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4" r:id="rId1"/>
  </p:sldMasterIdLst>
  <p:notesMasterIdLst>
    <p:notesMasterId r:id="rId27"/>
  </p:notesMasterIdLst>
  <p:sldIdLst>
    <p:sldId id="282" r:id="rId2"/>
    <p:sldId id="293" r:id="rId3"/>
    <p:sldId id="317" r:id="rId4"/>
    <p:sldId id="294" r:id="rId5"/>
    <p:sldId id="295" r:id="rId6"/>
    <p:sldId id="297" r:id="rId7"/>
    <p:sldId id="298" r:id="rId8"/>
    <p:sldId id="299" r:id="rId9"/>
    <p:sldId id="300" r:id="rId10"/>
    <p:sldId id="316"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8CA"/>
          </a:solidFill>
        </a:fill>
      </a:tcStyle>
    </a:wholeTbl>
    <a:band2H>
      <a:tcTxStyle/>
      <a:tcStyle>
        <a:tcBdr/>
        <a:fill>
          <a:solidFill>
            <a:srgbClr val="FAEC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0CD"/>
          </a:solidFill>
        </a:fill>
      </a:tcStyle>
    </a:wholeTbl>
    <a:band2H>
      <a:tcTxStyle/>
      <a:tcStyle>
        <a:tcBdr/>
        <a:fill>
          <a:solidFill>
            <a:srgbClr val="EDE9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FD9"/>
          </a:solidFill>
        </a:fill>
      </a:tcStyle>
    </a:wholeTbl>
    <a:band2H>
      <a:tcTxStyle/>
      <a:tcStyle>
        <a:tcBdr/>
        <a:fill>
          <a:solidFill>
            <a:srgbClr val="EEF0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917575" y="744538"/>
            <a:ext cx="4962525" cy="3722687"/>
          </a:xfrm>
          <a:prstGeom prst="rect">
            <a:avLst/>
          </a:prstGeom>
        </p:spPr>
        <p:txBody>
          <a:bodyPr/>
          <a:lstStyle/>
          <a:p>
            <a:endParaRPr/>
          </a:p>
        </p:txBody>
      </p:sp>
      <p:sp>
        <p:nvSpPr>
          <p:cNvPr id="136" name="Shape 136"/>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2705317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48775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0849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330569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6708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2511205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407070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103376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341072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186050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359708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194451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258710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102252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pPr/>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297982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s-ES" smtClean="0"/>
              <a:t>‹Nº›</a:t>
            </a:fld>
            <a:endParaRPr lang="es-ES"/>
          </a:p>
        </p:txBody>
      </p:sp>
    </p:spTree>
    <p:extLst>
      <p:ext uri="{BB962C8B-B14F-4D97-AF65-F5344CB8AC3E}">
        <p14:creationId xmlns:p14="http://schemas.microsoft.com/office/powerpoint/2010/main" val="284215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7/8/2025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6CB4B4D-7CA3-9044-876B-883B54F8677D}" type="slidenum">
              <a:rPr lang="es-ES" smtClean="0"/>
              <a:t>‹Nº›</a:t>
            </a:fld>
            <a:endParaRPr lang="es-ES"/>
          </a:p>
        </p:txBody>
      </p:sp>
      <p:pic>
        <p:nvPicPr>
          <p:cNvPr id="6146" name="Imagen 13" descr="Texto&#10;&#10;El contenido generado por IA puede ser incorrecto.">
            <a:extLst>
              <a:ext uri="{FF2B5EF4-FFF2-40B4-BE49-F238E27FC236}">
                <a16:creationId xmlns:a16="http://schemas.microsoft.com/office/drawing/2014/main" id="{F477BFF7-8687-20A5-FC53-7E24A3143C82}"/>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742313" y="431271"/>
            <a:ext cx="18383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n 4">
            <a:extLst>
              <a:ext uri="{FF2B5EF4-FFF2-40B4-BE49-F238E27FC236}">
                <a16:creationId xmlns:a16="http://schemas.microsoft.com/office/drawing/2014/main" id="{E13C0D2E-1B0C-C294-5AC5-201AF5FA0164}"/>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76938" y="415396"/>
            <a:ext cx="1809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Imagen 5" descr="Logotipo&#10;&#10;El contenido generado por IA puede ser incorrecto.">
            <a:extLst>
              <a:ext uri="{FF2B5EF4-FFF2-40B4-BE49-F238E27FC236}">
                <a16:creationId xmlns:a16="http://schemas.microsoft.com/office/drawing/2014/main" id="{8AA768FF-0EC8-A8A6-398A-81B51A7F940C}"/>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5231513" y="423333"/>
            <a:ext cx="1724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31197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xpinterweb.inclusion.gob.es/taysportal/AppJava/login"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subvenciones.integracion@inclusion.gob.es?subject="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E3170C-9BFC-C64A-6AE5-B702A02BDC57}"/>
              </a:ext>
            </a:extLst>
          </p:cNvPr>
          <p:cNvSpPr>
            <a:spLocks noGrp="1"/>
          </p:cNvSpPr>
          <p:nvPr>
            <p:ph type="title"/>
          </p:nvPr>
        </p:nvSpPr>
        <p:spPr>
          <a:xfrm>
            <a:off x="1380931" y="2169107"/>
            <a:ext cx="5784980" cy="2141635"/>
          </a:xfrm>
          <a:solidFill>
            <a:schemeClr val="accent1">
              <a:lumMod val="40000"/>
              <a:lumOff val="60000"/>
            </a:schemeClr>
          </a:solidFill>
        </p:spPr>
        <p:txBody>
          <a:bodyPr>
            <a:noAutofit/>
          </a:bodyPr>
          <a:lstStyle/>
          <a:p>
            <a:pPr algn="ctr"/>
            <a:r>
              <a:rPr lang="es-ES" sz="3000" b="1" dirty="0">
                <a:solidFill>
                  <a:schemeClr val="tx1"/>
                </a:solidFill>
                <a:latin typeface="Arial" panose="020B0604020202020204" pitchFamily="34" charset="0"/>
                <a:cs typeface="Arial" panose="020B0604020202020204" pitchFamily="34" charset="0"/>
              </a:rPr>
              <a:t>CONVOCATORIA DE SUBVENCIONES CONVIVENCIA Y COHESIÓN SOCIAL 2025</a:t>
            </a:r>
          </a:p>
        </p:txBody>
      </p:sp>
      <p:sp>
        <p:nvSpPr>
          <p:cNvPr id="5" name="CuadroTexto 4">
            <a:extLst>
              <a:ext uri="{FF2B5EF4-FFF2-40B4-BE49-F238E27FC236}">
                <a16:creationId xmlns:a16="http://schemas.microsoft.com/office/drawing/2014/main" id="{DEDD0961-D8D7-2AA7-3FCF-749C0E9B8331}"/>
              </a:ext>
            </a:extLst>
          </p:cNvPr>
          <p:cNvSpPr txBox="1"/>
          <p:nvPr/>
        </p:nvSpPr>
        <p:spPr>
          <a:xfrm>
            <a:off x="4380614" y="4844534"/>
            <a:ext cx="4590660" cy="369332"/>
          </a:xfrm>
          <a:prstGeom prst="rect">
            <a:avLst/>
          </a:prstGeom>
          <a:noFill/>
        </p:spPr>
        <p:txBody>
          <a:bodyPr wrap="square">
            <a:spAutoFit/>
          </a:bodyPr>
          <a:lstStyle/>
          <a:p>
            <a:r>
              <a:rPr lang="es-ES" dirty="0"/>
              <a:t> 8 de julio de 2025</a:t>
            </a:r>
          </a:p>
        </p:txBody>
      </p:sp>
    </p:spTree>
    <p:extLst>
      <p:ext uri="{BB962C8B-B14F-4D97-AF65-F5344CB8AC3E}">
        <p14:creationId xmlns:p14="http://schemas.microsoft.com/office/powerpoint/2010/main" val="123844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309E0-407C-5F8A-6BD0-1A0DDDD88774}"/>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60CE4EFF-9766-0B91-D05B-88C3A08106E7}"/>
              </a:ext>
            </a:extLst>
          </p:cNvPr>
          <p:cNvSpPr>
            <a:spLocks noGrp="1"/>
          </p:cNvSpPr>
          <p:nvPr>
            <p:ph type="title"/>
          </p:nvPr>
        </p:nvSpPr>
        <p:spPr>
          <a:xfrm>
            <a:off x="609600" y="1943911"/>
            <a:ext cx="6347714" cy="719390"/>
          </a:xfrm>
          <a:solidFill>
            <a:schemeClr val="accent1">
              <a:lumMod val="40000"/>
              <a:lumOff val="60000"/>
            </a:schemeClr>
          </a:solidFill>
        </p:spPr>
        <p:txBody>
          <a:bodyPr>
            <a:noAutofit/>
          </a:bodyPr>
          <a:lstStyle/>
          <a:p>
            <a:pPr algn="ctr"/>
            <a:r>
              <a:rPr lang="es-ES" sz="2000" b="1" dirty="0">
                <a:solidFill>
                  <a:schemeClr val="tx1"/>
                </a:solidFill>
              </a:rPr>
              <a:t>PRIORIDADES DE LA CONVOCATORIA (5)</a:t>
            </a:r>
            <a:br>
              <a:rPr lang="es-ES" sz="2000" b="1" dirty="0">
                <a:solidFill>
                  <a:schemeClr val="tx1"/>
                </a:solidFill>
              </a:rPr>
            </a:br>
            <a:r>
              <a:rPr lang="es-ES" sz="2000" b="1" dirty="0">
                <a:solidFill>
                  <a:schemeClr val="tx1"/>
                </a:solidFill>
              </a:rPr>
              <a:t>FAMI</a:t>
            </a:r>
          </a:p>
        </p:txBody>
      </p:sp>
      <p:sp>
        <p:nvSpPr>
          <p:cNvPr id="8" name="Marcador de texto 7">
            <a:extLst>
              <a:ext uri="{FF2B5EF4-FFF2-40B4-BE49-F238E27FC236}">
                <a16:creationId xmlns:a16="http://schemas.microsoft.com/office/drawing/2014/main" id="{1353B586-0FEB-BA30-995B-05F702367224}"/>
              </a:ext>
            </a:extLst>
          </p:cNvPr>
          <p:cNvSpPr>
            <a:spLocks noGrp="1"/>
          </p:cNvSpPr>
          <p:nvPr>
            <p:ph type="body" idx="1"/>
          </p:nvPr>
        </p:nvSpPr>
        <p:spPr>
          <a:xfrm>
            <a:off x="609600" y="2815119"/>
            <a:ext cx="6347714" cy="3142953"/>
          </a:xfrm>
        </p:spPr>
        <p:txBody>
          <a:bodyPr>
            <a:normAutofit/>
          </a:bodyPr>
          <a:lstStyle/>
          <a:p>
            <a:r>
              <a:rPr lang="es-ES" sz="1200" b="1" u="sng" dirty="0"/>
              <a:t>A6. PROYECTOS PILOTO</a:t>
            </a:r>
          </a:p>
          <a:p>
            <a:pPr marL="171450" indent="-171450">
              <a:buFont typeface="Wingdings" panose="05000000000000000000" pitchFamily="2" charset="2"/>
              <a:buChar char="ü"/>
            </a:pPr>
            <a:r>
              <a:rPr lang="es-ES" sz="1200" dirty="0"/>
              <a:t>No se admitirán estudios, investigaciones ni transferencia de conocimientos</a:t>
            </a:r>
          </a:p>
          <a:p>
            <a:pPr marL="171450" indent="-171450">
              <a:buFont typeface="Wingdings" panose="05000000000000000000" pitchFamily="2" charset="2"/>
              <a:buChar char="ü"/>
            </a:pPr>
            <a:r>
              <a:rPr lang="es-ES" sz="1200" dirty="0"/>
              <a:t>Serán eminentemente prácticos</a:t>
            </a:r>
          </a:p>
          <a:p>
            <a:pPr marL="171450" indent="-171450">
              <a:buFont typeface="Wingdings" panose="05000000000000000000" pitchFamily="2" charset="2"/>
              <a:buChar char="ü"/>
            </a:pPr>
            <a:r>
              <a:rPr lang="es-ES" sz="1200" dirty="0"/>
              <a:t>Podrán incluir atención directa a grupos de personas (el mínimo necesario para asegurar la correcta ejecución del proyecto)</a:t>
            </a:r>
          </a:p>
        </p:txBody>
      </p:sp>
    </p:spTree>
    <p:extLst>
      <p:ext uri="{BB962C8B-B14F-4D97-AF65-F5344CB8AC3E}">
        <p14:creationId xmlns:p14="http://schemas.microsoft.com/office/powerpoint/2010/main" val="369170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PRIORIDADES DE LA CONVOCATORIA (6)</a:t>
            </a:r>
            <a:br>
              <a:rPr lang="es-ES" sz="2000" b="1" dirty="0">
                <a:solidFill>
                  <a:schemeClr val="tx1"/>
                </a:solidFill>
              </a:rPr>
            </a:br>
            <a:r>
              <a:rPr lang="es-ES" sz="2000" b="1" dirty="0">
                <a:solidFill>
                  <a:schemeClr val="tx1"/>
                </a:solidFill>
              </a:rPr>
              <a:t>PGE</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601158"/>
            <a:ext cx="6347714" cy="3059668"/>
          </a:xfrm>
        </p:spPr>
        <p:txBody>
          <a:bodyPr>
            <a:normAutofit/>
          </a:bodyPr>
          <a:lstStyle/>
          <a:p>
            <a:endParaRPr lang="es-ES" sz="1200" b="1" u="sng" dirty="0"/>
          </a:p>
          <a:p>
            <a:endParaRPr lang="es-ES" sz="1200" b="1" u="sng" dirty="0"/>
          </a:p>
          <a:p>
            <a:endParaRPr lang="es-ES" sz="1200" b="1" u="sng" dirty="0"/>
          </a:p>
          <a:p>
            <a:r>
              <a:rPr lang="es-ES" sz="1200" b="1" u="sng" dirty="0"/>
              <a:t>B1. PROYECTOS DE EQUIPAMIENTO Y ADAPTACIÓN DE INMUEBLES</a:t>
            </a:r>
          </a:p>
          <a:p>
            <a:pPr marL="171450" indent="-171450">
              <a:buFont typeface="Wingdings" panose="05000000000000000000" pitchFamily="2" charset="2"/>
              <a:buChar char="ü"/>
            </a:pPr>
            <a:r>
              <a:rPr lang="es-ES" sz="1200" dirty="0"/>
              <a:t>Apoyo adquisición de recursos/realización de obras para el desarrollo de proyectos financiados en esta convocatoria</a:t>
            </a:r>
          </a:p>
          <a:p>
            <a:pPr marL="171450" indent="-171450">
              <a:buFont typeface="Wingdings" panose="05000000000000000000" pitchFamily="2" charset="2"/>
              <a:buChar char="ü"/>
            </a:pPr>
            <a:r>
              <a:rPr lang="es-ES" sz="1200" dirty="0"/>
              <a:t>Se deberán asociar a uno o varios de los proyectos solicitados</a:t>
            </a:r>
          </a:p>
          <a:p>
            <a:pPr marL="171450" indent="-171450">
              <a:buFont typeface="Wingdings" panose="05000000000000000000" pitchFamily="2" charset="2"/>
              <a:buChar char="ü"/>
            </a:pPr>
            <a:endParaRPr lang="es-ES" sz="1200" dirty="0"/>
          </a:p>
          <a:p>
            <a:pPr marL="171450" indent="-171450">
              <a:buFont typeface="Wingdings" panose="05000000000000000000" pitchFamily="2" charset="2"/>
              <a:buChar char="ü"/>
            </a:pPr>
            <a:endParaRPr lang="es-ES" sz="1200" dirty="0"/>
          </a:p>
          <a:p>
            <a:endParaRPr lang="es-ES" sz="1200" dirty="0"/>
          </a:p>
          <a:p>
            <a:pPr marL="171450" indent="-171450">
              <a:buFont typeface="Wingdings" panose="05000000000000000000" pitchFamily="2" charset="2"/>
              <a:buChar char="ü"/>
            </a:pPr>
            <a:endParaRPr lang="es-ES" sz="1200" dirty="0"/>
          </a:p>
          <a:p>
            <a:pPr marL="171450" indent="-171450">
              <a:buFont typeface="Wingdings" panose="05000000000000000000" pitchFamily="2" charset="2"/>
              <a:buChar char="ü"/>
            </a:pPr>
            <a:endParaRPr lang="es-ES" sz="1200" dirty="0"/>
          </a:p>
        </p:txBody>
      </p:sp>
    </p:spTree>
    <p:extLst>
      <p:ext uri="{BB962C8B-B14F-4D97-AF65-F5344CB8AC3E}">
        <p14:creationId xmlns:p14="http://schemas.microsoft.com/office/powerpoint/2010/main" val="329696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LÍMITES DE CUANTÍAS Y PROYECTOS A SOLICITAR</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601158"/>
            <a:ext cx="6347714" cy="3059668"/>
          </a:xfrm>
        </p:spPr>
        <p:txBody>
          <a:bodyPr>
            <a:normAutofit/>
          </a:bodyPr>
          <a:lstStyle/>
          <a:p>
            <a:pPr marL="171450" indent="-171450">
              <a:buFont typeface="Wingdings" panose="05000000000000000000" pitchFamily="2" charset="2"/>
              <a:buChar char="ü"/>
            </a:pPr>
            <a:r>
              <a:rPr lang="es-ES" sz="1200" u="sng" dirty="0"/>
              <a:t>Cuantía mínima de un proyecto: </a:t>
            </a:r>
            <a:r>
              <a:rPr lang="es-ES" sz="1200" dirty="0"/>
              <a:t>50.000 euros, </a:t>
            </a:r>
            <a:r>
              <a:rPr lang="es-ES" sz="1200" b="1" dirty="0"/>
              <a:t>coste total </a:t>
            </a:r>
            <a:r>
              <a:rPr lang="es-ES" sz="1200" dirty="0"/>
              <a:t>(excepto B1)</a:t>
            </a:r>
          </a:p>
          <a:p>
            <a:pPr marL="171450" indent="-171450">
              <a:buFont typeface="Wingdings" panose="05000000000000000000" pitchFamily="2" charset="2"/>
              <a:buChar char="ü"/>
            </a:pPr>
            <a:r>
              <a:rPr lang="es-ES" sz="1200" u="sng" dirty="0"/>
              <a:t>Cuantías máximas </a:t>
            </a:r>
            <a:r>
              <a:rPr lang="es-ES" sz="1200" b="1" u="sng" dirty="0"/>
              <a:t>solicitud</a:t>
            </a:r>
            <a:r>
              <a:rPr lang="es-ES" sz="1200" u="sng" dirty="0"/>
              <a:t> según prioridad</a:t>
            </a:r>
          </a:p>
          <a:p>
            <a:pPr marL="455930" marR="62230" indent="443230" algn="just">
              <a:buNone/>
            </a:pPr>
            <a:r>
              <a:rPr lang="es-ES_tradnl" sz="1200" dirty="0">
                <a:effectLst/>
                <a:latin typeface="+mj-lt"/>
                <a:ea typeface="Times New Roman" panose="02020603050405020304" pitchFamily="18" charset="0"/>
                <a:cs typeface="Arial" panose="020B0604020202020204" pitchFamily="34" charset="0"/>
              </a:rPr>
              <a:t>Prioridad A1: 150.000,00 euros</a:t>
            </a:r>
            <a:endParaRPr lang="es-ES" sz="1200" dirty="0">
              <a:effectLst/>
              <a:latin typeface="+mj-lt"/>
              <a:ea typeface="Times New Roman" panose="02020603050405020304" pitchFamily="18" charset="0"/>
              <a:cs typeface="Times New Roman" panose="02020603050405020304" pitchFamily="18" charset="0"/>
            </a:endParaRPr>
          </a:p>
          <a:p>
            <a:pPr marL="449580" marR="62230" indent="449580" algn="just">
              <a:buNone/>
            </a:pPr>
            <a:r>
              <a:rPr lang="es-ES_tradnl" sz="1200" dirty="0">
                <a:effectLst/>
                <a:latin typeface="+mj-lt"/>
                <a:ea typeface="Times New Roman" panose="02020603050405020304" pitchFamily="18" charset="0"/>
                <a:cs typeface="Arial" panose="020B0604020202020204" pitchFamily="34" charset="0"/>
              </a:rPr>
              <a:t>Prioridad A2, A3 y A4: 300.000,00 euros</a:t>
            </a:r>
            <a:endParaRPr lang="es-ES" sz="1200" dirty="0">
              <a:effectLst/>
              <a:latin typeface="+mj-lt"/>
              <a:ea typeface="Times New Roman" panose="02020603050405020304" pitchFamily="18" charset="0"/>
              <a:cs typeface="Times New Roman" panose="02020603050405020304" pitchFamily="18" charset="0"/>
            </a:endParaRPr>
          </a:p>
          <a:p>
            <a:pPr marL="455930" marR="62230" indent="443230" algn="just">
              <a:buNone/>
            </a:pPr>
            <a:r>
              <a:rPr lang="es-ES_tradnl" sz="1200" dirty="0">
                <a:effectLst/>
                <a:latin typeface="+mj-lt"/>
                <a:ea typeface="Times New Roman" panose="02020603050405020304" pitchFamily="18" charset="0"/>
                <a:cs typeface="Arial" panose="020B0604020202020204" pitchFamily="34" charset="0"/>
              </a:rPr>
              <a:t>Prioridad A5 y A6: 200.000,00 euros</a:t>
            </a:r>
            <a:endParaRPr lang="es-ES" sz="1200" dirty="0">
              <a:effectLst/>
              <a:latin typeface="+mj-lt"/>
              <a:ea typeface="Times New Roman" panose="02020603050405020304" pitchFamily="18" charset="0"/>
              <a:cs typeface="Times New Roman" panose="02020603050405020304" pitchFamily="18" charset="0"/>
            </a:endParaRPr>
          </a:p>
          <a:p>
            <a:pPr marL="455930" marR="62230" indent="443230" algn="just"/>
            <a:r>
              <a:rPr lang="es-ES_tradnl" sz="1200" dirty="0">
                <a:effectLst/>
                <a:latin typeface="+mj-lt"/>
                <a:ea typeface="Times New Roman" panose="02020603050405020304" pitchFamily="18" charset="0"/>
                <a:cs typeface="Arial" panose="020B0604020202020204" pitchFamily="34" charset="0"/>
              </a:rPr>
              <a:t>Prioridad B1: 50.000,00 euros</a:t>
            </a:r>
            <a:endParaRPr lang="es-ES" sz="1200" dirty="0">
              <a:effectLst/>
              <a:latin typeface="+mj-lt"/>
              <a:ea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s-ES" sz="1200" u="sng" dirty="0"/>
              <a:t>SUPERAR CUANTÍAS MÁXIMAS DE SOLICITUD = </a:t>
            </a:r>
            <a:r>
              <a:rPr lang="es-ES" sz="1200" b="1" u="sng" dirty="0"/>
              <a:t>EXCLUSIÓN DEL PROYECTO</a:t>
            </a:r>
          </a:p>
        </p:txBody>
      </p:sp>
      <p:pic>
        <p:nvPicPr>
          <p:cNvPr id="2" name="pasted-image.png">
            <a:extLst>
              <a:ext uri="{FF2B5EF4-FFF2-40B4-BE49-F238E27FC236}">
                <a16:creationId xmlns:a16="http://schemas.microsoft.com/office/drawing/2014/main" id="{B37D9621-C921-799A-6DAD-877C4EC2806B}"/>
              </a:ext>
            </a:extLst>
          </p:cNvPr>
          <p:cNvPicPr>
            <a:picLocks noChangeAspect="1"/>
          </p:cNvPicPr>
          <p:nvPr/>
        </p:nvPicPr>
        <p:blipFill>
          <a:blip r:embed="rId2"/>
          <a:stretch>
            <a:fillRect/>
          </a:stretch>
        </p:blipFill>
        <p:spPr>
          <a:xfrm>
            <a:off x="5558487" y="3341297"/>
            <a:ext cx="1134780" cy="1579390"/>
          </a:xfrm>
          <a:prstGeom prst="rect">
            <a:avLst/>
          </a:prstGeom>
          <a:ln w="12700">
            <a:miter lim="400000"/>
          </a:ln>
        </p:spPr>
      </p:pic>
    </p:spTree>
    <p:extLst>
      <p:ext uri="{BB962C8B-B14F-4D97-AF65-F5344CB8AC3E}">
        <p14:creationId xmlns:p14="http://schemas.microsoft.com/office/powerpoint/2010/main" val="634988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CRÉDITO DE LA CONVOCATORIA</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530137"/>
            <a:ext cx="6347714" cy="3059668"/>
          </a:xfrm>
        </p:spPr>
        <p:txBody>
          <a:bodyPr>
            <a:normAutofit/>
          </a:bodyPr>
          <a:lstStyle/>
          <a:p>
            <a:pPr marL="171450" indent="-171450">
              <a:buFont typeface="Wingdings" panose="05000000000000000000" pitchFamily="2" charset="2"/>
              <a:buChar char="ü"/>
            </a:pPr>
            <a:r>
              <a:rPr lang="es-ES" sz="1200" u="sng" dirty="0"/>
              <a:t>CRÉDITO TOTAL. 20.290.666,79 euros</a:t>
            </a:r>
          </a:p>
          <a:p>
            <a:pPr marL="171450" indent="-171450">
              <a:buFont typeface="Wingdings" panose="05000000000000000000" pitchFamily="2" charset="2"/>
              <a:buChar char="ü"/>
            </a:pPr>
            <a:endParaRPr lang="es-ES" sz="1200" u="sng" dirty="0"/>
          </a:p>
          <a:p>
            <a:pPr marL="171450" indent="-171450">
              <a:buFont typeface="Wingdings" panose="05000000000000000000" pitchFamily="2" charset="2"/>
              <a:buChar char="ü"/>
            </a:pPr>
            <a:r>
              <a:rPr lang="es-ES" sz="1200" u="sng" dirty="0"/>
              <a:t>Crédito proyectos A1 + A2 +A3 +A4 +A5 +A6 :</a:t>
            </a:r>
            <a:r>
              <a:rPr lang="es-ES" sz="1200" dirty="0"/>
              <a:t> 20.000.000,00 euros</a:t>
            </a:r>
          </a:p>
          <a:p>
            <a:pPr marL="171450" indent="-171450">
              <a:buFont typeface="Wingdings" panose="05000000000000000000" pitchFamily="2" charset="2"/>
              <a:buChar char="ü"/>
            </a:pPr>
            <a:endParaRPr lang="es-ES" sz="1200" u="sng" dirty="0"/>
          </a:p>
          <a:p>
            <a:pPr marL="171450" indent="-171450">
              <a:buFont typeface="Wingdings" panose="05000000000000000000" pitchFamily="2" charset="2"/>
              <a:buChar char="ü"/>
            </a:pPr>
            <a:r>
              <a:rPr lang="es-ES" sz="1200" u="sng" dirty="0"/>
              <a:t>Crédito proyectos B2:</a:t>
            </a:r>
            <a:r>
              <a:rPr lang="es-ES" sz="1200" dirty="0"/>
              <a:t>  290.666,79 euros</a:t>
            </a:r>
            <a:endParaRPr lang="es-ES" sz="1200" u="sng" dirty="0"/>
          </a:p>
        </p:txBody>
      </p:sp>
      <p:pic>
        <p:nvPicPr>
          <p:cNvPr id="2" name="pasted-image.png">
            <a:extLst>
              <a:ext uri="{FF2B5EF4-FFF2-40B4-BE49-F238E27FC236}">
                <a16:creationId xmlns:a16="http://schemas.microsoft.com/office/drawing/2014/main" id="{B37D9621-C921-799A-6DAD-877C4EC2806B}"/>
              </a:ext>
            </a:extLst>
          </p:cNvPr>
          <p:cNvPicPr>
            <a:picLocks noChangeAspect="1"/>
          </p:cNvPicPr>
          <p:nvPr/>
        </p:nvPicPr>
        <p:blipFill>
          <a:blip r:embed="rId2"/>
          <a:stretch>
            <a:fillRect/>
          </a:stretch>
        </p:blipFill>
        <p:spPr>
          <a:xfrm>
            <a:off x="6023702" y="3507516"/>
            <a:ext cx="1134780" cy="1579390"/>
          </a:xfrm>
          <a:prstGeom prst="rect">
            <a:avLst/>
          </a:prstGeom>
          <a:ln w="12700">
            <a:miter lim="400000"/>
          </a:ln>
        </p:spPr>
      </p:pic>
    </p:spTree>
    <p:extLst>
      <p:ext uri="{BB962C8B-B14F-4D97-AF65-F5344CB8AC3E}">
        <p14:creationId xmlns:p14="http://schemas.microsoft.com/office/powerpoint/2010/main" val="399912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CRITERIOS DE VALORACIÓN</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3000651"/>
            <a:ext cx="6347714" cy="2589153"/>
          </a:xfrm>
        </p:spPr>
        <p:txBody>
          <a:bodyPr>
            <a:normAutofit/>
          </a:bodyPr>
          <a:lstStyle/>
          <a:p>
            <a:pPr marL="171450" indent="-171450">
              <a:buFont typeface="Wingdings" panose="05000000000000000000" pitchFamily="2" charset="2"/>
              <a:buChar char="ü"/>
            </a:pPr>
            <a:r>
              <a:rPr lang="es-ES" sz="1200" dirty="0"/>
              <a:t>CRITERIOS DE VALORACIÓN DE LAS ENTIDADES (Art. 9.2 y 3 Orden ISM/810/2023 de 14 de julio)</a:t>
            </a:r>
          </a:p>
          <a:p>
            <a:r>
              <a:rPr lang="es-ES" sz="1200" dirty="0"/>
              <a:t>    - Implantación: 15 puntos</a:t>
            </a:r>
          </a:p>
          <a:p>
            <a:r>
              <a:rPr lang="es-ES" sz="1200" dirty="0"/>
              <a:t>    - Experiencia: 8 puntos</a:t>
            </a:r>
          </a:p>
          <a:p>
            <a:r>
              <a:rPr lang="es-ES" sz="1200" dirty="0"/>
              <a:t>    - Estructura: 15 puntos</a:t>
            </a:r>
          </a:p>
          <a:p>
            <a:r>
              <a:rPr lang="es-ES" sz="1200" dirty="0"/>
              <a:t>    - Recursos humanos: 8 puntos</a:t>
            </a:r>
          </a:p>
          <a:p>
            <a:r>
              <a:rPr lang="es-ES" sz="1200" dirty="0"/>
              <a:t>    - Voluntariado: 5 puntos</a:t>
            </a:r>
          </a:p>
          <a:p>
            <a:r>
              <a:rPr lang="es-ES" sz="1200" dirty="0"/>
              <a:t>    - Auditoria: 9 puntos</a:t>
            </a:r>
          </a:p>
        </p:txBody>
      </p:sp>
      <p:pic>
        <p:nvPicPr>
          <p:cNvPr id="5" name="image21.png">
            <a:extLst>
              <a:ext uri="{FF2B5EF4-FFF2-40B4-BE49-F238E27FC236}">
                <a16:creationId xmlns:a16="http://schemas.microsoft.com/office/drawing/2014/main" id="{3E0907D1-E122-EB4A-1881-EF1C1443B0C0}"/>
              </a:ext>
            </a:extLst>
          </p:cNvPr>
          <p:cNvPicPr>
            <a:picLocks noChangeAspect="1"/>
          </p:cNvPicPr>
          <p:nvPr/>
        </p:nvPicPr>
        <p:blipFill>
          <a:blip r:embed="rId2"/>
          <a:stretch>
            <a:fillRect/>
          </a:stretch>
        </p:blipFill>
        <p:spPr>
          <a:xfrm>
            <a:off x="4462510" y="3734371"/>
            <a:ext cx="1071889" cy="1260629"/>
          </a:xfrm>
          <a:prstGeom prst="rect">
            <a:avLst/>
          </a:prstGeom>
          <a:ln w="12700">
            <a:miter lim="400000"/>
          </a:ln>
        </p:spPr>
      </p:pic>
    </p:spTree>
    <p:extLst>
      <p:ext uri="{BB962C8B-B14F-4D97-AF65-F5344CB8AC3E}">
        <p14:creationId xmlns:p14="http://schemas.microsoft.com/office/powerpoint/2010/main" val="2663913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CRITERIOS DE VALORACIÓN</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3000651"/>
            <a:ext cx="6347714" cy="2589153"/>
          </a:xfrm>
        </p:spPr>
        <p:txBody>
          <a:bodyPr>
            <a:normAutofit/>
          </a:bodyPr>
          <a:lstStyle/>
          <a:p>
            <a:pPr marL="171450" indent="-171450">
              <a:buFont typeface="Wingdings" panose="05000000000000000000" pitchFamily="2" charset="2"/>
              <a:buChar char="ü"/>
            </a:pPr>
            <a:r>
              <a:rPr lang="es-ES" sz="1200" dirty="0"/>
              <a:t>CRITERIOS DE VALORACIÓN DE LOS PROYECTOS (Art.9.4 Orden ISM/810/2023 de 14 de julio)</a:t>
            </a:r>
          </a:p>
          <a:p>
            <a:r>
              <a:rPr lang="es-ES" sz="1200" dirty="0"/>
              <a:t>    - Diagnóstico necesidades sociales: 5 puntos</a:t>
            </a:r>
          </a:p>
          <a:p>
            <a:r>
              <a:rPr lang="es-ES" sz="1200" dirty="0"/>
              <a:t>    - Contenido técnico del proyecto: 27 puntos</a:t>
            </a:r>
          </a:p>
          <a:p>
            <a:r>
              <a:rPr lang="es-ES" sz="1200" dirty="0"/>
              <a:t>    - Aspectos económicos: 12 puntos</a:t>
            </a:r>
          </a:p>
          <a:p>
            <a:r>
              <a:rPr lang="es-ES" sz="1200" dirty="0"/>
              <a:t>    - Experiencia acreditada: 6 puntos</a:t>
            </a:r>
          </a:p>
          <a:p>
            <a:pPr marL="171450" indent="-171450">
              <a:buFont typeface="Wingdings" panose="05000000000000000000" pitchFamily="2" charset="2"/>
              <a:buChar char="ü"/>
            </a:pPr>
            <a:endParaRPr lang="es-ES" sz="1200" dirty="0"/>
          </a:p>
        </p:txBody>
      </p:sp>
      <p:pic>
        <p:nvPicPr>
          <p:cNvPr id="5" name="image21.png">
            <a:extLst>
              <a:ext uri="{FF2B5EF4-FFF2-40B4-BE49-F238E27FC236}">
                <a16:creationId xmlns:a16="http://schemas.microsoft.com/office/drawing/2014/main" id="{3E0907D1-E122-EB4A-1881-EF1C1443B0C0}"/>
              </a:ext>
            </a:extLst>
          </p:cNvPr>
          <p:cNvPicPr>
            <a:picLocks noChangeAspect="1"/>
          </p:cNvPicPr>
          <p:nvPr/>
        </p:nvPicPr>
        <p:blipFill>
          <a:blip r:embed="rId2"/>
          <a:stretch>
            <a:fillRect/>
          </a:stretch>
        </p:blipFill>
        <p:spPr>
          <a:xfrm>
            <a:off x="4933026" y="3664912"/>
            <a:ext cx="1071889" cy="1260629"/>
          </a:xfrm>
          <a:prstGeom prst="rect">
            <a:avLst/>
          </a:prstGeom>
          <a:ln w="12700">
            <a:miter lim="400000"/>
          </a:ln>
        </p:spPr>
      </p:pic>
    </p:spTree>
    <p:extLst>
      <p:ext uri="{BB962C8B-B14F-4D97-AF65-F5344CB8AC3E}">
        <p14:creationId xmlns:p14="http://schemas.microsoft.com/office/powerpoint/2010/main" val="373269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PUNTUACIONES MÍNIMAS</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3000651"/>
            <a:ext cx="6347714" cy="2589153"/>
          </a:xfrm>
        </p:spPr>
        <p:txBody>
          <a:bodyPr>
            <a:normAutofit/>
          </a:bodyPr>
          <a:lstStyle/>
          <a:p>
            <a:pPr marL="0" indent="0">
              <a:buNone/>
            </a:pPr>
            <a:r>
              <a:rPr lang="es-ES" sz="1200" b="1" dirty="0">
                <a:solidFill>
                  <a:schemeClr val="tx1"/>
                </a:solidFill>
                <a:latin typeface="Trebuchet MS" panose="020B0603020202020204" pitchFamily="34" charset="0"/>
                <a:cs typeface="Arial" panose="020B0604020202020204" pitchFamily="34" charset="0"/>
              </a:rPr>
              <a:t>Las puntuaciones mínimas</a:t>
            </a:r>
            <a:r>
              <a:rPr lang="es-ES" sz="1200" dirty="0">
                <a:solidFill>
                  <a:schemeClr val="tx1"/>
                </a:solidFill>
                <a:latin typeface="Trebuchet MS" panose="020B0603020202020204" pitchFamily="34" charset="0"/>
                <a:cs typeface="Arial" panose="020B0604020202020204" pitchFamily="34" charset="0"/>
              </a:rPr>
              <a:t> necesarias para obtener financiación son las siguientes:</a:t>
            </a:r>
          </a:p>
          <a:p>
            <a:pPr marL="0" indent="0">
              <a:buNone/>
            </a:pPr>
            <a:r>
              <a:rPr lang="es-ES" sz="1200" dirty="0">
                <a:solidFill>
                  <a:schemeClr val="tx1"/>
                </a:solidFill>
                <a:latin typeface="Trebuchet MS" panose="020B0603020202020204" pitchFamily="34" charset="0"/>
                <a:cs typeface="Arial" panose="020B0604020202020204" pitchFamily="34" charset="0"/>
              </a:rPr>
              <a:t>	</a:t>
            </a:r>
            <a:r>
              <a:rPr lang="es-ES" sz="1200" b="1" dirty="0">
                <a:solidFill>
                  <a:schemeClr val="tx1"/>
                </a:solidFill>
                <a:latin typeface="Trebuchet MS" panose="020B0603020202020204" pitchFamily="34" charset="0"/>
                <a:cs typeface="Arial" panose="020B0604020202020204" pitchFamily="34" charset="0"/>
              </a:rPr>
              <a:t>ENTIDAD: </a:t>
            </a:r>
            <a:r>
              <a:rPr lang="es-ES" sz="1200" dirty="0">
                <a:solidFill>
                  <a:schemeClr val="tx1"/>
                </a:solidFill>
                <a:latin typeface="Trebuchet MS" panose="020B0603020202020204" pitchFamily="34" charset="0"/>
                <a:cs typeface="Arial" panose="020B0604020202020204" pitchFamily="34" charset="0"/>
              </a:rPr>
              <a:t>30 puntos sobre 60</a:t>
            </a:r>
          </a:p>
          <a:p>
            <a:pPr marL="0" indent="0">
              <a:buNone/>
            </a:pPr>
            <a:r>
              <a:rPr lang="es-ES" sz="1200" dirty="0">
                <a:solidFill>
                  <a:schemeClr val="tx1"/>
                </a:solidFill>
                <a:latin typeface="Trebuchet MS" panose="020B0603020202020204" pitchFamily="34" charset="0"/>
                <a:cs typeface="Arial" panose="020B0604020202020204" pitchFamily="34" charset="0"/>
              </a:rPr>
              <a:t>	</a:t>
            </a:r>
            <a:r>
              <a:rPr lang="es-ES" sz="1200" b="1" dirty="0">
                <a:solidFill>
                  <a:schemeClr val="tx1"/>
                </a:solidFill>
                <a:latin typeface="Trebuchet MS" panose="020B0603020202020204" pitchFamily="34" charset="0"/>
                <a:cs typeface="Arial" panose="020B0604020202020204" pitchFamily="34" charset="0"/>
              </a:rPr>
              <a:t>PROYECTO: </a:t>
            </a:r>
            <a:r>
              <a:rPr lang="es-ES" sz="1200" dirty="0">
                <a:solidFill>
                  <a:schemeClr val="tx1"/>
                </a:solidFill>
                <a:latin typeface="Trebuchet MS" panose="020B0603020202020204" pitchFamily="34" charset="0"/>
                <a:cs typeface="Arial" panose="020B0604020202020204" pitchFamily="34" charset="0"/>
              </a:rPr>
              <a:t>30 puntos sobre 50</a:t>
            </a:r>
          </a:p>
          <a:p>
            <a:pPr marL="0" indent="0">
              <a:buNone/>
            </a:pPr>
            <a:r>
              <a:rPr lang="es-ES" sz="1200" dirty="0">
                <a:solidFill>
                  <a:schemeClr val="tx1"/>
                </a:solidFill>
                <a:latin typeface="Trebuchet MS" panose="020B0603020202020204" pitchFamily="34" charset="0"/>
                <a:cs typeface="Arial" panose="020B0604020202020204" pitchFamily="34" charset="0"/>
              </a:rPr>
              <a:t>                             EQUIPAMIENTO: 25 puntos sobre 45</a:t>
            </a:r>
          </a:p>
          <a:p>
            <a:pPr marL="0" indent="0">
              <a:buNone/>
            </a:pPr>
            <a:endParaRPr lang="es-ES" sz="1200" dirty="0">
              <a:solidFill>
                <a:schemeClr val="tx1"/>
              </a:solidFill>
              <a:latin typeface="Trebuchet MS" panose="020B0603020202020204" pitchFamily="34" charset="0"/>
              <a:cs typeface="Arial" panose="020B0604020202020204" pitchFamily="34" charset="0"/>
            </a:endParaRPr>
          </a:p>
          <a:p>
            <a:pPr marL="171450" indent="-171450">
              <a:buFont typeface="Wingdings" panose="05000000000000000000" pitchFamily="2" charset="2"/>
              <a:buChar char="ü"/>
            </a:pPr>
            <a:endParaRPr lang="es-ES" sz="1200" dirty="0"/>
          </a:p>
        </p:txBody>
      </p:sp>
      <p:pic>
        <p:nvPicPr>
          <p:cNvPr id="2" name="Imagen 1">
            <a:extLst>
              <a:ext uri="{FF2B5EF4-FFF2-40B4-BE49-F238E27FC236}">
                <a16:creationId xmlns:a16="http://schemas.microsoft.com/office/drawing/2014/main" id="{E11FFD27-A91D-2C90-F8B8-B88E4DED65B2}"/>
              </a:ext>
            </a:extLst>
          </p:cNvPr>
          <p:cNvPicPr>
            <a:picLocks noChangeAspect="1"/>
          </p:cNvPicPr>
          <p:nvPr/>
        </p:nvPicPr>
        <p:blipFill>
          <a:blip r:embed="rId2"/>
          <a:stretch>
            <a:fillRect/>
          </a:stretch>
        </p:blipFill>
        <p:spPr>
          <a:xfrm>
            <a:off x="5236124" y="3642522"/>
            <a:ext cx="931952" cy="772809"/>
          </a:xfrm>
          <a:prstGeom prst="rect">
            <a:avLst/>
          </a:prstGeom>
        </p:spPr>
      </p:pic>
    </p:spTree>
    <p:extLst>
      <p:ext uri="{BB962C8B-B14F-4D97-AF65-F5344CB8AC3E}">
        <p14:creationId xmlns:p14="http://schemas.microsoft.com/office/powerpoint/2010/main" val="357797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PRESENTACIÓN DE SOLICITUDES</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76366"/>
            <a:ext cx="6347714" cy="2784460"/>
          </a:xfrm>
        </p:spPr>
        <p:txBody>
          <a:bodyPr>
            <a:normAutofit fontScale="77500" lnSpcReduction="20000"/>
          </a:bodyPr>
          <a:lstStyle/>
          <a:p>
            <a:r>
              <a:rPr lang="es-ES" sz="1200" b="1" dirty="0">
                <a:latin typeface="Trebuchet MS" panose="020B0603020202020204" pitchFamily="34" charset="0"/>
                <a:cs typeface="Arial" panose="020B0604020202020204" pitchFamily="34" charset="0"/>
              </a:rPr>
              <a:t>PLAZO PRESENTACIÓN</a:t>
            </a:r>
            <a:r>
              <a:rPr lang="es-ES" sz="1200" dirty="0">
                <a:latin typeface="Trebuchet MS" panose="020B0603020202020204" pitchFamily="34" charset="0"/>
                <a:cs typeface="Arial" panose="020B0604020202020204" pitchFamily="34" charset="0"/>
              </a:rPr>
              <a:t>: </a:t>
            </a:r>
            <a:r>
              <a:rPr lang="es-ES" sz="1200" b="1" dirty="0">
                <a:latin typeface="Trebuchet MS" panose="020B0603020202020204" pitchFamily="34" charset="0"/>
                <a:cs typeface="Arial" panose="020B0604020202020204" pitchFamily="34" charset="0"/>
              </a:rPr>
              <a:t>30 junio a 11 de julio de 2025</a:t>
            </a:r>
          </a:p>
          <a:p>
            <a:r>
              <a:rPr lang="es-ES" sz="1200" b="1" dirty="0">
                <a:latin typeface="Trebuchet MS" panose="020B0603020202020204" pitchFamily="34" charset="0"/>
                <a:cs typeface="Arial" panose="020B0604020202020204" pitchFamily="34" charset="0"/>
              </a:rPr>
              <a:t>PRESENTACIÓN DE LA SOLICITUD: </a:t>
            </a:r>
            <a:r>
              <a:rPr lang="es-ES" sz="1200" dirty="0">
                <a:latin typeface="Trebuchet MS" panose="020B0603020202020204" pitchFamily="34" charset="0"/>
                <a:cs typeface="Arial" panose="020B0604020202020204" pitchFamily="34" charset="0"/>
              </a:rPr>
              <a:t>ELECTRÓNICAMENTE, MEDIANTE LA APLICACIÓN INFORMÁTICA </a:t>
            </a:r>
            <a:r>
              <a:rPr lang="es-ES" sz="1200" b="1" dirty="0">
                <a:latin typeface="Trebuchet MS" panose="020B0603020202020204" pitchFamily="34" charset="0"/>
                <a:cs typeface="Arial" panose="020B0604020202020204" pitchFamily="34" charset="0"/>
              </a:rPr>
              <a:t>TAYS.</a:t>
            </a:r>
          </a:p>
          <a:p>
            <a:r>
              <a:rPr lang="es-ES" sz="1200" b="1" dirty="0">
                <a:latin typeface="Trebuchet MS" panose="020B0603020202020204" pitchFamily="34" charset="0"/>
                <a:cs typeface="Arial" panose="020B0604020202020204" pitchFamily="34" charset="0"/>
                <a:hlinkClick r:id="rId2"/>
              </a:rPr>
              <a:t>https://expinterweb.inclusion.gob.es/taysportal/AppJava/login</a:t>
            </a:r>
            <a:endParaRPr lang="es-ES" sz="1200" b="1" dirty="0">
              <a:latin typeface="Trebuchet MS" panose="020B0603020202020204" pitchFamily="34" charset="0"/>
              <a:cs typeface="Arial" panose="020B0604020202020204" pitchFamily="34" charset="0"/>
            </a:endParaRPr>
          </a:p>
          <a:p>
            <a:r>
              <a:rPr lang="es-ES" sz="1200" i="1" dirty="0">
                <a:latin typeface="Trebuchet MS" panose="020B0603020202020204" pitchFamily="34" charset="0"/>
                <a:cs typeface="Arial" panose="020B0604020202020204" pitchFamily="34" charset="0"/>
              </a:rPr>
              <a:t>(también para CCS 22, CCS 23 y CCS 24</a:t>
            </a:r>
          </a:p>
          <a:p>
            <a:r>
              <a:rPr lang="es-ES" sz="1200" i="1" dirty="0">
                <a:latin typeface="Trebuchet MS" panose="020B0603020202020204" pitchFamily="34" charset="0"/>
                <a:cs typeface="Arial" panose="020B0604020202020204" pitchFamily="34" charset="0"/>
              </a:rPr>
              <a:t>Excepcionalmente, indicando N.º envío)  EA0046464 – S.G. de Gestión y Fondos Europeos</a:t>
            </a:r>
          </a:p>
          <a:p>
            <a:r>
              <a:rPr lang="es-ES" sz="1400" dirty="0">
                <a:latin typeface="Trebuchet MS" panose="020B0603020202020204" pitchFamily="34" charset="0"/>
                <a:cs typeface="Arial" panose="020B0604020202020204" pitchFamily="34" charset="0"/>
              </a:rPr>
              <a:t>El Anexo I lo genera la aplicación, una vez cumplimentados todos sus apartados, y previa firma sirve para la presentación de la solicitud.</a:t>
            </a:r>
          </a:p>
          <a:p>
            <a:r>
              <a:rPr lang="es-ES" sz="1400" dirty="0">
                <a:latin typeface="Trebuchet MS" panose="020B0603020202020204" pitchFamily="34" charset="0"/>
                <a:cs typeface="Arial" panose="020B0604020202020204" pitchFamily="34" charset="0"/>
              </a:rPr>
              <a:t>Los Anexos del II al V y la documentación exigida en la convocatoria se presentará:</a:t>
            </a:r>
          </a:p>
          <a:p>
            <a:pPr marL="285750" indent="-285750">
              <a:buFont typeface="Arial" panose="020B0604020202020204" pitchFamily="34" charset="0"/>
              <a:buChar char="•"/>
            </a:pPr>
            <a:r>
              <a:rPr lang="es-ES" sz="1200" dirty="0">
                <a:latin typeface="Trebuchet MS" panose="020B0603020202020204" pitchFamily="34" charset="0"/>
                <a:cs typeface="Arial" panose="020B0604020202020204" pitchFamily="34" charset="0"/>
              </a:rPr>
              <a:t>Un PDF por anexo. Firma electrónica visible del representante legal de la entidad. </a:t>
            </a:r>
          </a:p>
          <a:p>
            <a:pPr marL="285750" indent="-285750">
              <a:buFont typeface="Arial" panose="020B0604020202020204" pitchFamily="34" charset="0"/>
              <a:buChar char="•"/>
            </a:pPr>
            <a:r>
              <a:rPr lang="es-ES" sz="1200" dirty="0">
                <a:latin typeface="Trebuchet MS" panose="020B0603020202020204" pitchFamily="34" charset="0"/>
                <a:cs typeface="Arial" panose="020B0604020202020204" pitchFamily="34" charset="0"/>
              </a:rPr>
              <a:t>Con un tamaño máximo de 10 MB.</a:t>
            </a:r>
          </a:p>
          <a:p>
            <a:pPr marL="285750" indent="-285750">
              <a:buFont typeface="Arial" panose="020B0604020202020204" pitchFamily="34" charset="0"/>
              <a:buChar char="•"/>
            </a:pPr>
            <a:r>
              <a:rPr lang="es-ES" sz="1200" dirty="0">
                <a:latin typeface="Trebuchet MS" panose="020B0603020202020204" pitchFamily="34" charset="0"/>
                <a:cs typeface="Arial" panose="020B0604020202020204" pitchFamily="34" charset="0"/>
              </a:rPr>
              <a:t>Se incluirá en el apartado documentación adjunta de dicha aplicación.</a:t>
            </a:r>
          </a:p>
          <a:p>
            <a:pPr marL="285750" indent="-285750">
              <a:buFont typeface="Arial" panose="020B0604020202020204" pitchFamily="34" charset="0"/>
              <a:buChar char="•"/>
            </a:pPr>
            <a:r>
              <a:rPr lang="es-ES" sz="1200" dirty="0">
                <a:latin typeface="Trebuchet MS" panose="020B0603020202020204" pitchFamily="34" charset="0"/>
                <a:cs typeface="Arial" panose="020B0604020202020204" pitchFamily="34" charset="0"/>
              </a:rPr>
              <a:t>Firma mancomunada (especialidades).</a:t>
            </a:r>
          </a:p>
        </p:txBody>
      </p:sp>
      <p:pic>
        <p:nvPicPr>
          <p:cNvPr id="5" name="Imagen 4">
            <a:extLst>
              <a:ext uri="{FF2B5EF4-FFF2-40B4-BE49-F238E27FC236}">
                <a16:creationId xmlns:a16="http://schemas.microsoft.com/office/drawing/2014/main" id="{2A3EFE08-A17E-D63B-A92F-D19D8CA20B28}"/>
              </a:ext>
            </a:extLst>
          </p:cNvPr>
          <p:cNvPicPr>
            <a:picLocks noChangeAspect="1"/>
          </p:cNvPicPr>
          <p:nvPr/>
        </p:nvPicPr>
        <p:blipFill>
          <a:blip r:embed="rId3"/>
          <a:stretch>
            <a:fillRect/>
          </a:stretch>
        </p:blipFill>
        <p:spPr>
          <a:xfrm>
            <a:off x="5566907" y="4790965"/>
            <a:ext cx="1176799" cy="658539"/>
          </a:xfrm>
          <a:prstGeom prst="rect">
            <a:avLst/>
          </a:prstGeom>
        </p:spPr>
      </p:pic>
    </p:spTree>
    <p:extLst>
      <p:ext uri="{BB962C8B-B14F-4D97-AF65-F5344CB8AC3E}">
        <p14:creationId xmlns:p14="http://schemas.microsoft.com/office/powerpoint/2010/main" val="123580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SUBSANACIÓN DE SOLICITUDES</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76366"/>
            <a:ext cx="6347714" cy="2784460"/>
          </a:xfrm>
        </p:spPr>
        <p:txBody>
          <a:bodyPr>
            <a:normAutofit/>
          </a:bodyPr>
          <a:lstStyle/>
          <a:p>
            <a:pPr algn="ctr">
              <a:defRPr sz="1400" b="1">
                <a:latin typeface="Arial"/>
                <a:ea typeface="Arial"/>
                <a:cs typeface="Arial"/>
                <a:sym typeface="Arial"/>
              </a:defRPr>
            </a:pPr>
            <a:r>
              <a:rPr lang="es-ES" sz="1050" dirty="0">
                <a:latin typeface="Trebuchet MS" panose="020B0603020202020204" pitchFamily="34" charset="0"/>
              </a:rPr>
              <a:t>ELECTRÓNICAMENTE, MEDIANTE LA APLICACIÓN INFORMÁTICA TAYS.</a:t>
            </a:r>
          </a:p>
          <a:p>
            <a:pPr algn="ctr">
              <a:defRPr sz="1400" b="1">
                <a:latin typeface="Arial"/>
                <a:ea typeface="Arial"/>
                <a:cs typeface="Arial"/>
                <a:sym typeface="Arial"/>
              </a:defRPr>
            </a:pPr>
            <a:r>
              <a:rPr lang="es-ES" sz="1050" dirty="0">
                <a:latin typeface="Trebuchet MS" panose="020B0603020202020204" pitchFamily="34" charset="0"/>
              </a:rPr>
              <a:t>  </a:t>
            </a:r>
          </a:p>
          <a:p>
            <a:pPr algn="ctr">
              <a:defRPr sz="1400" b="1">
                <a:latin typeface="Arial"/>
                <a:ea typeface="Arial"/>
                <a:cs typeface="Arial"/>
                <a:sym typeface="Arial"/>
              </a:defRPr>
            </a:pPr>
            <a:r>
              <a:rPr lang="es-ES" sz="1050" dirty="0">
                <a:latin typeface="Trebuchet MS" panose="020B0603020202020204" pitchFamily="34" charset="0"/>
              </a:rPr>
              <a:t>PREVIO REQUERIMIENTO</a:t>
            </a:r>
          </a:p>
          <a:p>
            <a:pPr algn="ctr">
              <a:defRPr sz="1400" b="1">
                <a:latin typeface="Arial"/>
                <a:ea typeface="Arial"/>
                <a:cs typeface="Arial"/>
                <a:sym typeface="Arial"/>
              </a:defRPr>
            </a:pPr>
            <a:r>
              <a:rPr lang="es-ES" sz="1050" dirty="0">
                <a:latin typeface="Trebuchet MS" panose="020B0603020202020204" pitchFamily="34" charset="0"/>
              </a:rPr>
              <a:t> PLAZO PARA RESPONDER A LOS REQUERIMIENTOS DE SUBSANACIÓN: 10 DÍAS HÁBILES </a:t>
            </a:r>
          </a:p>
          <a:p>
            <a:endParaRPr lang="es-ES" sz="1200" dirty="0">
              <a:latin typeface="Trebuchet MS" panose="020B0603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5E52AE43-ACB3-CCB5-2F2E-2AAC059463D9}"/>
              </a:ext>
            </a:extLst>
          </p:cNvPr>
          <p:cNvPicPr>
            <a:picLocks noChangeAspect="1"/>
          </p:cNvPicPr>
          <p:nvPr/>
        </p:nvPicPr>
        <p:blipFill>
          <a:blip r:embed="rId2"/>
          <a:stretch>
            <a:fillRect/>
          </a:stretch>
        </p:blipFill>
        <p:spPr>
          <a:xfrm>
            <a:off x="3408513" y="4747740"/>
            <a:ext cx="1155121" cy="720000"/>
          </a:xfrm>
          <a:prstGeom prst="rect">
            <a:avLst/>
          </a:prstGeom>
        </p:spPr>
      </p:pic>
    </p:spTree>
    <p:extLst>
      <p:ext uri="{BB962C8B-B14F-4D97-AF65-F5344CB8AC3E}">
        <p14:creationId xmlns:p14="http://schemas.microsoft.com/office/powerpoint/2010/main" val="2547801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CUMPLIMENTACIÓN DE SOLICITUDES (1)</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76366"/>
            <a:ext cx="6347714" cy="2784460"/>
          </a:xfrm>
        </p:spPr>
        <p:txBody>
          <a:bodyPr>
            <a:normAutofit fontScale="77500" lnSpcReduction="20000"/>
          </a:bodyPr>
          <a:lstStyle/>
          <a:p>
            <a:pPr marL="0" indent="0">
              <a:buNone/>
            </a:pPr>
            <a:r>
              <a:rPr lang="es-ES" sz="1600" b="1" dirty="0">
                <a:solidFill>
                  <a:schemeClr val="tx1"/>
                </a:solidFill>
                <a:latin typeface="Trebuchet MS" panose="020B0603020202020204" pitchFamily="34" charset="0"/>
                <a:cs typeface="Arial" panose="020B0604020202020204" pitchFamily="34" charset="0"/>
              </a:rPr>
              <a:t>INSTRUCCIONES DE CUMPLIMENTACIÓN DISPONIBLES EN LA PÁGINA WEB.</a:t>
            </a:r>
          </a:p>
          <a:p>
            <a:pPr marL="0" indent="0">
              <a:buNone/>
            </a:pPr>
            <a:r>
              <a:rPr lang="es-ES" sz="1600" b="1" dirty="0">
                <a:solidFill>
                  <a:schemeClr val="tx1"/>
                </a:solidFill>
                <a:latin typeface="Trebuchet MS" panose="020B0603020202020204" pitchFamily="34" charset="0"/>
                <a:cs typeface="Arial" panose="020B0604020202020204" pitchFamily="34" charset="0"/>
              </a:rPr>
              <a:t>ANEXO I. SOLICITUD DE SUBVENCIÓN </a:t>
            </a:r>
            <a:r>
              <a:rPr lang="es-ES" sz="1600" dirty="0">
                <a:solidFill>
                  <a:schemeClr val="tx1"/>
                </a:solidFill>
                <a:latin typeface="Trebuchet MS" panose="020B0603020202020204" pitchFamily="34" charset="0"/>
                <a:cs typeface="Arial" panose="020B0604020202020204" pitchFamily="34" charset="0"/>
              </a:rPr>
              <a:t>(generado TAYS)</a:t>
            </a:r>
          </a:p>
          <a:p>
            <a:pPr marL="0" indent="0">
              <a:buNone/>
            </a:pPr>
            <a:r>
              <a:rPr lang="es-ES" sz="1400" u="sng" dirty="0">
                <a:solidFill>
                  <a:schemeClr val="tx1"/>
                </a:solidFill>
                <a:latin typeface="Trebuchet MS" panose="020B0603020202020204" pitchFamily="34" charset="0"/>
                <a:cs typeface="Arial" panose="020B0604020202020204" pitchFamily="34" charset="0"/>
              </a:rPr>
              <a:t>IMPORTANTE:</a:t>
            </a:r>
            <a:r>
              <a:rPr lang="es-ES" sz="1400" dirty="0">
                <a:solidFill>
                  <a:schemeClr val="tx1"/>
                </a:solidFill>
                <a:latin typeface="Trebuchet MS" panose="020B0603020202020204" pitchFamily="34" charset="0"/>
                <a:cs typeface="Arial" panose="020B0604020202020204" pitchFamily="34" charset="0"/>
              </a:rPr>
              <a:t> Nombre o razón social de la entidad = Tarjeta de Identificación Fiscal.</a:t>
            </a:r>
          </a:p>
          <a:p>
            <a:pPr marL="0" indent="0">
              <a:buNone/>
            </a:pPr>
            <a:r>
              <a:rPr lang="es-ES" sz="1400" dirty="0">
                <a:solidFill>
                  <a:srgbClr val="FF0000"/>
                </a:solidFill>
                <a:latin typeface="Trebuchet MS" panose="020B0603020202020204" pitchFamily="34" charset="0"/>
                <a:cs typeface="Arial" panose="020B0604020202020204" pitchFamily="34" charset="0"/>
              </a:rPr>
              <a:t>Solo uno por solicitud/entidad</a:t>
            </a:r>
          </a:p>
          <a:p>
            <a:pPr marL="0" indent="0">
              <a:buNone/>
            </a:pPr>
            <a:r>
              <a:rPr lang="es-ES" sz="1600" b="1" dirty="0">
                <a:solidFill>
                  <a:schemeClr val="tx1"/>
                </a:solidFill>
                <a:latin typeface="Trebuchet MS" panose="020B0603020202020204" pitchFamily="34" charset="0"/>
                <a:cs typeface="Arial" panose="020B0604020202020204" pitchFamily="34" charset="0"/>
              </a:rPr>
              <a:t>ANEXO II. MEMORIA EXPLICATIVA DE LA ENTIDAD</a:t>
            </a:r>
          </a:p>
          <a:p>
            <a:pPr marL="0" indent="0">
              <a:buNone/>
            </a:pPr>
            <a:r>
              <a:rPr lang="es-ES" sz="1400" u="sng" dirty="0">
                <a:solidFill>
                  <a:schemeClr val="tx1"/>
                </a:solidFill>
                <a:latin typeface="Trebuchet MS" panose="020B0603020202020204" pitchFamily="34" charset="0"/>
                <a:cs typeface="Arial" panose="020B0604020202020204" pitchFamily="34" charset="0"/>
              </a:rPr>
              <a:t>IMPORTANTE:</a:t>
            </a:r>
            <a:r>
              <a:rPr lang="es-ES" sz="1400" dirty="0">
                <a:solidFill>
                  <a:schemeClr val="tx1"/>
                </a:solidFill>
                <a:latin typeface="Trebuchet MS" panose="020B0603020202020204" pitchFamily="34" charset="0"/>
                <a:cs typeface="Arial" panose="020B0604020202020204" pitchFamily="34" charset="0"/>
              </a:rPr>
              <a:t> Cumplimentar todos los apartados</a:t>
            </a:r>
          </a:p>
          <a:p>
            <a:pPr marL="0" indent="0">
              <a:buNone/>
            </a:pPr>
            <a:r>
              <a:rPr lang="es-ES" sz="1200" dirty="0">
                <a:solidFill>
                  <a:schemeClr val="tx1"/>
                </a:solidFill>
                <a:latin typeface="Trebuchet MS" panose="020B0603020202020204" pitchFamily="34" charset="0"/>
                <a:cs typeface="Arial" panose="020B0604020202020204" pitchFamily="34" charset="0"/>
              </a:rPr>
              <a:t>	Ámbito territorial</a:t>
            </a:r>
          </a:p>
          <a:p>
            <a:pPr marL="0" indent="0">
              <a:buNone/>
            </a:pPr>
            <a:r>
              <a:rPr lang="es-ES" sz="1200" dirty="0">
                <a:solidFill>
                  <a:schemeClr val="tx1"/>
                </a:solidFill>
                <a:latin typeface="Trebuchet MS" panose="020B0603020202020204" pitchFamily="34" charset="0"/>
                <a:cs typeface="Arial" panose="020B0604020202020204" pitchFamily="34" charset="0"/>
              </a:rPr>
              <a:t>	Estructura: inmuebles/certificaciones de calidad</a:t>
            </a:r>
          </a:p>
          <a:p>
            <a:pPr marL="0" indent="0">
              <a:buNone/>
            </a:pPr>
            <a:r>
              <a:rPr lang="es-ES" sz="1200" dirty="0">
                <a:solidFill>
                  <a:schemeClr val="tx1"/>
                </a:solidFill>
                <a:latin typeface="Trebuchet MS" panose="020B0603020202020204" pitchFamily="34" charset="0"/>
                <a:cs typeface="Arial" panose="020B0604020202020204" pitchFamily="34" charset="0"/>
              </a:rPr>
              <a:t>	Recursos Humanos: Personal retribuido/Plan de igualdad/voluntariado</a:t>
            </a:r>
          </a:p>
          <a:p>
            <a:pPr marL="0" indent="0">
              <a:buNone/>
            </a:pPr>
            <a:r>
              <a:rPr lang="es-ES" sz="1200" dirty="0">
                <a:solidFill>
                  <a:schemeClr val="tx1"/>
                </a:solidFill>
                <a:latin typeface="Trebuchet MS" panose="020B0603020202020204" pitchFamily="34" charset="0"/>
                <a:cs typeface="Arial" panose="020B0604020202020204" pitchFamily="34" charset="0"/>
              </a:rPr>
              <a:t>	Auditoría de cuentas</a:t>
            </a:r>
          </a:p>
          <a:p>
            <a:pPr marL="0" indent="0">
              <a:buNone/>
            </a:pPr>
            <a:r>
              <a:rPr lang="es-ES" sz="1200" dirty="0">
                <a:solidFill>
                  <a:srgbClr val="FF0000"/>
                </a:solidFill>
                <a:latin typeface="Trebuchet MS" panose="020B0603020202020204" pitchFamily="34" charset="0"/>
                <a:cs typeface="Arial" panose="020B0604020202020204" pitchFamily="34" charset="0"/>
              </a:rPr>
              <a:t>Solo uno por solicitud/entidad</a:t>
            </a:r>
          </a:p>
          <a:p>
            <a:pPr marL="0" indent="0">
              <a:buNone/>
            </a:pPr>
            <a:endParaRPr lang="es-ES" sz="1200" dirty="0">
              <a:solidFill>
                <a:schemeClr val="tx1"/>
              </a:solidFill>
              <a:latin typeface="Trebuchet MS" panose="020B0603020202020204" pitchFamily="34" charset="0"/>
              <a:cs typeface="Arial" panose="020B0604020202020204" pitchFamily="34" charset="0"/>
            </a:endParaRPr>
          </a:p>
          <a:p>
            <a:pPr marL="0" indent="0">
              <a:buNone/>
            </a:pPr>
            <a:endParaRPr lang="es-ES" sz="1200" dirty="0">
              <a:latin typeface="Trebuchet MS" panose="020B0603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273EF7EF-03ED-F251-2F66-E89896F19AB6}"/>
              </a:ext>
            </a:extLst>
          </p:cNvPr>
          <p:cNvPicPr>
            <a:picLocks noChangeAspect="1"/>
          </p:cNvPicPr>
          <p:nvPr/>
        </p:nvPicPr>
        <p:blipFill>
          <a:blip r:embed="rId2"/>
          <a:stretch>
            <a:fillRect/>
          </a:stretch>
        </p:blipFill>
        <p:spPr>
          <a:xfrm>
            <a:off x="5221973" y="3853913"/>
            <a:ext cx="1670748" cy="1332158"/>
          </a:xfrm>
          <a:prstGeom prst="rect">
            <a:avLst/>
          </a:prstGeom>
        </p:spPr>
      </p:pic>
    </p:spTree>
    <p:extLst>
      <p:ext uri="{BB962C8B-B14F-4D97-AF65-F5344CB8AC3E}">
        <p14:creationId xmlns:p14="http://schemas.microsoft.com/office/powerpoint/2010/main" val="389319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524081"/>
          </a:xfrm>
          <a:solidFill>
            <a:schemeClr val="accent1">
              <a:lumMod val="40000"/>
              <a:lumOff val="60000"/>
            </a:schemeClr>
          </a:solidFill>
        </p:spPr>
        <p:txBody>
          <a:bodyPr>
            <a:noAutofit/>
          </a:bodyPr>
          <a:lstStyle/>
          <a:p>
            <a:pPr algn="ctr"/>
            <a:r>
              <a:rPr lang="es-ES" sz="2000" b="1">
                <a:solidFill>
                  <a:schemeClr val="tx1"/>
                </a:solidFill>
              </a:rPr>
              <a:t>RÉSOLUCIÓN DE CONVOCATORIA</a:t>
            </a:r>
            <a:endParaRPr lang="es-ES" sz="2000" b="1" dirty="0">
              <a:solidFill>
                <a:schemeClr val="tx1"/>
              </a:solidFill>
            </a:endParaRP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3107184"/>
            <a:ext cx="6347714" cy="2263806"/>
          </a:xfrm>
        </p:spPr>
        <p:txBody>
          <a:bodyPr>
            <a:normAutofit/>
          </a:bodyPr>
          <a:lstStyle/>
          <a:p>
            <a:pPr marL="0" indent="0" algn="just" defTabSz="832103">
              <a:spcBef>
                <a:spcPts val="1000"/>
              </a:spcBef>
              <a:buNone/>
              <a:defRPr sz="1600" b="1">
                <a:solidFill>
                  <a:srgbClr val="000000"/>
                </a:solidFill>
                <a:latin typeface="Arial"/>
                <a:ea typeface="Arial"/>
                <a:cs typeface="Arial"/>
                <a:sym typeface="Arial"/>
              </a:defRPr>
            </a:pPr>
            <a:r>
              <a:rPr lang="es-ES" sz="1100" dirty="0"/>
              <a:t>RESOLUCIÓN DE 23 DE JUNIO DE 2025 DE LA DIRECCIÓN GENERAL DE GESTIÓN MIGRATORIA, POR LA QUE SE CONVOCAN SUBVENCIONES PARA EL DESARROLLO DE ACTUACIONES DE INTERÉS GENERAL EN MATERIA DE EXTRANJERÍA, DESTINADAS A LA DEFENSA DE LOS DERECHOS HUMANOS DE LAS PERSONAS EXTRANJERAS, ASÍ COMO A FAVORECER LA CONVIVENCIA Y LA COHESIÓN SOCIAL, COFINANCIADAS POR FONDOS DE LA UNIÓN EUROPEA.</a:t>
            </a:r>
          </a:p>
          <a:p>
            <a:pPr marL="171450" indent="-171450" algn="just" defTabSz="832103">
              <a:spcBef>
                <a:spcPts val="1000"/>
              </a:spcBef>
              <a:buFont typeface="Wingdings" panose="05000000000000000000" pitchFamily="2" charset="2"/>
              <a:buChar char="v"/>
              <a:defRPr sz="1600" b="1">
                <a:solidFill>
                  <a:srgbClr val="000000"/>
                </a:solidFill>
                <a:latin typeface="Arial"/>
                <a:ea typeface="Arial"/>
                <a:cs typeface="Arial"/>
                <a:sym typeface="Arial"/>
              </a:defRPr>
            </a:pPr>
            <a:r>
              <a:rPr lang="es-ES" sz="1100" dirty="0"/>
              <a:t>Orden ISM/810/2023  de 14 </a:t>
            </a:r>
            <a:r>
              <a:rPr lang="es-ES" sz="1100"/>
              <a:t>de junio</a:t>
            </a:r>
          </a:p>
          <a:p>
            <a:pPr marL="171450" indent="-171450" defTabSz="832103">
              <a:spcBef>
                <a:spcPts val="1000"/>
              </a:spcBef>
              <a:buFont typeface="Wingdings" panose="05000000000000000000" pitchFamily="2" charset="2"/>
              <a:buChar char="v"/>
              <a:defRPr sz="1600">
                <a:solidFill>
                  <a:srgbClr val="000000"/>
                </a:solidFill>
                <a:latin typeface="Arial"/>
                <a:ea typeface="Arial"/>
                <a:cs typeface="Arial"/>
                <a:sym typeface="Arial"/>
              </a:defRPr>
            </a:pPr>
            <a:r>
              <a:rPr lang="es-ES" sz="1100" dirty="0"/>
              <a:t>Publicación extracto BOE: </a:t>
            </a:r>
            <a:r>
              <a:rPr lang="es-ES" sz="1100" b="1" dirty="0"/>
              <a:t>28 de junio de 2025</a:t>
            </a:r>
            <a:r>
              <a:rPr lang="es-ES" sz="1100" dirty="0"/>
              <a:t>.</a:t>
            </a:r>
          </a:p>
          <a:p>
            <a:pPr marL="171450" indent="-171450" defTabSz="832103">
              <a:buFont typeface="Wingdings" panose="05000000000000000000" pitchFamily="2" charset="2"/>
              <a:buChar char="v"/>
              <a:defRPr sz="1600">
                <a:solidFill>
                  <a:srgbClr val="000000"/>
                </a:solidFill>
                <a:latin typeface="Arial"/>
                <a:ea typeface="Arial"/>
                <a:cs typeface="Arial"/>
                <a:sym typeface="Arial"/>
              </a:defRPr>
            </a:pPr>
            <a:r>
              <a:rPr lang="es-ES" sz="1100" dirty="0">
                <a:latin typeface="Trebuchet MS" panose="020B0603020202020204" pitchFamily="34" charset="0"/>
                <a:cs typeface="Arial" panose="020B0604020202020204" pitchFamily="34" charset="0"/>
              </a:rPr>
              <a:t>Plazo presentación solicitudes: </a:t>
            </a:r>
            <a:r>
              <a:rPr lang="es-ES" sz="1100" b="1" dirty="0">
                <a:latin typeface="Trebuchet MS" panose="020B0603020202020204" pitchFamily="34" charset="0"/>
                <a:cs typeface="Arial" panose="020B0604020202020204" pitchFamily="34" charset="0"/>
              </a:rPr>
              <a:t>30 junio a 11 de julio de 2025</a:t>
            </a:r>
          </a:p>
          <a:p>
            <a:pPr marL="171450" indent="-171450" defTabSz="832103">
              <a:spcBef>
                <a:spcPts val="1000"/>
              </a:spcBef>
              <a:buFont typeface="Wingdings" panose="05000000000000000000" pitchFamily="2" charset="2"/>
              <a:buChar char="v"/>
              <a:defRPr sz="1600">
                <a:solidFill>
                  <a:srgbClr val="000000"/>
                </a:solidFill>
                <a:latin typeface="Arial"/>
                <a:ea typeface="Arial"/>
                <a:cs typeface="Arial"/>
                <a:sym typeface="Arial"/>
              </a:defRPr>
            </a:pPr>
            <a:endParaRPr lang="es-ES" sz="1100" dirty="0"/>
          </a:p>
          <a:p>
            <a:endParaRPr lang="es-ES" sz="1200" dirty="0"/>
          </a:p>
        </p:txBody>
      </p:sp>
    </p:spTree>
    <p:extLst>
      <p:ext uri="{BB962C8B-B14F-4D97-AF65-F5344CB8AC3E}">
        <p14:creationId xmlns:p14="http://schemas.microsoft.com/office/powerpoint/2010/main" val="2244172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CUMPLIMENTACIÓN DE SOLICITUDES (2)</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76366"/>
            <a:ext cx="6347714" cy="2784460"/>
          </a:xfrm>
        </p:spPr>
        <p:txBody>
          <a:bodyPr>
            <a:normAutofit lnSpcReduction="10000"/>
          </a:bodyPr>
          <a:lstStyle/>
          <a:p>
            <a:r>
              <a:rPr lang="es-ES" sz="1400" b="1" dirty="0">
                <a:latin typeface="Trebuchet MS" panose="020B0603020202020204" pitchFamily="34" charset="0"/>
                <a:cs typeface="Arial" panose="020B0604020202020204" pitchFamily="34" charset="0"/>
              </a:rPr>
              <a:t>ANEXOS III y IV. MEMORIA EXPLICATIVA DEL PROYECTO</a:t>
            </a:r>
          </a:p>
          <a:p>
            <a:r>
              <a:rPr lang="es-ES" sz="1400" b="1" dirty="0">
                <a:solidFill>
                  <a:srgbClr val="FF0000"/>
                </a:solidFill>
                <a:latin typeface="Trebuchet MS" panose="020B0603020202020204" pitchFamily="34" charset="0"/>
                <a:cs typeface="Arial" panose="020B0604020202020204" pitchFamily="34" charset="0"/>
              </a:rPr>
              <a:t>Uno por proyecto</a:t>
            </a:r>
          </a:p>
          <a:p>
            <a:r>
              <a:rPr lang="es-ES" sz="1200" u="sng" dirty="0">
                <a:latin typeface="Trebuchet MS" panose="020B0603020202020204" pitchFamily="34" charset="0"/>
                <a:cs typeface="Arial" panose="020B0604020202020204" pitchFamily="34" charset="0"/>
              </a:rPr>
              <a:t>IMPORTANTE:</a:t>
            </a:r>
          </a:p>
          <a:p>
            <a:pPr marL="285750" indent="-285750">
              <a:buFont typeface="Arial" panose="020B0604020202020204" pitchFamily="34" charset="0"/>
              <a:buChar char="•"/>
            </a:pPr>
            <a:r>
              <a:rPr lang="es-ES" sz="1200" dirty="0">
                <a:latin typeface="Trebuchet MS" panose="020B0603020202020204" pitchFamily="34" charset="0"/>
                <a:cs typeface="Arial" panose="020B0604020202020204" pitchFamily="34" charset="0"/>
              </a:rPr>
              <a:t>	Prioridad según Anexo A. Atención en la selección. Error: discrepancia AI y AIII </a:t>
            </a:r>
          </a:p>
          <a:p>
            <a:pPr marL="285750" indent="-285750">
              <a:buFont typeface="Arial" panose="020B0604020202020204" pitchFamily="34" charset="0"/>
              <a:buChar char="•"/>
            </a:pPr>
            <a:r>
              <a:rPr lang="es-ES" sz="1200" dirty="0">
                <a:latin typeface="Trebuchet MS" panose="020B0603020202020204" pitchFamily="34" charset="0"/>
                <a:cs typeface="Arial" panose="020B0604020202020204" pitchFamily="34" charset="0"/>
              </a:rPr>
              <a:t>	Actividades (adecuada calendarización).</a:t>
            </a:r>
          </a:p>
          <a:p>
            <a:pPr marL="285750" indent="-285750">
              <a:buFont typeface="Arial" panose="020B0604020202020204" pitchFamily="34" charset="0"/>
              <a:buChar char="•"/>
            </a:pPr>
            <a:r>
              <a:rPr lang="es-ES" sz="1200" dirty="0">
                <a:latin typeface="Trebuchet MS" panose="020B0603020202020204" pitchFamily="34" charset="0"/>
                <a:cs typeface="Arial" panose="020B0604020202020204" pitchFamily="34" charset="0"/>
              </a:rPr>
              <a:t>	Indicadores (objetivo/indicadores/fuentes de verificación/resultados esperados). </a:t>
            </a:r>
          </a:p>
          <a:p>
            <a:pPr marL="285750" indent="-285750">
              <a:buFont typeface="Arial" panose="020B0604020202020204" pitchFamily="34" charset="0"/>
              <a:buChar char="•"/>
            </a:pPr>
            <a:r>
              <a:rPr lang="es-ES" sz="1200" dirty="0">
                <a:latin typeface="Trebuchet MS" panose="020B0603020202020204" pitchFamily="34" charset="0"/>
                <a:cs typeface="Arial" panose="020B0604020202020204" pitchFamily="34" charset="0"/>
              </a:rPr>
              <a:t>	Presupuesto del proyecto. El presupuesto del proyecto del Anexo III incluirá costes  	directos e indirectos por separado y gastos de auditor.</a:t>
            </a:r>
          </a:p>
          <a:p>
            <a:pPr marL="285750" indent="-285750">
              <a:buFont typeface="Arial" panose="020B0604020202020204" pitchFamily="34" charset="0"/>
              <a:buChar char="•"/>
            </a:pPr>
            <a:r>
              <a:rPr lang="es-ES" sz="1200" dirty="0">
                <a:latin typeface="Trebuchet MS" panose="020B0603020202020204" pitchFamily="34" charset="0"/>
                <a:cs typeface="Arial" panose="020B0604020202020204" pitchFamily="34" charset="0"/>
              </a:rPr>
              <a:t>	El Anexo IV contendrá el presupuesto del proyecto que ejecute una entidad  	distinta a la que figure como solicitante.</a:t>
            </a:r>
          </a:p>
          <a:p>
            <a:endParaRPr lang="es-ES" sz="1200"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84128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CUMPLIMENTACIÓN DE SOLICITUDES (3)</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76366"/>
            <a:ext cx="6347714" cy="2784460"/>
          </a:xfrm>
        </p:spPr>
        <p:txBody>
          <a:bodyPr>
            <a:normAutofit/>
          </a:bodyPr>
          <a:lstStyle/>
          <a:p>
            <a:r>
              <a:rPr lang="es-ES" sz="1200" b="1" dirty="0">
                <a:latin typeface="Trebuchet MS" panose="020B0603020202020204" pitchFamily="34" charset="0"/>
                <a:cs typeface="Arial" panose="020B0604020202020204" pitchFamily="34" charset="0"/>
              </a:rPr>
              <a:t>COSTES INDIRECTOS:</a:t>
            </a:r>
          </a:p>
          <a:p>
            <a:pPr marL="285750" indent="-285750">
              <a:buFont typeface="Arial" panose="020B0604020202020204" pitchFamily="34" charset="0"/>
              <a:buChar char="•"/>
            </a:pPr>
            <a:r>
              <a:rPr lang="es-ES" sz="1200" dirty="0">
                <a:latin typeface="Trebuchet MS" panose="020B0603020202020204" pitchFamily="34" charset="0"/>
                <a:cs typeface="Arial" panose="020B0604020202020204" pitchFamily="34" charset="0"/>
              </a:rPr>
              <a:t>	</a:t>
            </a:r>
            <a:r>
              <a:rPr lang="es-ES" sz="1100" dirty="0">
                <a:latin typeface="Trebuchet MS" panose="020B0603020202020204" pitchFamily="34" charset="0"/>
                <a:cs typeface="Arial" panose="020B0604020202020204" pitchFamily="34" charset="0"/>
              </a:rPr>
              <a:t>PROYECTOS COFINANCIADOS POR FAMI: 15% sobre los costes de personal imputados a la     subvención concedida.</a:t>
            </a:r>
          </a:p>
          <a:p>
            <a:pPr marL="285750" indent="-285750">
              <a:buFont typeface="Arial" panose="020B0604020202020204" pitchFamily="34" charset="0"/>
              <a:buChar char="•"/>
            </a:pPr>
            <a:r>
              <a:rPr lang="es-ES" sz="1100" dirty="0">
                <a:latin typeface="Trebuchet MS" panose="020B0603020202020204" pitchFamily="34" charset="0"/>
                <a:cs typeface="Arial" panose="020B0604020202020204" pitchFamily="34" charset="0"/>
              </a:rPr>
              <a:t>	PROYECTOS DE EQUIPAMIENTO: no serán imputables CI</a:t>
            </a:r>
          </a:p>
          <a:p>
            <a:r>
              <a:rPr lang="es-ES" sz="1200" b="1" dirty="0">
                <a:latin typeface="Trebuchet MS" panose="020B0603020202020204" pitchFamily="34" charset="0"/>
                <a:cs typeface="Arial" panose="020B0604020202020204" pitchFamily="34" charset="0"/>
              </a:rPr>
              <a:t>FINANCIACIÓN PROPIA: </a:t>
            </a:r>
            <a:r>
              <a:rPr lang="es-ES" sz="1200" dirty="0">
                <a:latin typeface="Trebuchet MS" panose="020B0603020202020204" pitchFamily="34" charset="0"/>
                <a:cs typeface="Arial" panose="020B0604020202020204" pitchFamily="34" charset="0"/>
              </a:rPr>
              <a:t>mínimo 2% del coste total del proyecto (art 7.1 Orden ISM/810/2023).</a:t>
            </a:r>
          </a:p>
          <a:p>
            <a:r>
              <a:rPr lang="es-ES" sz="1200" b="1" dirty="0">
                <a:latin typeface="Trebuchet MS" panose="020B0603020202020204" pitchFamily="34" charset="0"/>
                <a:cs typeface="Arial" panose="020B0604020202020204" pitchFamily="34" charset="0"/>
              </a:rPr>
              <a:t>LÍMITE VIAJES Y ESTANCIA: </a:t>
            </a:r>
            <a:r>
              <a:rPr lang="es-ES" sz="1200" dirty="0">
                <a:latin typeface="Trebuchet MS" panose="020B0603020202020204" pitchFamily="34" charset="0"/>
                <a:cs typeface="Arial" panose="020B0604020202020204" pitchFamily="34" charset="0"/>
              </a:rPr>
              <a:t>3% subvención (art. 21.1C) Orden ISM/810/2023).</a:t>
            </a:r>
          </a:p>
          <a:p>
            <a:r>
              <a:rPr lang="es-ES" sz="1200" b="1" dirty="0">
                <a:latin typeface="Trebuchet MS" panose="020B0603020202020204" pitchFamily="34" charset="0"/>
                <a:cs typeface="Arial" panose="020B0604020202020204" pitchFamily="34" charset="0"/>
              </a:rPr>
              <a:t>LÍMITES CUANTÍAS SUBCONTRATACIÓN: </a:t>
            </a:r>
            <a:r>
              <a:rPr lang="es-ES" sz="1200" dirty="0">
                <a:latin typeface="Trebuchet MS" panose="020B0603020202020204" pitchFamily="34" charset="0"/>
                <a:cs typeface="Arial" panose="020B0604020202020204" pitchFamily="34" charset="0"/>
              </a:rPr>
              <a:t>50% importe actividad subvencionada (art. 15.1 Orden  ISM/810/2023).</a:t>
            </a:r>
          </a:p>
          <a:p>
            <a:r>
              <a:rPr lang="es-ES" sz="1200" b="1" dirty="0">
                <a:latin typeface="Trebuchet MS" panose="020B0603020202020204" pitchFamily="34" charset="0"/>
                <a:cs typeface="Arial" panose="020B0604020202020204" pitchFamily="34" charset="0"/>
              </a:rPr>
              <a:t>ANEXO V: COMPROMISO DE FINANCIACIÓN PROPIA</a:t>
            </a:r>
          </a:p>
          <a:p>
            <a:endParaRPr lang="es-ES" sz="1200" dirty="0">
              <a:latin typeface="Trebuchet MS" panose="020B0603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0F6935C9-D058-0F0C-4003-79E836EBA748}"/>
              </a:ext>
            </a:extLst>
          </p:cNvPr>
          <p:cNvPicPr>
            <a:picLocks noChangeAspect="1"/>
          </p:cNvPicPr>
          <p:nvPr/>
        </p:nvPicPr>
        <p:blipFill>
          <a:blip r:embed="rId2"/>
          <a:stretch>
            <a:fillRect/>
          </a:stretch>
        </p:blipFill>
        <p:spPr>
          <a:xfrm>
            <a:off x="6161103" y="3642523"/>
            <a:ext cx="1328400" cy="781534"/>
          </a:xfrm>
          <a:prstGeom prst="rect">
            <a:avLst/>
          </a:prstGeom>
        </p:spPr>
      </p:pic>
    </p:spTree>
    <p:extLst>
      <p:ext uri="{BB962C8B-B14F-4D97-AF65-F5344CB8AC3E}">
        <p14:creationId xmlns:p14="http://schemas.microsoft.com/office/powerpoint/2010/main" val="361637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DOCUMENTACIÓN QUE ACOMPAÑA A LA SOLICITUD (1)</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76366"/>
            <a:ext cx="6347714" cy="2784460"/>
          </a:xfrm>
        </p:spPr>
        <p:txBody>
          <a:bodyPr>
            <a:normAutofit/>
          </a:bodyPr>
          <a:lstStyle/>
          <a:p>
            <a:r>
              <a:rPr lang="es-ES" sz="1200" b="1" dirty="0">
                <a:latin typeface="Trebuchet MS" panose="020B0603020202020204" pitchFamily="34" charset="0"/>
                <a:cs typeface="Arial" panose="020B0604020202020204" pitchFamily="34" charset="0"/>
              </a:rPr>
              <a:t>DOCUMENTACIÓN OBLIGATORIA</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DNI representante legal</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PODER representación</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IDENTIFICACIÓN MIEMBROS JUNTA DIRECTIVA. Presentación en registro</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ESTATUTOS. Presentación en el registro administrativo estatal</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INSCRIPCIÓN ENTIDAD en el registro administrativo estatal</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TARJETA IDENTIFICACIÓN FISCAL. Denominación entidad=Anexo I</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DECLARACIÓN RESPONSABLE prohibiciones</a:t>
            </a:r>
          </a:p>
        </p:txBody>
      </p:sp>
      <p:pic>
        <p:nvPicPr>
          <p:cNvPr id="2" name="Imagen 1">
            <a:extLst>
              <a:ext uri="{FF2B5EF4-FFF2-40B4-BE49-F238E27FC236}">
                <a16:creationId xmlns:a16="http://schemas.microsoft.com/office/drawing/2014/main" id="{B2417DB4-5186-AD68-7639-1805041FFFC6}"/>
              </a:ext>
            </a:extLst>
          </p:cNvPr>
          <p:cNvPicPr>
            <a:picLocks noChangeAspect="1"/>
          </p:cNvPicPr>
          <p:nvPr/>
        </p:nvPicPr>
        <p:blipFill>
          <a:blip r:embed="rId2"/>
          <a:stretch>
            <a:fillRect/>
          </a:stretch>
        </p:blipFill>
        <p:spPr>
          <a:xfrm>
            <a:off x="5213210" y="2876366"/>
            <a:ext cx="1489431" cy="905469"/>
          </a:xfrm>
          <a:prstGeom prst="rect">
            <a:avLst/>
          </a:prstGeom>
        </p:spPr>
      </p:pic>
    </p:spTree>
    <p:extLst>
      <p:ext uri="{BB962C8B-B14F-4D97-AF65-F5344CB8AC3E}">
        <p14:creationId xmlns:p14="http://schemas.microsoft.com/office/powerpoint/2010/main" val="406805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DOCUMENTACIÓN QUE ACOMPAÑA A LA SOLICITUD (2)</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76366"/>
            <a:ext cx="6347714" cy="2784460"/>
          </a:xfrm>
        </p:spPr>
        <p:txBody>
          <a:bodyPr>
            <a:normAutofit fontScale="92500" lnSpcReduction="20000"/>
          </a:bodyPr>
          <a:lstStyle/>
          <a:p>
            <a:r>
              <a:rPr lang="es-ES" sz="1200" b="1" dirty="0">
                <a:latin typeface="Trebuchet MS" panose="020B0603020202020204" pitchFamily="34" charset="0"/>
                <a:cs typeface="Arial" panose="020B0604020202020204" pitchFamily="34" charset="0"/>
              </a:rPr>
              <a:t>DOCUMENTACIÓN OBLIGATORIA</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DECLARACIÓN RESPONSABLE art. 4.1ª)7º OB (40%)</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DECLARACIÓN RESPONSABLE no haber recibido subvenciones para la misma finalidad o documento que justifique su adjudicación</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DECLARACIÓN RESPONSABLE SOLVENCIA</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DECLARACIÓN RESPONSABLE VOLUNTARIADO</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DECLARACIÓN RESPONSABLE RESERVA EMPLEO DISCAPACIDAD</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CERTIFICADO estar al corriente en obligaciones tributarias y con la Seguridad Social (denegación)</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FACTURAS PROFORMA. Proyectos Equipamiento</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Documentación acreditativa de experiencia del personal en la prioridades que así lo exigen</a:t>
            </a:r>
          </a:p>
          <a:p>
            <a:pPr marL="171450" indent="-171450">
              <a:buFont typeface="Wingdings" panose="05000000000000000000" pitchFamily="2" charset="2"/>
              <a:buChar char="ü"/>
            </a:pPr>
            <a:endParaRPr lang="es-ES" sz="1200" b="1" dirty="0">
              <a:latin typeface="Trebuchet MS" panose="020B0603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7A9DA8F4-0B21-06CD-FC18-A6D4BD47F423}"/>
              </a:ext>
            </a:extLst>
          </p:cNvPr>
          <p:cNvPicPr>
            <a:picLocks noChangeAspect="1"/>
          </p:cNvPicPr>
          <p:nvPr/>
        </p:nvPicPr>
        <p:blipFill>
          <a:blip r:embed="rId2"/>
          <a:stretch>
            <a:fillRect/>
          </a:stretch>
        </p:blipFill>
        <p:spPr>
          <a:xfrm>
            <a:off x="5925083" y="3945271"/>
            <a:ext cx="1489431" cy="905469"/>
          </a:xfrm>
          <a:prstGeom prst="rect">
            <a:avLst/>
          </a:prstGeom>
        </p:spPr>
      </p:pic>
    </p:spTree>
    <p:extLst>
      <p:ext uri="{BB962C8B-B14F-4D97-AF65-F5344CB8AC3E}">
        <p14:creationId xmlns:p14="http://schemas.microsoft.com/office/powerpoint/2010/main" val="209849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DOCUMENTACIÓN QUE ACOMPAÑA A LA SOLICITUD (3)</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76366"/>
            <a:ext cx="6347714" cy="2784460"/>
          </a:xfrm>
        </p:spPr>
        <p:txBody>
          <a:bodyPr>
            <a:normAutofit/>
          </a:bodyPr>
          <a:lstStyle/>
          <a:p>
            <a:r>
              <a:rPr lang="es-ES" sz="1200" b="1" dirty="0">
                <a:latin typeface="Trebuchet MS" panose="020B0603020202020204" pitchFamily="34" charset="0"/>
                <a:cs typeface="Arial" panose="020B0604020202020204" pitchFamily="34" charset="0"/>
              </a:rPr>
              <a:t>DOCUMENTACIÓN OPTATIVA</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Certificaciones Auditoría de cuentas</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Certificaciones de calidad</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Justificación del número de socios que se declaran (DR)</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Acreditación de contrataciones de personal (fomento de empleo)</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Plan de voluntariado</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Documentación acreditativa de los cursos de formación a voluntarios</a:t>
            </a:r>
          </a:p>
          <a:p>
            <a:pPr marL="171450" indent="-171450">
              <a:buFont typeface="Wingdings" panose="05000000000000000000" pitchFamily="2" charset="2"/>
              <a:buChar char="ü"/>
            </a:pPr>
            <a:r>
              <a:rPr lang="es-ES" sz="1200" b="1" dirty="0">
                <a:latin typeface="Trebuchet MS" panose="020B0603020202020204" pitchFamily="34" charset="0"/>
                <a:cs typeface="Arial" panose="020B0604020202020204" pitchFamily="34" charset="0"/>
              </a:rPr>
              <a:t>Plan de igualdad</a:t>
            </a:r>
          </a:p>
        </p:txBody>
      </p:sp>
      <p:pic>
        <p:nvPicPr>
          <p:cNvPr id="2" name="Imagen 1">
            <a:extLst>
              <a:ext uri="{FF2B5EF4-FFF2-40B4-BE49-F238E27FC236}">
                <a16:creationId xmlns:a16="http://schemas.microsoft.com/office/drawing/2014/main" id="{91D1A6B1-AE88-913F-BA57-547C07CB284A}"/>
              </a:ext>
            </a:extLst>
          </p:cNvPr>
          <p:cNvPicPr>
            <a:picLocks noChangeAspect="1"/>
          </p:cNvPicPr>
          <p:nvPr/>
        </p:nvPicPr>
        <p:blipFill>
          <a:blip r:embed="rId2"/>
          <a:stretch>
            <a:fillRect/>
          </a:stretch>
        </p:blipFill>
        <p:spPr>
          <a:xfrm>
            <a:off x="5133311" y="2876366"/>
            <a:ext cx="1489431" cy="905469"/>
          </a:xfrm>
          <a:prstGeom prst="rect">
            <a:avLst/>
          </a:prstGeom>
        </p:spPr>
      </p:pic>
    </p:spTree>
    <p:extLst>
      <p:ext uri="{BB962C8B-B14F-4D97-AF65-F5344CB8AC3E}">
        <p14:creationId xmlns:p14="http://schemas.microsoft.com/office/powerpoint/2010/main" val="100503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1534"/>
          </a:xfrm>
          <a:solidFill>
            <a:schemeClr val="accent1">
              <a:lumMod val="40000"/>
              <a:lumOff val="60000"/>
            </a:schemeClr>
          </a:solidFill>
        </p:spPr>
        <p:txBody>
          <a:bodyPr>
            <a:noAutofit/>
          </a:bodyPr>
          <a:lstStyle/>
          <a:p>
            <a:pPr algn="ctr"/>
            <a:r>
              <a:rPr lang="es-ES" sz="2000" b="1" dirty="0">
                <a:solidFill>
                  <a:schemeClr val="tx1"/>
                </a:solidFill>
              </a:rPr>
              <a:t>CONTACTO</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76366"/>
            <a:ext cx="6347714" cy="2784460"/>
          </a:xfrm>
        </p:spPr>
        <p:txBody>
          <a:bodyPr>
            <a:normAutofit/>
          </a:bodyPr>
          <a:lstStyle/>
          <a:p>
            <a:pPr algn="ctr">
              <a:buSzPct val="100000"/>
            </a:pPr>
            <a:r>
              <a:rPr lang="es-ES" sz="1200" b="1" dirty="0">
                <a:latin typeface="Trebuchet MS" panose="020B0603020202020204" pitchFamily="34" charset="0"/>
                <a:ea typeface="Arial"/>
                <a:cs typeface="Arial"/>
                <a:sym typeface="Arial"/>
              </a:rPr>
              <a:t>BUZÓN DE CORREO DEL SERVICIO:</a:t>
            </a:r>
          </a:p>
          <a:p>
            <a:pPr algn="ctr">
              <a:buSzPct val="100000"/>
            </a:pPr>
            <a:r>
              <a:rPr lang="es-ES" sz="1200" b="1" dirty="0">
                <a:latin typeface="Trebuchet MS" panose="020B0603020202020204" pitchFamily="34" charset="0"/>
                <a:ea typeface="Arial"/>
                <a:cs typeface="Arial"/>
                <a:sym typeface="Arial"/>
              </a:rPr>
              <a:t> </a:t>
            </a:r>
            <a:r>
              <a:rPr lang="es-ES" sz="1200" u="sng" dirty="0">
                <a:solidFill>
                  <a:srgbClr val="0000FF"/>
                </a:solidFill>
                <a:uFill>
                  <a:solidFill>
                    <a:srgbClr val="0000FF"/>
                  </a:solidFill>
                </a:uFill>
                <a:latin typeface="Trebuchet MS" panose="020B0603020202020204" pitchFamily="34" charset="0"/>
                <a:hlinkClick r:id="rId2"/>
              </a:rPr>
              <a:t>subvenciones.integracion@inclusion.gob.es</a:t>
            </a:r>
          </a:p>
          <a:p>
            <a:pPr algn="ctr">
              <a:buSzPct val="100000"/>
            </a:pPr>
            <a:endParaRPr lang="es-ES" sz="1200" u="sng" dirty="0">
              <a:solidFill>
                <a:srgbClr val="0000FF"/>
              </a:solidFill>
              <a:uFill>
                <a:solidFill>
                  <a:srgbClr val="0000FF"/>
                </a:solidFill>
              </a:uFill>
              <a:latin typeface="Trebuchet MS" panose="020B0603020202020204" pitchFamily="34" charset="0"/>
              <a:hlinkClick r:id="rId2"/>
            </a:endParaRPr>
          </a:p>
          <a:p>
            <a:pPr algn="ctr">
              <a:buSzPct val="100000"/>
            </a:pPr>
            <a:r>
              <a:rPr lang="es-ES" sz="1200" b="1" dirty="0">
                <a:latin typeface="Trebuchet MS" panose="020B0603020202020204" pitchFamily="34" charset="0"/>
                <a:cs typeface="Arial"/>
                <a:hlinkClick r:id="rId2">
                  <a:extLst>
                    <a:ext uri="{A12FA001-AC4F-418D-AE19-62706E023703}">
                      <ahyp:hlinkClr xmlns:ahyp="http://schemas.microsoft.com/office/drawing/2018/hyperlinkcolor" val="tx"/>
                    </a:ext>
                  </a:extLst>
                </a:hlinkClick>
              </a:rPr>
              <a:t>TAYS. ATENCIÓN USUSARIO</a:t>
            </a:r>
          </a:p>
          <a:p>
            <a:pPr algn="ctr">
              <a:buSzPct val="100000"/>
            </a:pPr>
            <a:r>
              <a:rPr lang="es-ES" sz="1200" u="sng" dirty="0">
                <a:solidFill>
                  <a:srgbClr val="0000FF"/>
                </a:solidFill>
                <a:uFill>
                  <a:solidFill>
                    <a:srgbClr val="0000FF"/>
                  </a:solidFill>
                </a:uFill>
                <a:hlinkClick r:id="rId2"/>
              </a:rPr>
              <a:t>cau.tays@inclusión.gob.es</a:t>
            </a:r>
          </a:p>
          <a:p>
            <a:endParaRPr lang="es-ES" sz="1200" b="1" dirty="0">
              <a:latin typeface="Trebuchet MS" panose="020B0603020202020204" pitchFamily="34" charset="0"/>
              <a:cs typeface="Arial" panose="020B0604020202020204" pitchFamily="34" charset="0"/>
            </a:endParaRPr>
          </a:p>
        </p:txBody>
      </p:sp>
      <p:pic>
        <p:nvPicPr>
          <p:cNvPr id="5" name="pasted-image.png">
            <a:extLst>
              <a:ext uri="{FF2B5EF4-FFF2-40B4-BE49-F238E27FC236}">
                <a16:creationId xmlns:a16="http://schemas.microsoft.com/office/drawing/2014/main" id="{7A96159B-63CB-043E-A5B7-CEC2E6F7E974}"/>
              </a:ext>
            </a:extLst>
          </p:cNvPr>
          <p:cNvPicPr>
            <a:picLocks noChangeAspect="1"/>
          </p:cNvPicPr>
          <p:nvPr/>
        </p:nvPicPr>
        <p:blipFill>
          <a:blip r:embed="rId3"/>
          <a:stretch>
            <a:fillRect/>
          </a:stretch>
        </p:blipFill>
        <p:spPr>
          <a:xfrm>
            <a:off x="5092313" y="3935350"/>
            <a:ext cx="2068643" cy="1249209"/>
          </a:xfrm>
          <a:prstGeom prst="rect">
            <a:avLst/>
          </a:prstGeom>
          <a:ln w="12700">
            <a:miter lim="400000"/>
          </a:ln>
        </p:spPr>
      </p:pic>
    </p:spTree>
    <p:extLst>
      <p:ext uri="{BB962C8B-B14F-4D97-AF65-F5344CB8AC3E}">
        <p14:creationId xmlns:p14="http://schemas.microsoft.com/office/powerpoint/2010/main" val="344014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CF52F-411A-DABF-CE72-A3CBF16F807F}"/>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DD7BE560-19E7-38C5-5D15-9472A826E9DF}"/>
              </a:ext>
            </a:extLst>
          </p:cNvPr>
          <p:cNvSpPr>
            <a:spLocks noGrp="1"/>
          </p:cNvSpPr>
          <p:nvPr>
            <p:ph type="title"/>
          </p:nvPr>
        </p:nvSpPr>
        <p:spPr>
          <a:xfrm>
            <a:off x="609600" y="1943911"/>
            <a:ext cx="6347714" cy="524081"/>
          </a:xfrm>
          <a:solidFill>
            <a:schemeClr val="accent1">
              <a:lumMod val="40000"/>
              <a:lumOff val="60000"/>
            </a:schemeClr>
          </a:solidFill>
        </p:spPr>
        <p:txBody>
          <a:bodyPr>
            <a:noAutofit/>
          </a:bodyPr>
          <a:lstStyle/>
          <a:p>
            <a:pPr algn="ctr"/>
            <a:r>
              <a:rPr lang="es-ES" sz="2000" b="1" dirty="0">
                <a:solidFill>
                  <a:schemeClr val="tx1"/>
                </a:solidFill>
              </a:rPr>
              <a:t>PRINCIPALES NOVEDADES</a:t>
            </a:r>
          </a:p>
        </p:txBody>
      </p:sp>
      <p:sp>
        <p:nvSpPr>
          <p:cNvPr id="8" name="Marcador de texto 7">
            <a:extLst>
              <a:ext uri="{FF2B5EF4-FFF2-40B4-BE49-F238E27FC236}">
                <a16:creationId xmlns:a16="http://schemas.microsoft.com/office/drawing/2014/main" id="{579831C8-8F5A-51EC-2549-93CA4D63C8A5}"/>
              </a:ext>
            </a:extLst>
          </p:cNvPr>
          <p:cNvSpPr>
            <a:spLocks noGrp="1"/>
          </p:cNvSpPr>
          <p:nvPr>
            <p:ph type="body" idx="1"/>
          </p:nvPr>
        </p:nvSpPr>
        <p:spPr>
          <a:xfrm>
            <a:off x="609600" y="3107184"/>
            <a:ext cx="6347714" cy="2263806"/>
          </a:xfrm>
        </p:spPr>
        <p:txBody>
          <a:bodyPr>
            <a:normAutofit/>
          </a:bodyPr>
          <a:lstStyle/>
          <a:p>
            <a:pPr marL="171450" indent="-171450" algn="just" defTabSz="832103">
              <a:spcBef>
                <a:spcPts val="1000"/>
              </a:spcBef>
              <a:buFont typeface="Wingdings" panose="05000000000000000000" pitchFamily="2" charset="2"/>
              <a:buChar char="v"/>
              <a:defRPr sz="1600">
                <a:solidFill>
                  <a:srgbClr val="000000"/>
                </a:solidFill>
                <a:latin typeface="Arial"/>
                <a:ea typeface="Arial"/>
                <a:cs typeface="Arial"/>
                <a:sym typeface="Arial"/>
              </a:defRPr>
            </a:pPr>
            <a:r>
              <a:rPr lang="es-ES" sz="1100" dirty="0"/>
              <a:t>Cofinanciada por FAMI_PGE.</a:t>
            </a:r>
          </a:p>
          <a:p>
            <a:pPr marL="171450" indent="-171450" algn="just" defTabSz="832103">
              <a:spcBef>
                <a:spcPts val="1000"/>
              </a:spcBef>
              <a:buFont typeface="Wingdings" panose="05000000000000000000" pitchFamily="2" charset="2"/>
              <a:buChar char="v"/>
              <a:defRPr sz="1600">
                <a:solidFill>
                  <a:srgbClr val="000000"/>
                </a:solidFill>
                <a:latin typeface="Arial"/>
                <a:ea typeface="Arial"/>
                <a:cs typeface="Arial"/>
                <a:sym typeface="Arial"/>
              </a:defRPr>
            </a:pPr>
            <a:r>
              <a:rPr lang="es-ES" sz="1100" dirty="0"/>
              <a:t>No se exceptúa el requisito de antigüedad de dos años desde la constitución de la entidad</a:t>
            </a:r>
          </a:p>
          <a:p>
            <a:pPr marL="171450" indent="-171450" algn="just" defTabSz="832103">
              <a:spcBef>
                <a:spcPts val="1000"/>
              </a:spcBef>
              <a:buFont typeface="Wingdings" panose="05000000000000000000" pitchFamily="2" charset="2"/>
              <a:buChar char="v"/>
              <a:defRPr sz="1600">
                <a:solidFill>
                  <a:srgbClr val="000000"/>
                </a:solidFill>
                <a:latin typeface="Arial"/>
                <a:ea typeface="Arial"/>
                <a:cs typeface="Arial"/>
                <a:sym typeface="Arial"/>
              </a:defRPr>
            </a:pPr>
            <a:r>
              <a:rPr lang="es-ES" sz="1100" dirty="0"/>
              <a:t>Modificaciones en el anexo III (Memoria del proyecto)</a:t>
            </a:r>
          </a:p>
          <a:p>
            <a:pPr marL="171450" indent="-171450" algn="just" defTabSz="832103">
              <a:spcBef>
                <a:spcPts val="1000"/>
              </a:spcBef>
              <a:buFont typeface="Wingdings" panose="05000000000000000000" pitchFamily="2" charset="2"/>
              <a:buChar char="v"/>
              <a:defRPr sz="1600">
                <a:solidFill>
                  <a:srgbClr val="000000"/>
                </a:solidFill>
                <a:latin typeface="Arial"/>
                <a:ea typeface="Arial"/>
                <a:cs typeface="Arial"/>
                <a:sym typeface="Arial"/>
              </a:defRPr>
            </a:pPr>
            <a:r>
              <a:rPr lang="es-ES" sz="1100" dirty="0"/>
              <a:t>Anexo III equipamiento diferenciado</a:t>
            </a:r>
          </a:p>
          <a:p>
            <a:pPr marL="171450" indent="-171450" algn="just" defTabSz="832103">
              <a:spcBef>
                <a:spcPts val="1000"/>
              </a:spcBef>
              <a:buFont typeface="Wingdings" panose="05000000000000000000" pitchFamily="2" charset="2"/>
              <a:buChar char="v"/>
              <a:defRPr sz="1600">
                <a:solidFill>
                  <a:srgbClr val="000000"/>
                </a:solidFill>
                <a:latin typeface="Arial"/>
                <a:ea typeface="Arial"/>
                <a:cs typeface="Arial"/>
                <a:sym typeface="Arial"/>
              </a:defRPr>
            </a:pPr>
            <a:r>
              <a:rPr lang="es-ES" sz="1100" dirty="0"/>
              <a:t>Exclusión de proyectos con cuantías solicitadas que excedan el máximo establecido</a:t>
            </a:r>
          </a:p>
          <a:p>
            <a:endParaRPr lang="es-ES" sz="1200" dirty="0"/>
          </a:p>
        </p:txBody>
      </p:sp>
    </p:spTree>
    <p:extLst>
      <p:ext uri="{BB962C8B-B14F-4D97-AF65-F5344CB8AC3E}">
        <p14:creationId xmlns:p14="http://schemas.microsoft.com/office/powerpoint/2010/main" val="225852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524081"/>
          </a:xfrm>
          <a:solidFill>
            <a:schemeClr val="accent1">
              <a:lumMod val="40000"/>
              <a:lumOff val="60000"/>
            </a:schemeClr>
          </a:solidFill>
        </p:spPr>
        <p:txBody>
          <a:bodyPr>
            <a:noAutofit/>
          </a:bodyPr>
          <a:lstStyle/>
          <a:p>
            <a:pPr algn="ctr"/>
            <a:r>
              <a:rPr lang="es-ES" sz="2000" b="1" dirty="0">
                <a:solidFill>
                  <a:schemeClr val="tx1"/>
                </a:solidFill>
              </a:rPr>
              <a:t>INDICE DE LA PRESENTACIÓN</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05344"/>
            <a:ext cx="6347714" cy="2565646"/>
          </a:xfrm>
        </p:spPr>
        <p:txBody>
          <a:bodyPr>
            <a:normAutofit fontScale="32500" lnSpcReduction="20000"/>
          </a:bodyPr>
          <a:lstStyle/>
          <a:p>
            <a:pPr marL="571500" indent="-571500" algn="just">
              <a:buFont typeface="Wingdings" panose="05000000000000000000" pitchFamily="2" charset="2"/>
              <a:buChar char="v"/>
              <a:defRPr>
                <a:latin typeface="Arial"/>
                <a:ea typeface="Arial"/>
                <a:cs typeface="Arial"/>
                <a:sym typeface="Arial"/>
              </a:defRPr>
            </a:pPr>
            <a:r>
              <a:rPr lang="es-ES" sz="4000" dirty="0">
                <a:latin typeface="+mj-lt"/>
              </a:rPr>
              <a:t> Líneas de </a:t>
            </a:r>
            <a:r>
              <a:rPr lang="es-ES" sz="4000" b="1" dirty="0">
                <a:latin typeface="+mj-lt"/>
              </a:rPr>
              <a:t>Financiación</a:t>
            </a:r>
            <a:endParaRPr lang="es-ES" sz="4000" dirty="0">
              <a:latin typeface="+mj-lt"/>
            </a:endParaRPr>
          </a:p>
          <a:p>
            <a:pPr marL="571500" indent="-571500" algn="just">
              <a:buFont typeface="Wingdings" panose="05000000000000000000" pitchFamily="2" charset="2"/>
              <a:buChar char="v"/>
              <a:defRPr>
                <a:latin typeface="Arial"/>
                <a:ea typeface="Arial"/>
                <a:cs typeface="Arial"/>
                <a:sym typeface="Arial"/>
              </a:defRPr>
            </a:pPr>
            <a:r>
              <a:rPr lang="es-ES" sz="4000" b="1" dirty="0">
                <a:latin typeface="+mj-lt"/>
              </a:rPr>
              <a:t> Prioridades</a:t>
            </a:r>
            <a:r>
              <a:rPr lang="es-ES" sz="4000" dirty="0">
                <a:latin typeface="+mj-lt"/>
              </a:rPr>
              <a:t> de la Convocatoria</a:t>
            </a:r>
          </a:p>
          <a:p>
            <a:pPr marL="571500" indent="-571500" algn="just">
              <a:buFont typeface="Wingdings" panose="05000000000000000000" pitchFamily="2" charset="2"/>
              <a:buChar char="v"/>
              <a:defRPr>
                <a:latin typeface="Arial"/>
                <a:ea typeface="Arial"/>
                <a:cs typeface="Arial"/>
                <a:sym typeface="Arial"/>
              </a:defRPr>
            </a:pPr>
            <a:r>
              <a:rPr lang="es-ES" sz="4000" dirty="0">
                <a:latin typeface="+mj-lt"/>
              </a:rPr>
              <a:t> </a:t>
            </a:r>
            <a:r>
              <a:rPr lang="es-ES" sz="4000" b="1" dirty="0">
                <a:latin typeface="+mj-lt"/>
              </a:rPr>
              <a:t>Límites</a:t>
            </a:r>
            <a:r>
              <a:rPr lang="es-ES" sz="4000" dirty="0">
                <a:latin typeface="+mj-lt"/>
              </a:rPr>
              <a:t> de cuantías y número de proyectos a solicitar</a:t>
            </a:r>
          </a:p>
          <a:p>
            <a:pPr marL="571500" indent="-571500" algn="just">
              <a:buFont typeface="Wingdings" panose="05000000000000000000" pitchFamily="2" charset="2"/>
              <a:buChar char="v"/>
              <a:defRPr>
                <a:latin typeface="Arial"/>
                <a:ea typeface="Arial"/>
                <a:cs typeface="Arial"/>
                <a:sym typeface="Arial"/>
              </a:defRPr>
            </a:pPr>
            <a:r>
              <a:rPr lang="es-ES" sz="4000" dirty="0">
                <a:latin typeface="+mj-lt"/>
              </a:rPr>
              <a:t> </a:t>
            </a:r>
            <a:r>
              <a:rPr lang="es-ES" sz="4000" b="1" dirty="0">
                <a:latin typeface="+mj-lt"/>
              </a:rPr>
              <a:t>Crédito</a:t>
            </a:r>
            <a:r>
              <a:rPr lang="es-ES" sz="4000" dirty="0">
                <a:latin typeface="+mj-lt"/>
              </a:rPr>
              <a:t> de la Convocatoria</a:t>
            </a:r>
          </a:p>
          <a:p>
            <a:pPr marL="571500" indent="-571500" algn="just">
              <a:buFont typeface="Wingdings" panose="05000000000000000000" pitchFamily="2" charset="2"/>
              <a:buChar char="v"/>
              <a:defRPr>
                <a:latin typeface="Arial"/>
                <a:ea typeface="Arial"/>
                <a:cs typeface="Arial"/>
                <a:sym typeface="Arial"/>
              </a:defRPr>
            </a:pPr>
            <a:r>
              <a:rPr lang="es-ES" sz="4000" dirty="0">
                <a:latin typeface="+mj-lt"/>
              </a:rPr>
              <a:t> </a:t>
            </a:r>
            <a:r>
              <a:rPr lang="es-ES" sz="4000" b="1" dirty="0">
                <a:latin typeface="+mj-lt"/>
              </a:rPr>
              <a:t>Criterios </a:t>
            </a:r>
            <a:r>
              <a:rPr lang="es-ES" sz="4000" dirty="0">
                <a:latin typeface="+mj-lt"/>
              </a:rPr>
              <a:t>de Valoración</a:t>
            </a:r>
          </a:p>
          <a:p>
            <a:pPr marL="571500" indent="-571500" algn="just">
              <a:buFont typeface="Wingdings" panose="05000000000000000000" pitchFamily="2" charset="2"/>
              <a:buChar char="v"/>
              <a:defRPr>
                <a:latin typeface="Arial"/>
                <a:ea typeface="Arial"/>
                <a:cs typeface="Arial"/>
                <a:sym typeface="Arial"/>
              </a:defRPr>
            </a:pPr>
            <a:r>
              <a:rPr lang="es-ES" sz="4000" dirty="0">
                <a:latin typeface="+mj-lt"/>
              </a:rPr>
              <a:t> </a:t>
            </a:r>
            <a:r>
              <a:rPr lang="es-ES" sz="4000" b="1" dirty="0">
                <a:latin typeface="+mj-lt"/>
              </a:rPr>
              <a:t>Puntuaciones </a:t>
            </a:r>
            <a:r>
              <a:rPr lang="es-ES" sz="4000" dirty="0">
                <a:latin typeface="+mj-lt"/>
              </a:rPr>
              <a:t>mínimas</a:t>
            </a:r>
          </a:p>
          <a:p>
            <a:pPr marL="571500" indent="-571500" algn="just">
              <a:buFont typeface="Wingdings" panose="05000000000000000000" pitchFamily="2" charset="2"/>
              <a:buChar char="v"/>
              <a:defRPr>
                <a:latin typeface="Arial"/>
                <a:ea typeface="Arial"/>
                <a:cs typeface="Arial"/>
                <a:sym typeface="Arial"/>
              </a:defRPr>
            </a:pPr>
            <a:r>
              <a:rPr lang="es-ES" sz="4000" dirty="0">
                <a:latin typeface="+mj-lt"/>
              </a:rPr>
              <a:t> </a:t>
            </a:r>
            <a:r>
              <a:rPr lang="es-ES" sz="4000" b="1" dirty="0">
                <a:latin typeface="+mj-lt"/>
              </a:rPr>
              <a:t>Presentación</a:t>
            </a:r>
            <a:r>
              <a:rPr lang="es-ES" sz="4000" dirty="0">
                <a:latin typeface="+mj-lt"/>
              </a:rPr>
              <a:t> de Solicitudes/ </a:t>
            </a:r>
            <a:r>
              <a:rPr lang="es-ES" sz="4000" b="1" dirty="0">
                <a:latin typeface="+mj-lt"/>
              </a:rPr>
              <a:t>Subsanación</a:t>
            </a:r>
            <a:r>
              <a:rPr lang="es-ES" sz="4000" dirty="0">
                <a:latin typeface="+mj-lt"/>
              </a:rPr>
              <a:t> solicitudes</a:t>
            </a:r>
          </a:p>
          <a:p>
            <a:pPr marL="571500" indent="-571500" algn="just">
              <a:buFont typeface="Wingdings" panose="05000000000000000000" pitchFamily="2" charset="2"/>
              <a:buChar char="v"/>
              <a:defRPr>
                <a:latin typeface="Arial"/>
                <a:ea typeface="Arial"/>
                <a:cs typeface="Arial"/>
                <a:sym typeface="Arial"/>
              </a:defRPr>
            </a:pPr>
            <a:r>
              <a:rPr lang="es-ES" sz="4000" dirty="0">
                <a:latin typeface="+mj-lt"/>
              </a:rPr>
              <a:t> </a:t>
            </a:r>
            <a:r>
              <a:rPr lang="es-ES" sz="4000" b="1" dirty="0">
                <a:latin typeface="+mj-lt"/>
              </a:rPr>
              <a:t>Cumplimentación</a:t>
            </a:r>
            <a:r>
              <a:rPr lang="es-ES" sz="4000" dirty="0">
                <a:latin typeface="+mj-lt"/>
              </a:rPr>
              <a:t> de la Solicitud</a:t>
            </a:r>
          </a:p>
          <a:p>
            <a:pPr marL="571500" indent="-571500" algn="just">
              <a:buFont typeface="Wingdings" panose="05000000000000000000" pitchFamily="2" charset="2"/>
              <a:buChar char="v"/>
              <a:defRPr>
                <a:latin typeface="Arial"/>
                <a:ea typeface="Arial"/>
                <a:cs typeface="Arial"/>
                <a:sym typeface="Arial"/>
              </a:defRPr>
            </a:pPr>
            <a:r>
              <a:rPr lang="es-ES" sz="4000" dirty="0">
                <a:latin typeface="+mj-lt"/>
              </a:rPr>
              <a:t> </a:t>
            </a:r>
            <a:r>
              <a:rPr lang="es-ES" sz="4000" b="1" dirty="0">
                <a:latin typeface="+mj-lt"/>
              </a:rPr>
              <a:t>Documentación</a:t>
            </a:r>
            <a:r>
              <a:rPr lang="es-ES" sz="4000" dirty="0">
                <a:latin typeface="+mj-lt"/>
              </a:rPr>
              <a:t> que acompaña a la Solicitud</a:t>
            </a:r>
          </a:p>
          <a:p>
            <a:endParaRPr lang="es-ES" sz="1200" dirty="0"/>
          </a:p>
        </p:txBody>
      </p:sp>
    </p:spTree>
    <p:extLst>
      <p:ext uri="{BB962C8B-B14F-4D97-AF65-F5344CB8AC3E}">
        <p14:creationId xmlns:p14="http://schemas.microsoft.com/office/powerpoint/2010/main" val="370248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524081"/>
          </a:xfrm>
          <a:solidFill>
            <a:schemeClr val="accent1">
              <a:lumMod val="40000"/>
              <a:lumOff val="60000"/>
            </a:schemeClr>
          </a:solidFill>
        </p:spPr>
        <p:txBody>
          <a:bodyPr>
            <a:noAutofit/>
          </a:bodyPr>
          <a:lstStyle/>
          <a:p>
            <a:pPr algn="ctr"/>
            <a:r>
              <a:rPr lang="es-ES" sz="2000" b="1" dirty="0">
                <a:solidFill>
                  <a:schemeClr val="tx1"/>
                </a:solidFill>
              </a:rPr>
              <a:t>LÍNEAS DE FINANCIACIÓN </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05344"/>
            <a:ext cx="6347714" cy="2937088"/>
          </a:xfrm>
        </p:spPr>
        <p:txBody>
          <a:bodyPr>
            <a:normAutofit/>
          </a:bodyPr>
          <a:lstStyle/>
          <a:p>
            <a:r>
              <a:rPr lang="es-ES" sz="1200" dirty="0"/>
              <a:t>FAMI</a:t>
            </a:r>
          </a:p>
          <a:p>
            <a:pPr marL="171450" indent="-171450">
              <a:buFont typeface="Wingdings" panose="05000000000000000000" pitchFamily="2" charset="2"/>
              <a:buChar char="v"/>
            </a:pPr>
            <a:r>
              <a:rPr lang="es-ES" sz="1200" dirty="0"/>
              <a:t>    Proyectos de sensibilización contra el racismo y delitos de odio</a:t>
            </a:r>
          </a:p>
          <a:p>
            <a:pPr marL="171450" indent="-171450">
              <a:buFont typeface="Wingdings" panose="05000000000000000000" pitchFamily="2" charset="2"/>
              <a:buChar char="v"/>
            </a:pPr>
            <a:r>
              <a:rPr lang="es-ES" sz="1200" dirty="0"/>
              <a:t>    Proyectos de prevención del racismo y delitos de odio</a:t>
            </a:r>
          </a:p>
          <a:p>
            <a:pPr marL="171450" indent="-171450">
              <a:buFont typeface="Wingdings" panose="05000000000000000000" pitchFamily="2" charset="2"/>
              <a:buChar char="v"/>
            </a:pPr>
            <a:r>
              <a:rPr lang="es-ES" sz="1200" dirty="0"/>
              <a:t>    Víctimas de trata</a:t>
            </a:r>
          </a:p>
          <a:p>
            <a:pPr marL="171450" indent="-171450">
              <a:buFont typeface="Wingdings" panose="05000000000000000000" pitchFamily="2" charset="2"/>
              <a:buChar char="v"/>
            </a:pPr>
            <a:r>
              <a:rPr lang="es-ES" sz="1200" dirty="0"/>
              <a:t>    Víctimas de violencia de género</a:t>
            </a:r>
          </a:p>
          <a:p>
            <a:pPr marL="171450" indent="-171450">
              <a:buFont typeface="Wingdings" panose="05000000000000000000" pitchFamily="2" charset="2"/>
              <a:buChar char="v"/>
            </a:pPr>
            <a:r>
              <a:rPr lang="es-ES" sz="1200" dirty="0"/>
              <a:t>     Proyectos de orientación y asesoramiento a grupos específicos</a:t>
            </a:r>
          </a:p>
          <a:p>
            <a:pPr marL="171450" indent="-171450">
              <a:buFont typeface="Wingdings" panose="05000000000000000000" pitchFamily="2" charset="2"/>
              <a:buChar char="v"/>
            </a:pPr>
            <a:r>
              <a:rPr lang="es-ES" sz="1200" dirty="0"/>
              <a:t>    Proyectos piloto</a:t>
            </a:r>
          </a:p>
          <a:p>
            <a:r>
              <a:rPr lang="es-ES" sz="1200" dirty="0"/>
              <a:t>PGE</a:t>
            </a:r>
          </a:p>
          <a:p>
            <a:pPr marL="171450" indent="-171450">
              <a:buFont typeface="Wingdings" panose="05000000000000000000" pitchFamily="2" charset="2"/>
              <a:buChar char="v"/>
            </a:pPr>
            <a:r>
              <a:rPr lang="es-ES" sz="1200" dirty="0"/>
              <a:t>Proyectos de equipamiento y adaptación de inmuebles</a:t>
            </a:r>
          </a:p>
          <a:p>
            <a:pPr marL="171450" indent="-171450">
              <a:buFont typeface="Wingdings" panose="05000000000000000000" pitchFamily="2" charset="2"/>
              <a:buChar char="v"/>
            </a:pPr>
            <a:endParaRPr lang="es-ES" sz="1200" dirty="0"/>
          </a:p>
        </p:txBody>
      </p:sp>
    </p:spTree>
    <p:extLst>
      <p:ext uri="{BB962C8B-B14F-4D97-AF65-F5344CB8AC3E}">
        <p14:creationId xmlns:p14="http://schemas.microsoft.com/office/powerpoint/2010/main" val="195728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4666"/>
          </a:xfrm>
          <a:solidFill>
            <a:schemeClr val="accent1">
              <a:lumMod val="40000"/>
              <a:lumOff val="60000"/>
            </a:schemeClr>
          </a:solidFill>
        </p:spPr>
        <p:txBody>
          <a:bodyPr>
            <a:noAutofit/>
          </a:bodyPr>
          <a:lstStyle/>
          <a:p>
            <a:pPr algn="ctr"/>
            <a:r>
              <a:rPr lang="es-ES" sz="2000" b="1" dirty="0">
                <a:solidFill>
                  <a:schemeClr val="tx1"/>
                </a:solidFill>
              </a:rPr>
              <a:t>PRIORIDADES DE LA CONVOCATORIA (1)</a:t>
            </a:r>
            <a:br>
              <a:rPr lang="es-ES" sz="2000" b="1" dirty="0">
                <a:solidFill>
                  <a:schemeClr val="tx1"/>
                </a:solidFill>
              </a:rPr>
            </a:br>
            <a:r>
              <a:rPr lang="es-ES" sz="2000" b="1" dirty="0">
                <a:solidFill>
                  <a:schemeClr val="tx1"/>
                </a:solidFill>
              </a:rPr>
              <a:t>FAMI</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05344"/>
            <a:ext cx="6347714" cy="2565646"/>
          </a:xfrm>
        </p:spPr>
        <p:txBody>
          <a:bodyPr>
            <a:normAutofit/>
          </a:bodyPr>
          <a:lstStyle/>
          <a:p>
            <a:r>
              <a:rPr lang="es-ES" sz="1200" b="1" u="sng" dirty="0"/>
              <a:t>A1. PROYECTOS DE SENSIBILIZACIÓN CONTRA EL RACISMO, XENOFOBIA, DELITOS DE ODIO Y OTRAS FORMAS DE INTOLERANCIA ASOCIADA, VIOLENCIA DE GÉNERO Y TRATA</a:t>
            </a:r>
          </a:p>
          <a:p>
            <a:pPr marL="171450" indent="-171450">
              <a:buFont typeface="Wingdings" panose="05000000000000000000" pitchFamily="2" charset="2"/>
              <a:buChar char="ü"/>
            </a:pPr>
            <a:r>
              <a:rPr lang="es-ES" sz="1200" dirty="0"/>
              <a:t>Dirigidos a sectores clave de la población</a:t>
            </a:r>
          </a:p>
          <a:p>
            <a:pPr marL="171450" indent="-171450">
              <a:buFont typeface="Wingdings" panose="05000000000000000000" pitchFamily="2" charset="2"/>
              <a:buChar char="ü"/>
            </a:pPr>
            <a:r>
              <a:rPr lang="es-ES" sz="1200" dirty="0"/>
              <a:t>No incluirán actividades dirigidas a la ciudadanía en general</a:t>
            </a:r>
          </a:p>
          <a:p>
            <a:pPr marL="171450" indent="-171450">
              <a:buFont typeface="Wingdings" panose="05000000000000000000" pitchFamily="2" charset="2"/>
              <a:buChar char="ü"/>
            </a:pPr>
            <a:r>
              <a:rPr lang="es-ES" sz="1200" dirty="0"/>
              <a:t>Excluido personal de las entidades beneficiarias y resto entidades del Tercer Sector</a:t>
            </a:r>
          </a:p>
          <a:p>
            <a:pPr marL="171450" indent="-171450">
              <a:buFont typeface="Wingdings" panose="05000000000000000000" pitchFamily="2" charset="2"/>
              <a:buChar char="ü"/>
            </a:pPr>
            <a:endParaRPr lang="es-ES" sz="1200" dirty="0"/>
          </a:p>
          <a:p>
            <a:pPr marL="171450" indent="-171450">
              <a:buFont typeface="Wingdings" panose="05000000000000000000" pitchFamily="2" charset="2"/>
              <a:buChar char="ü"/>
            </a:pPr>
            <a:endParaRPr lang="es-ES" sz="1200" dirty="0"/>
          </a:p>
        </p:txBody>
      </p:sp>
      <p:pic>
        <p:nvPicPr>
          <p:cNvPr id="2" name="pasted-image.png">
            <a:extLst>
              <a:ext uri="{FF2B5EF4-FFF2-40B4-BE49-F238E27FC236}">
                <a16:creationId xmlns:a16="http://schemas.microsoft.com/office/drawing/2014/main" id="{DC35C741-08D2-36FA-4657-EE99EFF88E3B}"/>
              </a:ext>
            </a:extLst>
          </p:cNvPr>
          <p:cNvPicPr>
            <a:picLocks noChangeAspect="1"/>
          </p:cNvPicPr>
          <p:nvPr/>
        </p:nvPicPr>
        <p:blipFill>
          <a:blip r:embed="rId2"/>
          <a:stretch>
            <a:fillRect/>
          </a:stretch>
        </p:blipFill>
        <p:spPr>
          <a:xfrm>
            <a:off x="3086374" y="4403325"/>
            <a:ext cx="1613870" cy="890898"/>
          </a:xfrm>
          <a:prstGeom prst="rect">
            <a:avLst/>
          </a:prstGeom>
          <a:ln w="12700">
            <a:miter lim="400000"/>
          </a:ln>
        </p:spPr>
      </p:pic>
    </p:spTree>
    <p:extLst>
      <p:ext uri="{BB962C8B-B14F-4D97-AF65-F5344CB8AC3E}">
        <p14:creationId xmlns:p14="http://schemas.microsoft.com/office/powerpoint/2010/main" val="364243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84666"/>
          </a:xfrm>
          <a:solidFill>
            <a:schemeClr val="accent1">
              <a:lumMod val="40000"/>
              <a:lumOff val="60000"/>
            </a:schemeClr>
          </a:solidFill>
        </p:spPr>
        <p:txBody>
          <a:bodyPr>
            <a:noAutofit/>
          </a:bodyPr>
          <a:lstStyle/>
          <a:p>
            <a:pPr algn="ctr"/>
            <a:r>
              <a:rPr lang="es-ES" sz="2000" b="1" dirty="0">
                <a:solidFill>
                  <a:schemeClr val="tx1"/>
                </a:solidFill>
              </a:rPr>
              <a:t>PRIORIDADES DE LA CONVOCATORIA (2)</a:t>
            </a:r>
            <a:br>
              <a:rPr lang="es-ES" sz="2000" b="1" dirty="0">
                <a:solidFill>
                  <a:schemeClr val="tx1"/>
                </a:solidFill>
              </a:rPr>
            </a:br>
            <a:r>
              <a:rPr lang="es-ES" sz="2000" b="1" dirty="0">
                <a:solidFill>
                  <a:schemeClr val="tx1"/>
                </a:solidFill>
              </a:rPr>
              <a:t>FAMI</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3318552"/>
            <a:ext cx="6347714" cy="2052437"/>
          </a:xfrm>
        </p:spPr>
        <p:txBody>
          <a:bodyPr>
            <a:normAutofit fontScale="92500" lnSpcReduction="10000"/>
          </a:bodyPr>
          <a:lstStyle/>
          <a:p>
            <a:r>
              <a:rPr lang="es-ES" sz="1300" b="1" u="sng" dirty="0"/>
              <a:t>A2. PROYECTOS DESTINADOS A LA PREVENCIÓN DEL RACISMO, XENOFOBIA, DELITOS DE ODIO Y OTRAS FORMAS DE INTOLERANCIA ASOCIADA</a:t>
            </a:r>
          </a:p>
          <a:p>
            <a:pPr marL="171450" indent="-171450" algn="just">
              <a:buFont typeface="Wingdings" panose="05000000000000000000" pitchFamily="2" charset="2"/>
              <a:buChar char="ü"/>
            </a:pPr>
            <a:r>
              <a:rPr lang="es-ES" sz="1300" dirty="0"/>
              <a:t>Detección, seguimiento y acompañamiento en la denuncia</a:t>
            </a:r>
          </a:p>
          <a:p>
            <a:pPr marL="171450" indent="-171450" algn="just">
              <a:buFont typeface="Wingdings" panose="05000000000000000000" pitchFamily="2" charset="2"/>
              <a:buChar char="ü"/>
            </a:pPr>
            <a:r>
              <a:rPr lang="es-ES" sz="1300" dirty="0"/>
              <a:t>Asesoramiento y apoyo jurídico y psicosocial, incluyendo actividades de recuperación de las víctimas</a:t>
            </a:r>
          </a:p>
          <a:p>
            <a:pPr marL="171450" indent="-171450" algn="just">
              <a:buFont typeface="Wingdings" panose="05000000000000000000" pitchFamily="2" charset="2"/>
              <a:buChar char="ü"/>
            </a:pPr>
            <a:r>
              <a:rPr lang="es-ES" sz="1300" dirty="0"/>
              <a:t>Participantes: NTP en posesión de permiso de residencia o, en su caso, que se encuentren en proceso de obtención de residencia legal en España y personas migrantes en general que se encuentren en situación y/o riesgo de pobreza y/o exclusión</a:t>
            </a:r>
          </a:p>
          <a:p>
            <a:pPr algn="l"/>
            <a:endParaRPr lang="es-ES" sz="1300" b="0" i="0" u="none" strike="noStrike" baseline="0" dirty="0">
              <a:solidFill>
                <a:srgbClr val="000000"/>
              </a:solidFill>
              <a:latin typeface="Calibri" panose="020F0502020204030204" pitchFamily="34" charset="0"/>
            </a:endParaRPr>
          </a:p>
          <a:p>
            <a:pPr marL="171450" indent="-171450">
              <a:buFont typeface="Wingdings" panose="05000000000000000000" pitchFamily="2" charset="2"/>
              <a:buChar char="ü"/>
            </a:pPr>
            <a:endParaRPr lang="es-ES" sz="1200" dirty="0"/>
          </a:p>
        </p:txBody>
      </p:sp>
      <p:pic>
        <p:nvPicPr>
          <p:cNvPr id="2" name="pasted-image.png">
            <a:extLst>
              <a:ext uri="{FF2B5EF4-FFF2-40B4-BE49-F238E27FC236}">
                <a16:creationId xmlns:a16="http://schemas.microsoft.com/office/drawing/2014/main" id="{DC35C741-08D2-36FA-4657-EE99EFF88E3B}"/>
              </a:ext>
            </a:extLst>
          </p:cNvPr>
          <p:cNvPicPr>
            <a:picLocks noChangeAspect="1"/>
          </p:cNvPicPr>
          <p:nvPr/>
        </p:nvPicPr>
        <p:blipFill>
          <a:blip r:embed="rId2"/>
          <a:stretch>
            <a:fillRect/>
          </a:stretch>
        </p:blipFill>
        <p:spPr>
          <a:xfrm>
            <a:off x="2744237" y="5370989"/>
            <a:ext cx="1613870" cy="890898"/>
          </a:xfrm>
          <a:prstGeom prst="rect">
            <a:avLst/>
          </a:prstGeom>
          <a:ln w="12700">
            <a:miter lim="400000"/>
          </a:ln>
        </p:spPr>
      </p:pic>
    </p:spTree>
    <p:extLst>
      <p:ext uri="{BB962C8B-B14F-4D97-AF65-F5344CB8AC3E}">
        <p14:creationId xmlns:p14="http://schemas.microsoft.com/office/powerpoint/2010/main" val="427737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817044"/>
          </a:xfrm>
          <a:solidFill>
            <a:schemeClr val="accent1">
              <a:lumMod val="40000"/>
              <a:lumOff val="60000"/>
            </a:schemeClr>
          </a:solidFill>
        </p:spPr>
        <p:txBody>
          <a:bodyPr>
            <a:noAutofit/>
          </a:bodyPr>
          <a:lstStyle/>
          <a:p>
            <a:pPr algn="ctr"/>
            <a:r>
              <a:rPr lang="es-ES" sz="2000" b="1" dirty="0">
                <a:solidFill>
                  <a:schemeClr val="tx1"/>
                </a:solidFill>
              </a:rPr>
              <a:t>PRIORIDADES DE LA CONVOCATORIA (3)</a:t>
            </a:r>
            <a:br>
              <a:rPr lang="es-ES" sz="2000" b="1" dirty="0">
                <a:solidFill>
                  <a:schemeClr val="tx1"/>
                </a:solidFill>
              </a:rPr>
            </a:br>
            <a:r>
              <a:rPr lang="es-ES" sz="2000" b="1" dirty="0">
                <a:solidFill>
                  <a:schemeClr val="tx1"/>
                </a:solidFill>
              </a:rPr>
              <a:t>FAMI</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760954"/>
            <a:ext cx="6347714" cy="2899871"/>
          </a:xfrm>
        </p:spPr>
        <p:txBody>
          <a:bodyPr>
            <a:normAutofit/>
          </a:bodyPr>
          <a:lstStyle/>
          <a:p>
            <a:r>
              <a:rPr lang="es-ES" sz="1200" b="1" u="sng" dirty="0"/>
              <a:t>A3. PROYECTOS DESTINADOS A LAS VÍCTIMAS O POSIBLES VÍCTIMAS DE TRATA DE SERES HUMANOS Y/O EXPLOTACIÓN SEXUAL Y SUS DESCENDIENTES</a:t>
            </a:r>
          </a:p>
          <a:p>
            <a:r>
              <a:rPr lang="es-ES" sz="1200" b="1" u="sng" dirty="0"/>
              <a:t>A4. PROYECTOS DESTINADOS A LAS VÍCTIMAS O POSIBLES VÍCTIMAS DE VIOLENCIA DE GÉNERO Y SUS DESCENDIENTES, EN TODAS SUS POSIBLES MANIFESTACIONES, INCLUIDA LA MUTILACIÓN GENITAL</a:t>
            </a:r>
          </a:p>
          <a:p>
            <a:endParaRPr lang="es-ES" sz="1200" b="1" u="sng" dirty="0"/>
          </a:p>
          <a:p>
            <a:pPr marL="171450" indent="-171450">
              <a:buFont typeface="Wingdings" panose="05000000000000000000" pitchFamily="2" charset="2"/>
              <a:buChar char="ü"/>
            </a:pPr>
            <a:r>
              <a:rPr lang="es-ES" sz="1200" dirty="0"/>
              <a:t>Detección, diagnostico, orientación y prevención</a:t>
            </a:r>
          </a:p>
          <a:p>
            <a:pPr marL="171450" indent="-171450">
              <a:buFont typeface="Wingdings" panose="05000000000000000000" pitchFamily="2" charset="2"/>
              <a:buChar char="ü"/>
            </a:pPr>
            <a:r>
              <a:rPr lang="es-ES" sz="1200" dirty="0"/>
              <a:t>Participantes: NTP en posesión de permiso de residencia o, en su caso, que se encuentren en proceso de obtención de residencia legal en España y personas migrantes en general que se encuentren en situación y/o riesgo de pobreza y/o exclusión</a:t>
            </a:r>
          </a:p>
          <a:p>
            <a:pPr marL="171450" indent="-171450">
              <a:buFont typeface="Wingdings" panose="05000000000000000000" pitchFamily="2" charset="2"/>
              <a:buChar char="ü"/>
            </a:pPr>
            <a:endParaRPr lang="es-ES" sz="1200" dirty="0"/>
          </a:p>
        </p:txBody>
      </p:sp>
      <p:pic>
        <p:nvPicPr>
          <p:cNvPr id="5" name="pasted-image.png">
            <a:extLst>
              <a:ext uri="{FF2B5EF4-FFF2-40B4-BE49-F238E27FC236}">
                <a16:creationId xmlns:a16="http://schemas.microsoft.com/office/drawing/2014/main" id="{77AF01E5-1674-B434-316E-89E28A831370}"/>
              </a:ext>
            </a:extLst>
          </p:cNvPr>
          <p:cNvPicPr>
            <a:picLocks noChangeAspect="1"/>
          </p:cNvPicPr>
          <p:nvPr/>
        </p:nvPicPr>
        <p:blipFill>
          <a:blip r:embed="rId2"/>
          <a:stretch>
            <a:fillRect/>
          </a:stretch>
        </p:blipFill>
        <p:spPr>
          <a:xfrm>
            <a:off x="6034017" y="3821837"/>
            <a:ext cx="1090011" cy="600552"/>
          </a:xfrm>
          <a:prstGeom prst="rect">
            <a:avLst/>
          </a:prstGeom>
          <a:ln w="12700">
            <a:miter lim="400000"/>
          </a:ln>
        </p:spPr>
      </p:pic>
      <p:pic>
        <p:nvPicPr>
          <p:cNvPr id="10" name="pasted-image.png">
            <a:extLst>
              <a:ext uri="{FF2B5EF4-FFF2-40B4-BE49-F238E27FC236}">
                <a16:creationId xmlns:a16="http://schemas.microsoft.com/office/drawing/2014/main" id="{4C15F2E6-C09A-A318-4305-6A00BDA0F6D1}"/>
              </a:ext>
            </a:extLst>
          </p:cNvPr>
          <p:cNvPicPr>
            <a:picLocks noChangeAspect="1"/>
          </p:cNvPicPr>
          <p:nvPr/>
        </p:nvPicPr>
        <p:blipFill>
          <a:blip r:embed="rId3"/>
          <a:stretch>
            <a:fillRect/>
          </a:stretch>
        </p:blipFill>
        <p:spPr>
          <a:xfrm>
            <a:off x="4848954" y="3821837"/>
            <a:ext cx="684921" cy="550417"/>
          </a:xfrm>
          <a:prstGeom prst="rect">
            <a:avLst/>
          </a:prstGeom>
          <a:ln w="12700">
            <a:miter lim="400000"/>
          </a:ln>
        </p:spPr>
      </p:pic>
    </p:spTree>
    <p:extLst>
      <p:ext uri="{BB962C8B-B14F-4D97-AF65-F5344CB8AC3E}">
        <p14:creationId xmlns:p14="http://schemas.microsoft.com/office/powerpoint/2010/main" val="84536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DDF20BF-78FD-D649-61F1-91FAB30A5925}"/>
              </a:ext>
            </a:extLst>
          </p:cNvPr>
          <p:cNvSpPr>
            <a:spLocks noGrp="1"/>
          </p:cNvSpPr>
          <p:nvPr>
            <p:ph type="title"/>
          </p:nvPr>
        </p:nvSpPr>
        <p:spPr>
          <a:xfrm>
            <a:off x="609600" y="1943911"/>
            <a:ext cx="6347714" cy="719390"/>
          </a:xfrm>
          <a:solidFill>
            <a:schemeClr val="accent1">
              <a:lumMod val="40000"/>
              <a:lumOff val="60000"/>
            </a:schemeClr>
          </a:solidFill>
        </p:spPr>
        <p:txBody>
          <a:bodyPr>
            <a:noAutofit/>
          </a:bodyPr>
          <a:lstStyle/>
          <a:p>
            <a:pPr algn="ctr"/>
            <a:r>
              <a:rPr lang="es-ES" sz="2000" b="1" dirty="0">
                <a:solidFill>
                  <a:schemeClr val="tx1"/>
                </a:solidFill>
              </a:rPr>
              <a:t>PRIORIDADES DE LA CONVOCATORIA (4)</a:t>
            </a:r>
            <a:br>
              <a:rPr lang="es-ES" sz="2000" b="1" dirty="0">
                <a:solidFill>
                  <a:schemeClr val="tx1"/>
                </a:solidFill>
              </a:rPr>
            </a:br>
            <a:r>
              <a:rPr lang="es-ES" sz="2000" b="1" dirty="0">
                <a:solidFill>
                  <a:schemeClr val="tx1"/>
                </a:solidFill>
              </a:rPr>
              <a:t>FAMI</a:t>
            </a:r>
          </a:p>
        </p:txBody>
      </p:sp>
      <p:sp>
        <p:nvSpPr>
          <p:cNvPr id="8" name="Marcador de texto 7">
            <a:extLst>
              <a:ext uri="{FF2B5EF4-FFF2-40B4-BE49-F238E27FC236}">
                <a16:creationId xmlns:a16="http://schemas.microsoft.com/office/drawing/2014/main" id="{445F0980-9D52-5DDB-C026-1E647245BE6E}"/>
              </a:ext>
            </a:extLst>
          </p:cNvPr>
          <p:cNvSpPr>
            <a:spLocks noGrp="1"/>
          </p:cNvSpPr>
          <p:nvPr>
            <p:ph type="body" idx="1"/>
          </p:nvPr>
        </p:nvSpPr>
        <p:spPr>
          <a:xfrm>
            <a:off x="609600" y="2815119"/>
            <a:ext cx="6347714" cy="3142953"/>
          </a:xfrm>
        </p:spPr>
        <p:txBody>
          <a:bodyPr>
            <a:normAutofit/>
          </a:bodyPr>
          <a:lstStyle/>
          <a:p>
            <a:r>
              <a:rPr lang="es-ES" sz="1200" b="1" u="sng" dirty="0"/>
              <a:t>A5. PROYECTOS DIRIGIDOS A GRUPOS ESPECÍFICOS DESTINADAS A LA ORIENTACIÓN  Y ASESORAMIENTO EN LA LUCHA CONTRA EL RACISMO Y LA XENOFOBIA, DELITOS DE ODIO, LA TRATA DE SERES HUMANOS Y LA VIOLENCIA DE GÉNERO</a:t>
            </a:r>
          </a:p>
          <a:p>
            <a:pPr marL="171450" indent="-171450">
              <a:buFont typeface="Wingdings" panose="05000000000000000000" pitchFamily="2" charset="2"/>
              <a:buChar char="ü"/>
            </a:pPr>
            <a:r>
              <a:rPr lang="es-ES" sz="1200" dirty="0"/>
              <a:t>Dirigidos a operadores jurídicos, fuerzas y cuerpos de la seguridad del estado, profesionales de la seguridad privada; personal sanitario; docente  y otros profesionales en contacto con personas migrantes</a:t>
            </a:r>
          </a:p>
          <a:p>
            <a:pPr marL="171450" indent="-171450">
              <a:buFont typeface="Wingdings" panose="05000000000000000000" pitchFamily="2" charset="2"/>
              <a:buChar char="ü"/>
            </a:pPr>
            <a:r>
              <a:rPr lang="es-ES" sz="1200" dirty="0"/>
              <a:t>Orientación y asesoramiento</a:t>
            </a:r>
          </a:p>
          <a:p>
            <a:pPr marL="171450" indent="-171450">
              <a:buFont typeface="Wingdings" panose="05000000000000000000" pitchFamily="2" charset="2"/>
              <a:buChar char="ü"/>
            </a:pPr>
            <a:endParaRPr lang="es-ES" sz="1200" dirty="0"/>
          </a:p>
        </p:txBody>
      </p:sp>
    </p:spTree>
    <p:extLst>
      <p:ext uri="{BB962C8B-B14F-4D97-AF65-F5344CB8AC3E}">
        <p14:creationId xmlns:p14="http://schemas.microsoft.com/office/powerpoint/2010/main" val="3344881912"/>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Retrospección">
  <a:themeElements>
    <a:clrScheme name="Retrospección">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ción">
      <a:majorFont>
        <a:latin typeface="Calibri"/>
        <a:ea typeface="Calibri"/>
        <a:cs typeface="Calibri"/>
      </a:majorFont>
      <a:minorFont>
        <a:latin typeface="Helvetica"/>
        <a:ea typeface="Helvetica"/>
        <a:cs typeface="Helvetica"/>
      </a:minorFont>
    </a:fontScheme>
    <a:fmtScheme name="Retrospecció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TM02900688[[fn=Faceta]]</Template>
  <TotalTime>2610</TotalTime>
  <Words>1654</Words>
  <Application>Microsoft Office PowerPoint</Application>
  <PresentationFormat>Presentación en pantalla (4:3)</PresentationFormat>
  <Paragraphs>181</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Trebuchet MS</vt:lpstr>
      <vt:lpstr>Wingdings</vt:lpstr>
      <vt:lpstr>Wingdings 3</vt:lpstr>
      <vt:lpstr>Faceta</vt:lpstr>
      <vt:lpstr>CONVOCATORIA DE SUBVENCIONES CONVIVENCIA Y COHESIÓN SOCIAL 2025</vt:lpstr>
      <vt:lpstr>RÉSOLUCIÓN DE CONVOCATORIA</vt:lpstr>
      <vt:lpstr>PRINCIPALES NOVEDADES</vt:lpstr>
      <vt:lpstr>INDICE DE LA PRESENTACIÓN</vt:lpstr>
      <vt:lpstr>LÍNEAS DE FINANCIACIÓN </vt:lpstr>
      <vt:lpstr>PRIORIDADES DE LA CONVOCATORIA (1) FAMI</vt:lpstr>
      <vt:lpstr>PRIORIDADES DE LA CONVOCATORIA (2) FAMI</vt:lpstr>
      <vt:lpstr>PRIORIDADES DE LA CONVOCATORIA (3) FAMI</vt:lpstr>
      <vt:lpstr>PRIORIDADES DE LA CONVOCATORIA (4) FAMI</vt:lpstr>
      <vt:lpstr>PRIORIDADES DE LA CONVOCATORIA (5) FAMI</vt:lpstr>
      <vt:lpstr>PRIORIDADES DE LA CONVOCATORIA (6) PGE</vt:lpstr>
      <vt:lpstr>LÍMITES DE CUANTÍAS Y PROYECTOS A SOLICITAR</vt:lpstr>
      <vt:lpstr>CRÉDITO DE LA CONVOCATORIA</vt:lpstr>
      <vt:lpstr>CRITERIOS DE VALORACIÓN</vt:lpstr>
      <vt:lpstr>CRITERIOS DE VALORACIÓN</vt:lpstr>
      <vt:lpstr>PUNTUACIONES MÍNIMAS</vt:lpstr>
      <vt:lpstr>PRESENTACIÓN DE SOLICITUDES</vt:lpstr>
      <vt:lpstr>SUBSANACIÓN DE SOLICITUDES</vt:lpstr>
      <vt:lpstr>CUMPLIMENTACIÓN DE SOLICITUDES (1)</vt:lpstr>
      <vt:lpstr>CUMPLIMENTACIÓN DE SOLICITUDES (2)</vt:lpstr>
      <vt:lpstr>CUMPLIMENTACIÓN DE SOLICITUDES (3)</vt:lpstr>
      <vt:lpstr>DOCUMENTACIÓN QUE ACOMPAÑA A LA SOLICITUD (1)</vt:lpstr>
      <vt:lpstr>DOCUMENTACIÓN QUE ACOMPAÑA A LA SOLICITUD (2)</vt:lpstr>
      <vt:lpstr>DOCUMENTACIÓN QUE ACOMPAÑA A LA SOLICITUD (3)</vt:lpstr>
      <vt:lpstr>CONTACTO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CONVOCATORIA DE SUBVENCIONES CONVIVENCIA Y COHESIÓN SOCIAL 2022</dc:title>
  <dc:creator>CONDE GARCIA, NURIA</dc:creator>
  <cp:lastModifiedBy>AGÜERO GARCIA, M CRUZ</cp:lastModifiedBy>
  <cp:revision>65</cp:revision>
  <cp:lastPrinted>2025-07-03T09:39:37Z</cp:lastPrinted>
  <dcterms:modified xsi:type="dcterms:W3CDTF">2025-07-08T06:56:51Z</dcterms:modified>
</cp:coreProperties>
</file>