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4" r:id="rId1"/>
  </p:sldMasterIdLst>
  <p:notesMasterIdLst>
    <p:notesMasterId r:id="rId30"/>
  </p:notesMasterIdLst>
  <p:sldIdLst>
    <p:sldId id="28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84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9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70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2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70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7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7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50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51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0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2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82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1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31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xpinterweb.inclusion.gob.es/taysportal/AppJava/login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ubvenciones.integracion@inclusion.gob.es?subject=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3170C-9BFC-C64A-6AE5-B702A02B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1" y="2169107"/>
            <a:ext cx="5784980" cy="21416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DE SUBVENCIONES CONVIVENCIA Y COHESIÓN SOCIAL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DD0961-D8D7-2AA7-3FCF-749C0E9B8331}"/>
              </a:ext>
            </a:extLst>
          </p:cNvPr>
          <p:cNvSpPr txBox="1"/>
          <p:nvPr/>
        </p:nvSpPr>
        <p:spPr>
          <a:xfrm>
            <a:off x="4380614" y="4844534"/>
            <a:ext cx="4590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21 de agosto de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44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46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PRIORIDADES DE LA CONVOCATORIA (1)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FSE +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05344"/>
            <a:ext cx="6347714" cy="2565646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A1. PROYECTOS DE SENSIBILIZACIÓN CONTRA EL RACISMO, XENOFOBIA, DELITOS DE ODIO Y OTRAS FORMAS DE INTOLERANCIA ASOCIADA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Dirigidos a sectores clave de la población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No incluirán actividades dirigidas a la ciudadanía en general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DC35C741-08D2-36FA-4657-EE99EFF8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374" y="4403325"/>
            <a:ext cx="1613870" cy="890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243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46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PRIORIDADES DE LA CONVOCATORIA (2)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FSE +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318552"/>
            <a:ext cx="6347714" cy="2052437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A2. PROYECTOS DESTINADOS A LA PREVENCIÓN DEL RACISMO, XENOFOBIA, DELITOS DE ODIO Y OTRAS FORMAS DE INTOLERANCIA ASOCIADA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Detección, seguimiento y acompañamiento en la denuncia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Acompañamiento jurídico en la denuncia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Promoción redes de apoyo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Participantes: Nacionales de terceros países en posesión de permiso de residencia o, en su caso, que se encuentren en proceso de obtención de residencia legal en España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800" dirty="0"/>
          </a:p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DC35C741-08D2-36FA-4657-EE99EFF88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669" y="4747671"/>
            <a:ext cx="1613870" cy="890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37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8170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PRIORIDADES DE LA CONVOCATORIA (3)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FSE +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60954"/>
            <a:ext cx="6347714" cy="2899871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A3. PROYECTOS DESTINADOS A LAS VÍCTIMAS O POSIBLES VÍCTIMAS DE TRATA DE SERES HUMANOS Y/O EXPLOTACIÓN SEXUAL Y SUS DESCENDIENTES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Detección y prevención</a:t>
            </a:r>
          </a:p>
          <a:p>
            <a:r>
              <a:rPr lang="es-ES" sz="1200" b="1" u="sng" dirty="0"/>
              <a:t>A4. PROYECTOS DESTINADOS A LAS VÍCTIMAS O POSIBLES VÍCTIMAS DE VIOLENCIA DE GÉNERO Y SUS DESCENDIENTES, EN TODAS SUS POSIBLES MANIFESTACIONES, INCLUIDA LA MUTILACIÓN GENITAL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Detección y prevención</a:t>
            </a:r>
          </a:p>
          <a:p>
            <a:pPr algn="l"/>
            <a:r>
              <a:rPr lang="es-ES" sz="1200" dirty="0"/>
              <a:t>Los participantes en ambas prioridades serán principalmente NTP,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200" dirty="0"/>
              <a:t>aunque podrán dirigirse también a migrantes en general que se encuentren en situación y/o riesgo de pobreza y/o exclusión, o se trate de mujeres migrantes.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77AF01E5-1674-B434-316E-89E28A831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817" y="4996068"/>
            <a:ext cx="1090011" cy="600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>
            <a:extLst>
              <a:ext uri="{FF2B5EF4-FFF2-40B4-BE49-F238E27FC236}">
                <a16:creationId xmlns:a16="http://schemas.microsoft.com/office/drawing/2014/main" id="{4C15F2E6-C09A-A318-4305-6A00BDA0F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50" y="3176145"/>
            <a:ext cx="684921" cy="5504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536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193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PRIORIDADES DE LA CONVOCATORIA (4)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FSE +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15119"/>
            <a:ext cx="6347714" cy="3142953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A5. PROYECTOS DESTINADOS A LA SENSIBILIZACIÓN SOBRE LA VIOLENCIA DE GÉNERO  EN TODAS SUS POSIBLES MANIFESTACIONES, INCLUIDA LA MUTILACIÓN GENITAL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Sensibilización</a:t>
            </a:r>
          </a:p>
          <a:p>
            <a:r>
              <a:rPr lang="es-ES" sz="1200" b="1" u="sng" dirty="0"/>
              <a:t>A6. PROYECTOS DE ORIENTACIÓN  Y ASESORAMIENTO PERSONALIZADOS A GRUPOS ESPECÍFICOS DESTINADOS A SENSIBILIZAR EN LA LUCHA CONTRA EL RACISMO Y LA XENOFOBIA, DELITOS DE ODIO, LA TRATA DE SERES HUMANOS Y LA VIOLENCIA DE GÉNERO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Dirigidos a operadores jurídicos, fuerzas y cuerpos de la seguridad del estado y otros profesionales en contacto con inmigrantes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Orientación y asesoramiento</a:t>
            </a:r>
          </a:p>
          <a:p>
            <a:r>
              <a:rPr lang="es-ES" sz="1200" b="1" u="sng" dirty="0"/>
              <a:t>A7. PROYECTOS DE GENERACIÓN DE CONOCIMIENTO Y BUENAS PRÁCTICAS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Carácter innovador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6522" y="5958073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88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PRIORIDADES DE LA CONVOCATORIA (5)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PGE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01158"/>
            <a:ext cx="6347714" cy="3059668"/>
          </a:xfrm>
        </p:spPr>
        <p:txBody>
          <a:bodyPr>
            <a:normAutofit/>
          </a:bodyPr>
          <a:lstStyle/>
          <a:p>
            <a:r>
              <a:rPr lang="es-ES" sz="1200" b="1" u="sng" dirty="0"/>
              <a:t>B1. PROYECTOS DE SENSIBILIZACIÓN CONTRA EL RACISMO Y LA XENOFOBIA, DELITOS DE ODIO Y OTRAS FORMAS DE INTOLERANCIA ASOCIADAS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Dirigidos a la ciudadanía en general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Campañas, actos o eventos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Redes sociales</a:t>
            </a:r>
          </a:p>
          <a:p>
            <a:r>
              <a:rPr lang="es-ES" sz="1200" b="1" u="sng" dirty="0"/>
              <a:t>B2. PROYECTOS DE EQUIPAMIENTO Y ADAPTACIÓN DE INMUEBLES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96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LÍMITES DE CUANTÍAS Y PROYECTOS A SOLICITAR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01158"/>
            <a:ext cx="6347714" cy="305966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u="sng" dirty="0"/>
              <a:t>Cuantía mínima de un proyecto: </a:t>
            </a:r>
            <a:r>
              <a:rPr lang="es-ES" sz="1200" dirty="0"/>
              <a:t>50.000 euros, </a:t>
            </a:r>
            <a:r>
              <a:rPr lang="es-ES" sz="1200" b="1" dirty="0"/>
              <a:t>coste total </a:t>
            </a:r>
            <a:r>
              <a:rPr lang="es-ES" sz="1200" dirty="0"/>
              <a:t>(excepto B2)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u="sng" dirty="0"/>
              <a:t>Cuantías máximas </a:t>
            </a:r>
            <a:r>
              <a:rPr lang="es-ES" sz="1200" b="1" u="sng" dirty="0"/>
              <a:t>solicitud</a:t>
            </a:r>
            <a:r>
              <a:rPr lang="es-ES" sz="1200" u="sng" dirty="0"/>
              <a:t> según prioridad</a:t>
            </a:r>
          </a:p>
          <a:p>
            <a:pPr marL="449580" marR="62230" indent="449580" algn="just">
              <a:spcAft>
                <a:spcPts val="0"/>
              </a:spcAft>
            </a:pPr>
            <a:r>
              <a:rPr lang="es-ES_tradnl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Prioridad A2, A3 y A4: 300.000,00 euros</a:t>
            </a:r>
            <a:endParaRPr lang="es-ES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5930" marR="62230" indent="443230" algn="just">
              <a:spcAft>
                <a:spcPts val="0"/>
              </a:spcAft>
            </a:pPr>
            <a:r>
              <a:rPr lang="es-ES_tradnl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Prioridad A1, A5, A6 y A7: 200.000,00 euros</a:t>
            </a:r>
            <a:endParaRPr lang="es-ES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7545" marR="62230" indent="221615" algn="just">
              <a:spcAft>
                <a:spcPts val="0"/>
              </a:spcAft>
            </a:pPr>
            <a:r>
              <a:rPr lang="es-ES_tradnl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Prioridad B1: 150.000,00 euros</a:t>
            </a:r>
            <a:endParaRPr lang="es-ES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5930" marR="62230" indent="443230" algn="just">
              <a:spcAft>
                <a:spcPts val="0"/>
              </a:spcAft>
            </a:pPr>
            <a:r>
              <a:rPr lang="es-ES_tradnl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Prioridad B2: 50.000,00 euros</a:t>
            </a:r>
            <a:endParaRPr lang="es-ES" sz="1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B37D9621-C921-799A-6DAD-877C4EC28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911" y="3480883"/>
            <a:ext cx="1134780" cy="15793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498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CRÉDITO DE LA CONVOCATORIA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530137"/>
            <a:ext cx="6347714" cy="305966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u="sng" dirty="0"/>
              <a:t>CRÉDITO TOTAL. 22.525.000 EUROS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u="sng" dirty="0"/>
              <a:t>Crédito proyectos A1 + A2 +A3 +A4 +A5 +A6 +A7 + B1:</a:t>
            </a:r>
            <a:r>
              <a:rPr lang="es-ES" sz="1200" dirty="0"/>
              <a:t> 22.225.000 euros</a:t>
            </a:r>
            <a:endParaRPr lang="es-ES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u="sng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u="sng" dirty="0"/>
              <a:t>Crédito proyectos B2:</a:t>
            </a:r>
            <a:r>
              <a:rPr lang="es-ES" sz="1200" dirty="0"/>
              <a:t>  300.000 euros</a:t>
            </a:r>
            <a:endParaRPr lang="es-ES" sz="1200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B37D9621-C921-799A-6DAD-877C4EC28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34" y="3507516"/>
            <a:ext cx="1134780" cy="15793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912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CRITERIOS DE VALORACIÓN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000651"/>
            <a:ext cx="6347714" cy="2589153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CRITERIOS DE VALORACIÓN DE LAS ENTIDADES (Art. 9.2 y 3 Orden ISM/810/2023 de 14 de julio)</a:t>
            </a:r>
          </a:p>
          <a:p>
            <a:r>
              <a:rPr lang="es-ES" sz="1200" dirty="0"/>
              <a:t>    - Implantación: 15 puntos</a:t>
            </a:r>
          </a:p>
          <a:p>
            <a:r>
              <a:rPr lang="es-ES" sz="1200" dirty="0"/>
              <a:t>    - Experiencia: 8 puntos</a:t>
            </a:r>
          </a:p>
          <a:p>
            <a:r>
              <a:rPr lang="es-ES" sz="1200" dirty="0"/>
              <a:t>    - Estructura: 15 puntos</a:t>
            </a:r>
          </a:p>
          <a:p>
            <a:r>
              <a:rPr lang="es-ES" sz="1200" dirty="0"/>
              <a:t>    - Recursos humanos: 8 puntos</a:t>
            </a:r>
          </a:p>
          <a:p>
            <a:r>
              <a:rPr lang="es-ES" sz="1200" dirty="0"/>
              <a:t>    - Voluntariado: 5 puntos</a:t>
            </a:r>
          </a:p>
          <a:p>
            <a:r>
              <a:rPr lang="es-ES" sz="1200" dirty="0"/>
              <a:t>    - Auditoria: 9 puntos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image21.png">
            <a:extLst>
              <a:ext uri="{FF2B5EF4-FFF2-40B4-BE49-F238E27FC236}">
                <a16:creationId xmlns:a16="http://schemas.microsoft.com/office/drawing/2014/main" id="{3E0907D1-E122-EB4A-1881-EF1C1443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510" y="3734371"/>
            <a:ext cx="1071889" cy="1260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391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CRITERIOS DE VALORACIÓN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000651"/>
            <a:ext cx="6347714" cy="2589153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/>
              <a:t>CRITERIOS DE VALORACIÓN DE LOS PROYECTOS (Art.9.4 Orden ISM/810/2023 de 14 de julio)</a:t>
            </a:r>
          </a:p>
          <a:p>
            <a:r>
              <a:rPr lang="es-ES" sz="1200" dirty="0"/>
              <a:t>    - Diagnóstico necesidades sociales: 5 puntos</a:t>
            </a:r>
          </a:p>
          <a:p>
            <a:r>
              <a:rPr lang="es-ES" sz="1200" dirty="0"/>
              <a:t>    - Contenido técnico del proyecto: 27 puntos</a:t>
            </a:r>
          </a:p>
          <a:p>
            <a:r>
              <a:rPr lang="es-ES" sz="1200" dirty="0"/>
              <a:t>    - Aspectos económicos: 12 puntos</a:t>
            </a:r>
          </a:p>
          <a:p>
            <a:r>
              <a:rPr lang="es-ES" sz="1200" dirty="0"/>
              <a:t>    - Experiencia acreditada: 6 puntos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image21.png">
            <a:extLst>
              <a:ext uri="{FF2B5EF4-FFF2-40B4-BE49-F238E27FC236}">
                <a16:creationId xmlns:a16="http://schemas.microsoft.com/office/drawing/2014/main" id="{3E0907D1-E122-EB4A-1881-EF1C1443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026" y="3664912"/>
            <a:ext cx="1071889" cy="1260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269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PUNTUACIONES MÍNIMAS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000651"/>
            <a:ext cx="6347714" cy="258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Las puntuaciones mínimas</a:t>
            </a: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necesarias para obtener financiación son las siguientes: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ENTIDAD: </a:t>
            </a: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30 puntos sobre 60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es-ES" sz="12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PROYECTO: </a:t>
            </a: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30 puntos sobre 50</a:t>
            </a:r>
          </a:p>
          <a:p>
            <a:pPr marL="0" indent="0">
              <a:buNone/>
            </a:pPr>
            <a:endParaRPr lang="es-ES" sz="12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Dichas puntuaciones se ponderarán para representar el 40% y el 60% respectivamente de la puntuación final.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1FFD27-A91D-2C90-F8B8-B88E4DED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124" y="3642522"/>
            <a:ext cx="931952" cy="7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INDICE DE LA PRESENTACIÓN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07184"/>
            <a:ext cx="6347714" cy="185543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Orden ISM/810/2023 de 14 de julio.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Convocatoria 2023. Resolución de la DGAHISI de 1 de agosto de 2023</a:t>
            </a:r>
            <a:endParaRPr lang="es-ES" dirty="0"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85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PRESENTACIÓN DE SOLICITUDES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 fontScale="85000" lnSpcReduction="10000"/>
          </a:bodyPr>
          <a:lstStyle/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PLAZO PRESENTACIÓN</a:t>
            </a: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PRESENTACIÓN DE LA SOLICITUD: </a:t>
            </a: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ELECTRÓNICAMENTE, MEDIANTE LA APLICACIÓN INFORMÁTICA </a:t>
            </a: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TAYS.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  <a:hlinkClick r:id="rId2"/>
              </a:rPr>
              <a:t>https://expinterweb.inclusion.gob.es/taysportal/AppJava/login</a:t>
            </a:r>
            <a:endParaRPr lang="es-ES" sz="12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Trebuchet MS" panose="020B0603020202020204" pitchFamily="34" charset="0"/>
                <a:cs typeface="Arial" panose="020B0604020202020204" pitchFamily="34" charset="0"/>
              </a:rPr>
              <a:t>El Anexo I lo genera la aplicación, una vez cumplimentados todos sus apartados, y previa firma sirve para la presentación de la solicitud.</a:t>
            </a:r>
          </a:p>
          <a:p>
            <a:r>
              <a:rPr lang="es-ES" sz="1400" dirty="0">
                <a:latin typeface="Trebuchet MS" panose="020B0603020202020204" pitchFamily="34" charset="0"/>
                <a:cs typeface="Arial" panose="020B0604020202020204" pitchFamily="34" charset="0"/>
              </a:rPr>
              <a:t>Los Anexos del II al VI y la documentación exigida en la convocatoria se presentará: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Un PDF por anexo. Firma electrónica visible del representante legal de la entidad.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Con un tamaño máximo de 10 MB.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Se incluirá en el apartado documentación adjunta de dicha aplicación.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Firma mancomunada (especialidades).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3EFE08-A17E-D63B-A92F-D19D8CA20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907" y="4790965"/>
            <a:ext cx="1176799" cy="6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SUBSANACIÓN DE SOLICITUDES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>
                <a:latin typeface="Trebuchet MS" panose="020B0603020202020204" pitchFamily="34" charset="0"/>
              </a:rPr>
              <a:t>ELECTRÓNICAMENTE, MEDIANTE LA APLICACIÓN INFORMÁTICA TAYS.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>
                <a:latin typeface="Trebuchet MS" panose="020B0603020202020204" pitchFamily="34" charset="0"/>
              </a:rPr>
              <a:t>  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>
                <a:latin typeface="Trebuchet MS" panose="020B0603020202020204" pitchFamily="34" charset="0"/>
              </a:rPr>
              <a:t>PREVIO REQUERIMIENTO</a:t>
            </a:r>
          </a:p>
          <a:p>
            <a:pPr algn="ct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>
                <a:latin typeface="Trebuchet MS" panose="020B0603020202020204" pitchFamily="34" charset="0"/>
              </a:rPr>
              <a:t> PLAZO PARA RESPONDER A LOS REQUERIMIENTOS DE SUBSANACIÓN: 10 DÍAS HÁBILES </a:t>
            </a:r>
          </a:p>
          <a:p>
            <a:endParaRPr lang="es-ES" sz="1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E52AE43-ACB3-CCB5-2F2E-2AAC05946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513" y="4747740"/>
            <a:ext cx="11551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CUMPLIMENTACIÓN DE SOLICITUDES (1)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INSTRUCCIONES DE CUMPLIMENTACIÓN DISPONIBLES EN LA PÁGINA WEB.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ANEXO I. SOLICITUD DE SUBVENCIÓN </a:t>
            </a:r>
            <a:r>
              <a:rPr lang="es-ES" sz="16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(generado TAYS)</a:t>
            </a:r>
          </a:p>
          <a:p>
            <a:pPr marL="0" indent="0">
              <a:buNone/>
            </a:pPr>
            <a:r>
              <a:rPr lang="es-ES" sz="1400" u="sng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Nombre o razón social de la entidad = Tarjeta de Identificación Fiscal.</a:t>
            </a:r>
          </a:p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ANEXO II. MEMORIA EXPLICATIVA DE LA ENTIDAD</a:t>
            </a:r>
          </a:p>
          <a:p>
            <a:pPr marL="0" indent="0">
              <a:buNone/>
            </a:pPr>
            <a:r>
              <a:rPr lang="es-ES" sz="1400" u="sng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IMPORTANTE:</a:t>
            </a:r>
            <a:r>
              <a:rPr lang="es-ES" sz="14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Cumplimentar todos los apartados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Ámbito territorial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Estructura: inmuebles/certificaciones de calidad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Recursos Humanos: Personal retribuido/Plan de igualdad/voluntariado</a:t>
            </a:r>
          </a:p>
          <a:p>
            <a:pPr marL="0" indent="0">
              <a:buNone/>
            </a:pPr>
            <a:r>
              <a:rPr lang="es-ES" sz="12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Auditoría de cuentas</a:t>
            </a:r>
            <a:endParaRPr lang="es-ES" sz="1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3EF7EF-03ED-F251-2F66-E89896F19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973" y="3853913"/>
            <a:ext cx="1670748" cy="1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CUMPLIMENTACIÓN DE SOLICITUDES (2)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r>
              <a:rPr lang="es-ES" sz="1400" b="1" dirty="0">
                <a:latin typeface="Trebuchet MS" panose="020B0603020202020204" pitchFamily="34" charset="0"/>
                <a:cs typeface="Arial" panose="020B0604020202020204" pitchFamily="34" charset="0"/>
              </a:rPr>
              <a:t>ANEXOS III Y IV. MEMORIA EXPLICATIVA DEL PROYECTO</a:t>
            </a:r>
          </a:p>
          <a:p>
            <a:r>
              <a:rPr lang="es-ES" sz="1200" u="sng" dirty="0">
                <a:latin typeface="Trebuchet MS" panose="020B0603020202020204" pitchFamily="34" charset="0"/>
                <a:cs typeface="Arial" panose="020B0604020202020204" pitchFamily="34" charset="0"/>
              </a:rPr>
              <a:t>IMPORTANTE: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Prioridad según Anexo A. Poner atención al elegirla, se advierten muchos 	errores.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Actividades (adecuada calendarización).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Indicadores (objetivo/indicadores/resultados esperados). Convocatoria.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Presupuesto del proyecto. El presupuesto del proyecto del Anexo III incluirá costes  	directos e indirectos por separado y gastos de auditor.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El Anexo IV contendrá el presupuesto del proyecto que ejecute una entidad  	distinta a la que figure como solicitante.</a:t>
            </a:r>
          </a:p>
          <a:p>
            <a:endParaRPr lang="es-ES" sz="1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285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CUMPLIMENTACIÓN DE SOLICITUDES (3)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COSTES INDIRECTOS: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lang="es-ES" sz="1100" dirty="0">
                <a:latin typeface="Trebuchet MS" panose="020B0603020202020204" pitchFamily="34" charset="0"/>
                <a:cs typeface="Arial" panose="020B0604020202020204" pitchFamily="34" charset="0"/>
              </a:rPr>
              <a:t>PROYECTOS COFINANCIADOS POR FSE y PGE (B1): 15% sobre los costes de personal            imputados a la subvención concedida.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Trebuchet MS" panose="020B0603020202020204" pitchFamily="34" charset="0"/>
                <a:cs typeface="Arial" panose="020B0604020202020204" pitchFamily="34" charset="0"/>
              </a:rPr>
              <a:t>	PROYECTOS DE EQUIPAMIENTO: no serán imputables CI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FINANCIACIÓN PROPIA: </a:t>
            </a: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mínimo 2% del coste total del proyecto (art 7.1 Orden ISM/810/2023).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LÍMITE VIAJES Y ESTANCIA: </a:t>
            </a: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3% subvención (art. 21.1C) Orden ISM/810/2023).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LÍMITES CUANTÍAS SUBCONTRATACIÓN: </a:t>
            </a:r>
            <a:r>
              <a:rPr lang="es-ES" sz="1200" dirty="0">
                <a:latin typeface="Trebuchet MS" panose="020B0603020202020204" pitchFamily="34" charset="0"/>
                <a:cs typeface="Arial" panose="020B0604020202020204" pitchFamily="34" charset="0"/>
              </a:rPr>
              <a:t>50% importe actividad subvencionada (art. 15.1 Orden  ISM/810/2023).</a:t>
            </a:r>
          </a:p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ANEXO V: COMPROMISO DE FINANCIACIÓN PROPIA</a:t>
            </a:r>
          </a:p>
          <a:p>
            <a:endParaRPr lang="es-ES" sz="12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6935C9-D058-0F0C-4003-79E836EBA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103" y="3642523"/>
            <a:ext cx="1328400" cy="7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7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DOCUMENTACIÓN QUE ACOMPAÑA A LA SOLICITUD (1)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DOCUMENTACIÓN OBLIGATORIA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DNI representante legal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PODER representación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IDENTIFICACIÓN MIEMBROS JUNTA DIRECTIVA. Presentación en registro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ESTATUTOS. Presentación en el registro administrativo estatal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INSCRIPCIÓN ENTIDAD en el registro administrativo estatal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TARJETA IDENTIFICACIÓN FISCAL. Denominación entidad=Anexo 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prohibiciones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417DB4-5186-AD68-7639-1805041FF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210" y="2876366"/>
            <a:ext cx="1489431" cy="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DOCUMENTACIÓN QUE ACOMPAÑA A LA SOLICITUD (2)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 lnSpcReduction="10000"/>
          </a:bodyPr>
          <a:lstStyle/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DOCUMENTACIÓN OBLIGATORIA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art. 4.1ª)7º OB (40%)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no haber recibido subvenciones para la misma finalidad o documento que justifique su adjudicación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CERTIFICADO estar al corriente en obligaciones tributarias y con la seguridad social (denegación)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SOLVENCIA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VOLUNTARIADO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DECLARACIÓN RESPONSABLE RESERVA EMPLEO DISCAPACIDAD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FACTURAS PROFORMA. Proyectos Equipamiento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9DA8F4-0B21-06CD-FC18-A6D4BD47F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883" y="4301887"/>
            <a:ext cx="1489431" cy="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1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DOCUMENTACIÓN QUE ACOMPAÑA A LA SOLICITUD (3)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DOCUMENTACIÓN OPTATIVA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Certificaciones Auditoría de cuentas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Certificaciones de calidad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Justificación del número de socios que se declaran (DR)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Documentación acreditativa de experiencia del personal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Acreditación de contrataciones de personal (fomento de empleo)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Plan de voluntariado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Documentación acreditativa de los cursos de formación a voluntarios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Trebuchet MS" panose="020B0603020202020204" pitchFamily="34" charset="0"/>
                <a:cs typeface="Arial" panose="020B0604020202020204" pitchFamily="34" charset="0"/>
              </a:rPr>
              <a:t>Plan de igualdad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D1A6B1-AE88-913F-BA57-547C07CB2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11" y="2876366"/>
            <a:ext cx="1489431" cy="9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4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7815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CONTACTO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76366"/>
            <a:ext cx="6347714" cy="2784460"/>
          </a:xfrm>
        </p:spPr>
        <p:txBody>
          <a:bodyPr>
            <a:normAutofit/>
          </a:bodyPr>
          <a:lstStyle/>
          <a:p>
            <a:pPr algn="ctr">
              <a:buSzPct val="100000"/>
            </a:pPr>
            <a:r>
              <a:rPr lang="es-ES" sz="1200" b="1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BUZÓN DE CORREO DEL SERVICIO:</a:t>
            </a:r>
          </a:p>
          <a:p>
            <a:pPr algn="ctr">
              <a:buSzPct val="100000"/>
            </a:pPr>
            <a:r>
              <a:rPr lang="es-ES" sz="1200" b="1" dirty="0">
                <a:latin typeface="Trebuchet MS" panose="020B0603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 panose="020B0603020202020204" pitchFamily="34" charset="0"/>
                <a:hlinkClick r:id="rId2"/>
              </a:rPr>
              <a:t>subvenciones.integracion@inclusion.gob.es</a:t>
            </a:r>
          </a:p>
          <a:p>
            <a:pPr algn="ctr">
              <a:buSzPct val="100000"/>
            </a:pPr>
            <a:endParaRPr lang="es-ES" sz="12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rebuchet MS" panose="020B0603020202020204" pitchFamily="34" charset="0"/>
              <a:hlinkClick r:id="rId2"/>
            </a:endParaRPr>
          </a:p>
          <a:p>
            <a:pPr algn="ctr">
              <a:buSzPct val="100000"/>
            </a:pPr>
            <a:r>
              <a:rPr lang="es-ES" sz="1200" b="1" dirty="0">
                <a:latin typeface="Trebuchet MS" panose="020B060302020202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TAYS. ATENCIÓN USUSARIO</a:t>
            </a:r>
          </a:p>
          <a:p>
            <a:pPr algn="ctr">
              <a:buSzPct val="100000"/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 panose="020B0603020202020204" pitchFamily="34" charset="0"/>
                <a:hlinkClick r:id="rId2"/>
              </a:rPr>
              <a:t>900 49 43 38</a:t>
            </a:r>
          </a:p>
          <a:p>
            <a:pPr algn="ctr">
              <a:buSzPct val="100000"/>
            </a:pPr>
            <a:r>
              <a:rPr lang="es-E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cau.tays@inclusión.gob.es</a:t>
            </a:r>
          </a:p>
          <a:p>
            <a:endParaRPr lang="es-ES" sz="12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7A96159B-63CB-043E-A5B7-CEC2E6F7E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313" y="3935350"/>
            <a:ext cx="2068643" cy="12492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01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ORDEN ISM/810/2023 de 14 de julio                           Novedades (1)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07184"/>
            <a:ext cx="6347714" cy="185543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Incluye líneas generales a financiar en las convocatorias </a:t>
            </a:r>
            <a:r>
              <a:rPr lang="es-ES" sz="1200" dirty="0"/>
              <a:t>(sensibilización, trata de seres humanos, violencia de género, orientación y asesoramiento, generación de conocimiento y equipamiento)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Requisitos de los beneficiarios </a:t>
            </a:r>
            <a:r>
              <a:rPr lang="es-ES" sz="1200" dirty="0"/>
              <a:t>(solvencia económica, suficiente justificación subvenciones anteriores y antigüedad de dos años desde la constitución)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Plazo de presentación de solicitudes </a:t>
            </a:r>
            <a:r>
              <a:rPr lang="es-ES" sz="1200" dirty="0"/>
              <a:t>(entre diez y treinta días hábiles a determinar en cada convocatoria)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Documentación a aportar </a:t>
            </a:r>
            <a:r>
              <a:rPr lang="es-ES" sz="1200" dirty="0"/>
              <a:t>(Declaración responsable cumplimiento criterio de solvencia, voluntariado y reserva de empleo para personas con discapacidad)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5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ORDEN ISM/810/2023 de 14 de julio                           Novedades (2)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07184"/>
            <a:ext cx="6347714" cy="226380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Desagregación de los criterios de valoración de los solicitantes y de los proyectos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Ampliación del plazo para las solicitudes de modificación de los proyectos y de subcontratación de actividades hasta la finalización del período de ejecución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Plazo de justificación de la subvención </a:t>
            </a:r>
            <a:r>
              <a:rPr lang="es-ES" sz="1200" dirty="0"/>
              <a:t>(dos meses)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Elegibilidad de los costes de personal en los términos previstos en el convenio de aplicación </a:t>
            </a:r>
            <a:r>
              <a:rPr lang="es-ES" sz="1200" dirty="0"/>
              <a:t>(desaparición de límites máximos subvencionables)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59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ORDEN ISM/810/2023 de 14 de julio                           Novedades (3)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07184"/>
            <a:ext cx="6347714" cy="22638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Dietas y gastos de viaje imputables en las cuantías fijadas en el convenio de aplicación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Costes indirectos: tipo fijo del 15% sobre los gastos de personal </a:t>
            </a:r>
            <a:r>
              <a:rPr lang="es-ES" sz="1000" dirty="0"/>
              <a:t>(imputados a la subvención concedida)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7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07184"/>
            <a:ext cx="6347714" cy="2263806"/>
          </a:xfrm>
        </p:spPr>
        <p:txBody>
          <a:bodyPr>
            <a:normAutofit/>
          </a:bodyPr>
          <a:lstStyle/>
          <a:p>
            <a:pPr marL="0" indent="0" algn="just" defTabSz="832103">
              <a:spcBef>
                <a:spcPts val="1000"/>
              </a:spcBef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100" dirty="0"/>
              <a:t>RESOLUCIÓN DE 1 DE AGOSTO DE 2023 DE LA DIRECCIÓN GENERAL DE ATENCIÓN HUMANITARIA E INCLUSIÓN SOCIAL DE LA INMIGRACIÓN, POR LA QUE SE CONVOCAN SUBVENCIONES PARA EL DESARROLLO DE ACTUACIONES DE INTERÉS GENERAL EN MATERIA DE EXTRANJERÍA, DESTINADAS A LA DEFENSA DE LOS DERECHOS HUMANOS DE LAS PERSONAS EXTRANJERAS, ASÍ COMO A FAVORECER LA CONVIVENCIA Y LA COHESIÓN SOCIAL, COFINANCIADAS POR FONDOS DE LA UNIÓN EUROPEA.</a:t>
            </a:r>
            <a:endParaRPr lang="es-ES" sz="1000" dirty="0"/>
          </a:p>
          <a:p>
            <a:pPr marL="171450" indent="-171450" algn="just" defTabSz="832103">
              <a:spcBef>
                <a:spcPts val="1000"/>
              </a:spcBef>
              <a:buFont typeface="Wingdings" panose="05000000000000000000" pitchFamily="2" charset="2"/>
              <a:buChar char="v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100" dirty="0"/>
              <a:t>Cofinanciada en parte por el FSE +.</a:t>
            </a:r>
          </a:p>
          <a:p>
            <a:pPr marL="171450" indent="-171450" defTabSz="832103">
              <a:spcBef>
                <a:spcPts val="1000"/>
              </a:spcBef>
              <a:buFont typeface="Wingdings" panose="05000000000000000000" pitchFamily="2" charset="2"/>
              <a:buChar char="v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100" dirty="0"/>
              <a:t>Publicación extracto BOE 9 de agosto de 2023.</a:t>
            </a:r>
          </a:p>
          <a:p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17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05344"/>
            <a:ext cx="6347714" cy="2565646"/>
          </a:xfrm>
        </p:spPr>
        <p:txBody>
          <a:bodyPr>
            <a:normAutofit fontScale="325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Líneas de </a:t>
            </a:r>
            <a:r>
              <a:rPr lang="es-ES" sz="4000" b="1" dirty="0">
                <a:latin typeface="+mj-lt"/>
              </a:rPr>
              <a:t>Financiación</a:t>
            </a:r>
            <a:endParaRPr lang="es-ES" sz="4000" dirty="0">
              <a:latin typeface="+mj-lt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b="1" dirty="0">
                <a:latin typeface="+mj-lt"/>
              </a:rPr>
              <a:t> Prioridades</a:t>
            </a:r>
            <a:r>
              <a:rPr lang="es-ES" sz="4000" dirty="0">
                <a:latin typeface="+mj-lt"/>
              </a:rPr>
              <a:t> de la Convocatoria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Límites</a:t>
            </a:r>
            <a:r>
              <a:rPr lang="es-ES" sz="4000" dirty="0">
                <a:latin typeface="+mj-lt"/>
              </a:rPr>
              <a:t> de cuantías y número de proyectos a solicitar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Crédito</a:t>
            </a:r>
            <a:r>
              <a:rPr lang="es-ES" sz="4000" dirty="0">
                <a:latin typeface="+mj-lt"/>
              </a:rPr>
              <a:t> de la Convocatoria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Criterios </a:t>
            </a:r>
            <a:r>
              <a:rPr lang="es-ES" sz="4000" dirty="0">
                <a:latin typeface="+mj-lt"/>
              </a:rPr>
              <a:t>de Valoración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Puntuaciones </a:t>
            </a:r>
            <a:r>
              <a:rPr lang="es-ES" sz="4000" dirty="0">
                <a:latin typeface="+mj-lt"/>
              </a:rPr>
              <a:t>mínimas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Presentación</a:t>
            </a:r>
            <a:r>
              <a:rPr lang="es-ES" sz="4000" dirty="0">
                <a:latin typeface="+mj-lt"/>
              </a:rPr>
              <a:t> de Solicitudes/ </a:t>
            </a:r>
            <a:r>
              <a:rPr lang="es-ES" sz="4000" b="1" dirty="0">
                <a:latin typeface="+mj-lt"/>
              </a:rPr>
              <a:t>Subsanación</a:t>
            </a:r>
            <a:r>
              <a:rPr lang="es-ES" sz="4000" dirty="0">
                <a:latin typeface="+mj-lt"/>
              </a:rPr>
              <a:t> solicitudes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Cumplimentación</a:t>
            </a:r>
            <a:r>
              <a:rPr lang="es-ES" sz="4000" dirty="0">
                <a:latin typeface="+mj-lt"/>
              </a:rPr>
              <a:t> de la Solicitud</a:t>
            </a:r>
          </a:p>
          <a:p>
            <a:pPr marL="571500" indent="-571500" algn="just">
              <a:buFont typeface="Wingdings" panose="05000000000000000000" pitchFamily="2" charset="2"/>
              <a:buChar char="v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4000" dirty="0">
                <a:latin typeface="+mj-lt"/>
              </a:rPr>
              <a:t> </a:t>
            </a:r>
            <a:r>
              <a:rPr lang="es-ES" sz="4000" b="1" dirty="0">
                <a:latin typeface="+mj-lt"/>
              </a:rPr>
              <a:t>Documentación</a:t>
            </a:r>
            <a:r>
              <a:rPr lang="es-ES" sz="4000" dirty="0">
                <a:latin typeface="+mj-lt"/>
              </a:rPr>
              <a:t> que acompaña a la Solicitud</a:t>
            </a:r>
          </a:p>
          <a:p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3528" y="5708342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48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LÍNEAS DE FINANCIACIÓN (1)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05344"/>
            <a:ext cx="6347714" cy="2565646"/>
          </a:xfrm>
        </p:spPr>
        <p:txBody>
          <a:bodyPr>
            <a:normAutofit/>
          </a:bodyPr>
          <a:lstStyle/>
          <a:p>
            <a:r>
              <a:rPr lang="es-ES" sz="1200" dirty="0"/>
              <a:t>FSE +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sensibilización contra el racismo y delitos de odio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prevención del racismo y delitos de odio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Víctimas de trata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Víctimas de violencia de género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Sensibilización sobre violencia de género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orientación y asesoramiento a grupos específicos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generación de conocimientos y buenas practicas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28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DDF20BF-78FD-D649-61F1-91FAB30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3911"/>
            <a:ext cx="6347714" cy="524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RÉSOLUCIÓN DE CONVOCATORIA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LÍNEAS DE FINANCIACIÓN (2)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45F0980-9D52-5DDB-C026-1E647245B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805344"/>
            <a:ext cx="6347714" cy="2565646"/>
          </a:xfrm>
        </p:spPr>
        <p:txBody>
          <a:bodyPr>
            <a:normAutofit/>
          </a:bodyPr>
          <a:lstStyle/>
          <a:p>
            <a:r>
              <a:rPr lang="es-ES" sz="1200" dirty="0"/>
              <a:t>PGE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sensibilización dirigidos a la ciudadanía en general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ES" sz="1200" dirty="0"/>
              <a:t>    Proyectos de equipamiento y adaptación de inmuebles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4B3137-834A-834E-24DA-3F0D92A5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1" y="307444"/>
            <a:ext cx="3974937" cy="7193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910E-D1FC-DBC7-E9B9-97A495A0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39" y="5660825"/>
            <a:ext cx="1613870" cy="720000"/>
          </a:xfrm>
          <a:prstGeom prst="rect">
            <a:avLst/>
          </a:prstGeom>
        </p:spPr>
      </p:pic>
      <p:pic>
        <p:nvPicPr>
          <p:cNvPr id="4" name="Imagen 3" descr="Pantalla con letras&#10;&#10;Descripción generada automáticamente con confianza media">
            <a:extLst>
              <a:ext uri="{FF2B5EF4-FFF2-40B4-BE49-F238E27FC236}">
                <a16:creationId xmlns:a16="http://schemas.microsoft.com/office/drawing/2014/main" id="{46BD94FA-6290-6BBD-7F5F-6D3A7A31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56" y="307444"/>
            <a:ext cx="953234" cy="90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3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etrospecció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1348</TotalTime>
  <Words>1809</Words>
  <PresentationFormat>Presentación en pantalla (4:3)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Faceta</vt:lpstr>
      <vt:lpstr>CONVOCATORIA DE SUBVENCIONES CONVIVENCIA Y COHESIÓN SOCIAL 2023</vt:lpstr>
      <vt:lpstr>INDICE DE LA PRESENTACIÓN</vt:lpstr>
      <vt:lpstr>ORDEN ISM/810/2023 de 14 de julio                           Novedades (1)</vt:lpstr>
      <vt:lpstr>ORDEN ISM/810/2023 de 14 de julio                           Novedades (2)</vt:lpstr>
      <vt:lpstr>ORDEN ISM/810/2023 de 14 de julio                           Novedades (3)</vt:lpstr>
      <vt:lpstr>RÉSOLUCIÓN DE CONVOCATORIA</vt:lpstr>
      <vt:lpstr>RÉSOLUCIÓN DE CONVOCATORIA</vt:lpstr>
      <vt:lpstr>RÉSOLUCIÓN DE CONVOCATORIA LÍNEAS DE FINANCIACIÓN (1)</vt:lpstr>
      <vt:lpstr>RÉSOLUCIÓN DE CONVOCATORIA LÍNEAS DE FINANCIACIÓN (2)</vt:lpstr>
      <vt:lpstr>RÉSOLUCIÓN DE CONVOCATORIA PRIORIDADES DE LA CONVOCATORIA (1) FSE +</vt:lpstr>
      <vt:lpstr>RÉSOLUCIÓN DE CONVOCATORIA PRIORIDADES DE LA CONVOCATORIA (2) FSE +</vt:lpstr>
      <vt:lpstr>RÉSOLUCIÓN DE CONVOCATORIA PRIORIDADES DE LA CONVOCATORIA (3) FSE +</vt:lpstr>
      <vt:lpstr>RÉSOLUCIÓN DE CONVOCATORIA PRIORIDADES DE LA CONVOCATORIA (4) FSE +</vt:lpstr>
      <vt:lpstr>RÉSOLUCIÓN DE CONVOCATORIA PRIORIDADES DE LA CONVOCATORIA (5) PGE</vt:lpstr>
      <vt:lpstr>LÍMITES DE CUANTÍAS Y PROYECTOS A SOLICITAR</vt:lpstr>
      <vt:lpstr>CRÉDITO DE LA CONVOCATORIA</vt:lpstr>
      <vt:lpstr>CRITERIOS DE VALORACIÓN</vt:lpstr>
      <vt:lpstr>CRITERIOS DE VALORACIÓN</vt:lpstr>
      <vt:lpstr>PUNTUACIONES MÍNIMAS</vt:lpstr>
      <vt:lpstr>PRESENTACIÓN DE SOLICITUDES</vt:lpstr>
      <vt:lpstr>SUBSANACIÓN DE SOLICITUDES</vt:lpstr>
      <vt:lpstr>CUMPLIMENTACIÓN DE SOLICITUDES (1)</vt:lpstr>
      <vt:lpstr>CUMPLIMENTACIÓN DE SOLICITUDES (2)</vt:lpstr>
      <vt:lpstr>CUMPLIMENTACIÓN DE SOLICITUDES (3)</vt:lpstr>
      <vt:lpstr>DOCUMENTACIÓN QUE ACOMPAÑA A LA SOLICITUD (1)</vt:lpstr>
      <vt:lpstr>DOCUMENTACIÓN QUE ACOMPAÑA A LA SOLICITUD (2)</vt:lpstr>
      <vt:lpstr>DOCUMENTACIÓN QUE ACOMPAÑA A LA SOLICITUD (3)</vt:lpstr>
      <vt:lpstr>CONTACTO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2023-08-17T15:29:33Z</dcterms:modified>
</cp:coreProperties>
</file>