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86" r:id="rId1"/>
  </p:sldMasterIdLst>
  <p:notesMasterIdLst>
    <p:notesMasterId r:id="rId25"/>
  </p:notesMasterIdLst>
  <p:handoutMasterIdLst>
    <p:handoutMasterId r:id="rId26"/>
  </p:handoutMasterIdLst>
  <p:sldIdLst>
    <p:sldId id="256" r:id="rId2"/>
    <p:sldId id="257" r:id="rId3"/>
    <p:sldId id="259" r:id="rId4"/>
    <p:sldId id="258" r:id="rId5"/>
    <p:sldId id="286" r:id="rId6"/>
    <p:sldId id="260" r:id="rId7"/>
    <p:sldId id="261" r:id="rId8"/>
    <p:sldId id="278" r:id="rId9"/>
    <p:sldId id="262" r:id="rId10"/>
    <p:sldId id="263" r:id="rId11"/>
    <p:sldId id="298" r:id="rId12"/>
    <p:sldId id="264" r:id="rId13"/>
    <p:sldId id="299" r:id="rId14"/>
    <p:sldId id="300" r:id="rId15"/>
    <p:sldId id="301" r:id="rId16"/>
    <p:sldId id="302" r:id="rId17"/>
    <p:sldId id="303" r:id="rId18"/>
    <p:sldId id="304" r:id="rId19"/>
    <p:sldId id="305" r:id="rId20"/>
    <p:sldId id="306" r:id="rId21"/>
    <p:sldId id="307" r:id="rId22"/>
    <p:sldId id="308" r:id="rId23"/>
    <p:sldId id="309" r:id="rId24"/>
  </p:sldIdLst>
  <p:sldSz cx="9144000" cy="6858000" type="screen4x3"/>
  <p:notesSz cx="6797675" cy="9926638"/>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71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711" autoAdjust="0"/>
  </p:normalViewPr>
  <p:slideViewPr>
    <p:cSldViewPr snapToGrid="0">
      <p:cViewPr varScale="1">
        <p:scale>
          <a:sx n="64" d="100"/>
          <a:sy n="64" d="100"/>
        </p:scale>
        <p:origin x="155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
          </a:p>
        </p:txBody>
      </p:sp>
      <p:sp>
        <p:nvSpPr>
          <p:cNvPr id="5939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632F864C-08AC-42BF-8B7B-163716FE3548}" type="datetimeFigureOut">
              <a:rPr lang="es-ES"/>
              <a:pPr>
                <a:defRPr/>
              </a:pPr>
              <a:t>18/04/2017</a:t>
            </a:fld>
            <a:endParaRPr lang="es-ES"/>
          </a:p>
        </p:txBody>
      </p:sp>
      <p:sp>
        <p:nvSpPr>
          <p:cNvPr id="5939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
          </a:p>
        </p:txBody>
      </p:sp>
      <p:sp>
        <p:nvSpPr>
          <p:cNvPr id="5939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1F4788-6807-4717-B801-DB07781A1D71}" type="slidenum">
              <a:rPr lang="es-ES"/>
              <a:pPr>
                <a:defRPr/>
              </a:pPr>
              <a:t>‹Nº›</a:t>
            </a:fld>
            <a:endParaRPr lang="es-ES"/>
          </a:p>
        </p:txBody>
      </p:sp>
    </p:spTree>
    <p:extLst>
      <p:ext uri="{BB962C8B-B14F-4D97-AF65-F5344CB8AC3E}">
        <p14:creationId xmlns:p14="http://schemas.microsoft.com/office/powerpoint/2010/main" val="245887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Marcador de fecha 2"/>
          <p:cNvSpPr>
            <a:spLocks noGrp="1"/>
          </p:cNvSpPr>
          <p:nvPr>
            <p:ph type="dt" idx="1"/>
          </p:nvPr>
        </p:nvSpPr>
        <p:spPr>
          <a:xfrm>
            <a:off x="3849688" y="0"/>
            <a:ext cx="2946400" cy="49847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6AC1F45-39BE-4890-88BA-30023904C8E8}" type="datetimeFigureOut">
              <a:rPr lang="es-ES"/>
              <a:pPr>
                <a:defRPr/>
              </a:pPr>
              <a:t>18/04/2017</a:t>
            </a:fld>
            <a:endParaRPr lang="es-ES"/>
          </a:p>
        </p:txBody>
      </p:sp>
      <p:sp>
        <p:nvSpPr>
          <p:cNvPr id="4" name="Marcador de imagen de diapositiva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Marcador de nota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Marcador de pie de página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Marcador de número de diapositiva 6"/>
          <p:cNvSpPr>
            <a:spLocks noGrp="1"/>
          </p:cNvSpPr>
          <p:nvPr>
            <p:ph type="sldNum" sz="quarter" idx="5"/>
          </p:nvPr>
        </p:nvSpPr>
        <p:spPr>
          <a:xfrm>
            <a:off x="3849688" y="9428163"/>
            <a:ext cx="2946400" cy="49847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48AF901-DDE6-4600-9520-D167FA93A11E}" type="slidenum">
              <a:rPr lang="es-ES"/>
              <a:pPr>
                <a:defRPr/>
              </a:pPr>
              <a:t>‹Nº›</a:t>
            </a:fld>
            <a:endParaRPr lang="es-ES"/>
          </a:p>
        </p:txBody>
      </p:sp>
    </p:spTree>
    <p:extLst>
      <p:ext uri="{BB962C8B-B14F-4D97-AF65-F5344CB8AC3E}">
        <p14:creationId xmlns:p14="http://schemas.microsoft.com/office/powerpoint/2010/main" val="22707792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Marcador de imagen de diapositiva 1"/>
          <p:cNvSpPr>
            <a:spLocks noGrp="1" noRot="1" noChangeAspect="1"/>
          </p:cNvSpPr>
          <p:nvPr>
            <p:ph type="sldImg"/>
          </p:nvPr>
        </p:nvSpPr>
        <p:spPr bwMode="auto">
          <a:noFill/>
          <a:ln>
            <a:solidFill>
              <a:srgbClr val="000000"/>
            </a:solidFill>
            <a:miter lim="800000"/>
            <a:headEnd/>
            <a:tailEnd/>
          </a:ln>
        </p:spPr>
      </p:sp>
      <p:sp>
        <p:nvSpPr>
          <p:cNvPr id="18434"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19459"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60A4FB-F4D7-49DB-98BB-F8A8DABF1E5C}" type="slidenum">
              <a:rPr lang="es-ES">
                <a:cs typeface="Arial" charset="0"/>
              </a:rPr>
              <a:pPr fontAlgn="base">
                <a:spcBef>
                  <a:spcPct val="0"/>
                </a:spcBef>
                <a:spcAft>
                  <a:spcPct val="0"/>
                </a:spcAft>
                <a:defRPr/>
              </a:pPr>
              <a:t>3</a:t>
            </a:fld>
            <a:endParaRPr lang="es-ES">
              <a:cs typeface="Arial" charset="0"/>
            </a:endParaRPr>
          </a:p>
        </p:txBody>
      </p:sp>
    </p:spTree>
    <p:extLst>
      <p:ext uri="{BB962C8B-B14F-4D97-AF65-F5344CB8AC3E}">
        <p14:creationId xmlns:p14="http://schemas.microsoft.com/office/powerpoint/2010/main" val="3822024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Marcador de imagen de diapositiva 1"/>
          <p:cNvSpPr>
            <a:spLocks noGrp="1" noRot="1" noChangeAspect="1"/>
          </p:cNvSpPr>
          <p:nvPr>
            <p:ph type="sldImg"/>
          </p:nvPr>
        </p:nvSpPr>
        <p:spPr bwMode="auto">
          <a:noFill/>
          <a:ln>
            <a:solidFill>
              <a:srgbClr val="000000"/>
            </a:solidFill>
            <a:miter lim="800000"/>
            <a:headEnd/>
            <a:tailEnd/>
          </a:ln>
        </p:spPr>
      </p:sp>
      <p:sp>
        <p:nvSpPr>
          <p:cNvPr id="36866"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31747"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3D89631-9E4E-4977-A50D-A0B7CB96358A}" type="slidenum">
              <a:rPr lang="es-ES">
                <a:cs typeface="Arial" charset="0"/>
              </a:rPr>
              <a:pPr fontAlgn="base">
                <a:spcBef>
                  <a:spcPct val="0"/>
                </a:spcBef>
                <a:spcAft>
                  <a:spcPct val="0"/>
                </a:spcAft>
                <a:defRPr/>
              </a:pPr>
              <a:t>12</a:t>
            </a:fld>
            <a:endParaRPr lang="es-ES">
              <a:cs typeface="Arial" charset="0"/>
            </a:endParaRPr>
          </a:p>
        </p:txBody>
      </p:sp>
    </p:spTree>
    <p:extLst>
      <p:ext uri="{BB962C8B-B14F-4D97-AF65-F5344CB8AC3E}">
        <p14:creationId xmlns:p14="http://schemas.microsoft.com/office/powerpoint/2010/main" val="3869552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Marcador de imagen de diapositiva 1"/>
          <p:cNvSpPr>
            <a:spLocks noGrp="1" noRot="1" noChangeAspect="1"/>
          </p:cNvSpPr>
          <p:nvPr>
            <p:ph type="sldImg"/>
          </p:nvPr>
        </p:nvSpPr>
        <p:spPr bwMode="auto">
          <a:noFill/>
          <a:ln>
            <a:solidFill>
              <a:srgbClr val="000000"/>
            </a:solidFill>
            <a:miter lim="800000"/>
            <a:headEnd/>
            <a:tailEnd/>
          </a:ln>
        </p:spPr>
      </p:sp>
      <p:sp>
        <p:nvSpPr>
          <p:cNvPr id="38914"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31747"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D58F3C-195A-43E0-9358-A03776B8CE0B}" type="slidenum">
              <a:rPr lang="es-ES">
                <a:cs typeface="Arial" charset="0"/>
              </a:rPr>
              <a:pPr fontAlgn="base">
                <a:spcBef>
                  <a:spcPct val="0"/>
                </a:spcBef>
                <a:spcAft>
                  <a:spcPct val="0"/>
                </a:spcAft>
                <a:defRPr/>
              </a:pPr>
              <a:t>13</a:t>
            </a:fld>
            <a:endParaRPr lang="es-ES">
              <a:cs typeface="Arial" charset="0"/>
            </a:endParaRPr>
          </a:p>
        </p:txBody>
      </p:sp>
    </p:spTree>
    <p:extLst>
      <p:ext uri="{BB962C8B-B14F-4D97-AF65-F5344CB8AC3E}">
        <p14:creationId xmlns:p14="http://schemas.microsoft.com/office/powerpoint/2010/main" val="64496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Marcador de imagen de diapositiva 1"/>
          <p:cNvSpPr>
            <a:spLocks noGrp="1" noRot="1" noChangeAspect="1"/>
          </p:cNvSpPr>
          <p:nvPr>
            <p:ph type="sldImg"/>
          </p:nvPr>
        </p:nvSpPr>
        <p:spPr bwMode="auto">
          <a:noFill/>
          <a:ln>
            <a:solidFill>
              <a:srgbClr val="000000"/>
            </a:solidFill>
            <a:miter lim="800000"/>
            <a:headEnd/>
            <a:tailEnd/>
          </a:ln>
        </p:spPr>
      </p:sp>
      <p:sp>
        <p:nvSpPr>
          <p:cNvPr id="40962"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3789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C0C4C1-D8A6-4094-B3CC-5F7F0176BBDB}" type="slidenum">
              <a:rPr lang="es-ES">
                <a:cs typeface="Arial" charset="0"/>
              </a:rPr>
              <a:pPr fontAlgn="base">
                <a:spcBef>
                  <a:spcPct val="0"/>
                </a:spcBef>
                <a:spcAft>
                  <a:spcPct val="0"/>
                </a:spcAft>
                <a:defRPr/>
              </a:pPr>
              <a:t>14</a:t>
            </a:fld>
            <a:endParaRPr lang="es-ES">
              <a:cs typeface="Arial" charset="0"/>
            </a:endParaRPr>
          </a:p>
        </p:txBody>
      </p:sp>
    </p:spTree>
    <p:extLst>
      <p:ext uri="{BB962C8B-B14F-4D97-AF65-F5344CB8AC3E}">
        <p14:creationId xmlns:p14="http://schemas.microsoft.com/office/powerpoint/2010/main" val="794601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Marcador de imagen de diapositiva 1"/>
          <p:cNvSpPr>
            <a:spLocks noGrp="1" noRot="1" noChangeAspect="1"/>
          </p:cNvSpPr>
          <p:nvPr>
            <p:ph type="sldImg"/>
          </p:nvPr>
        </p:nvSpPr>
        <p:spPr bwMode="auto">
          <a:noFill/>
          <a:ln>
            <a:solidFill>
              <a:srgbClr val="000000"/>
            </a:solidFill>
            <a:miter lim="800000"/>
            <a:headEnd/>
            <a:tailEnd/>
          </a:ln>
        </p:spPr>
      </p:sp>
      <p:sp>
        <p:nvSpPr>
          <p:cNvPr id="43010"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1BE477-BCDA-4F69-9298-2A47CCAFF13C}" type="slidenum">
              <a:rPr lang="es-ES">
                <a:cs typeface="Arial" charset="0"/>
              </a:rPr>
              <a:pPr fontAlgn="base">
                <a:spcBef>
                  <a:spcPct val="0"/>
                </a:spcBef>
                <a:spcAft>
                  <a:spcPct val="0"/>
                </a:spcAft>
                <a:defRPr/>
              </a:pPr>
              <a:t>15</a:t>
            </a:fld>
            <a:endParaRPr lang="es-ES">
              <a:cs typeface="Arial" charset="0"/>
            </a:endParaRPr>
          </a:p>
        </p:txBody>
      </p:sp>
    </p:spTree>
    <p:extLst>
      <p:ext uri="{BB962C8B-B14F-4D97-AF65-F5344CB8AC3E}">
        <p14:creationId xmlns:p14="http://schemas.microsoft.com/office/powerpoint/2010/main" val="869759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Marcador de imagen de diapositiva 1"/>
          <p:cNvSpPr>
            <a:spLocks noGrp="1" noRot="1" noChangeAspect="1"/>
          </p:cNvSpPr>
          <p:nvPr>
            <p:ph type="sldImg"/>
          </p:nvPr>
        </p:nvSpPr>
        <p:spPr bwMode="auto">
          <a:noFill/>
          <a:ln>
            <a:solidFill>
              <a:srgbClr val="000000"/>
            </a:solidFill>
            <a:miter lim="800000"/>
            <a:headEnd/>
            <a:tailEnd/>
          </a:ln>
        </p:spPr>
      </p:sp>
      <p:sp>
        <p:nvSpPr>
          <p:cNvPr id="45058"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F902D7-651F-41E8-ADD5-425E88F3CD44}" type="slidenum">
              <a:rPr lang="es-ES">
                <a:cs typeface="Arial" charset="0"/>
              </a:rPr>
              <a:pPr fontAlgn="base">
                <a:spcBef>
                  <a:spcPct val="0"/>
                </a:spcBef>
                <a:spcAft>
                  <a:spcPct val="0"/>
                </a:spcAft>
                <a:defRPr/>
              </a:pPr>
              <a:t>16</a:t>
            </a:fld>
            <a:endParaRPr lang="es-ES">
              <a:cs typeface="Arial" charset="0"/>
            </a:endParaRPr>
          </a:p>
        </p:txBody>
      </p:sp>
    </p:spTree>
    <p:extLst>
      <p:ext uri="{BB962C8B-B14F-4D97-AF65-F5344CB8AC3E}">
        <p14:creationId xmlns:p14="http://schemas.microsoft.com/office/powerpoint/2010/main" val="1770860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Marcador de imagen de diapositiva 1"/>
          <p:cNvSpPr>
            <a:spLocks noGrp="1" noRot="1" noChangeAspect="1"/>
          </p:cNvSpPr>
          <p:nvPr>
            <p:ph type="sldImg"/>
          </p:nvPr>
        </p:nvSpPr>
        <p:spPr bwMode="auto">
          <a:noFill/>
          <a:ln>
            <a:solidFill>
              <a:srgbClr val="000000"/>
            </a:solidFill>
            <a:miter lim="800000"/>
            <a:headEnd/>
            <a:tailEnd/>
          </a:ln>
        </p:spPr>
      </p:sp>
      <p:sp>
        <p:nvSpPr>
          <p:cNvPr id="47106"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A869629-1B18-4A40-ABD1-45AA88AC2C13}" type="slidenum">
              <a:rPr lang="es-ES">
                <a:cs typeface="Arial" charset="0"/>
              </a:rPr>
              <a:pPr fontAlgn="base">
                <a:spcBef>
                  <a:spcPct val="0"/>
                </a:spcBef>
                <a:spcAft>
                  <a:spcPct val="0"/>
                </a:spcAft>
                <a:defRPr/>
              </a:pPr>
              <a:t>17</a:t>
            </a:fld>
            <a:endParaRPr lang="es-ES">
              <a:cs typeface="Arial" charset="0"/>
            </a:endParaRPr>
          </a:p>
        </p:txBody>
      </p:sp>
    </p:spTree>
    <p:extLst>
      <p:ext uri="{BB962C8B-B14F-4D97-AF65-F5344CB8AC3E}">
        <p14:creationId xmlns:p14="http://schemas.microsoft.com/office/powerpoint/2010/main" val="26975313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Marcador de imagen de diapositiva 1"/>
          <p:cNvSpPr>
            <a:spLocks noGrp="1" noRot="1" noChangeAspect="1"/>
          </p:cNvSpPr>
          <p:nvPr>
            <p:ph type="sldImg"/>
          </p:nvPr>
        </p:nvSpPr>
        <p:spPr bwMode="auto">
          <a:noFill/>
          <a:ln>
            <a:solidFill>
              <a:srgbClr val="000000"/>
            </a:solidFill>
            <a:miter lim="800000"/>
            <a:headEnd/>
            <a:tailEnd/>
          </a:ln>
        </p:spPr>
      </p:sp>
      <p:sp>
        <p:nvSpPr>
          <p:cNvPr id="49154"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26EB8C-1E0E-41F7-A992-1F2E5E927404}" type="slidenum">
              <a:rPr lang="es-ES">
                <a:cs typeface="Arial" charset="0"/>
              </a:rPr>
              <a:pPr fontAlgn="base">
                <a:spcBef>
                  <a:spcPct val="0"/>
                </a:spcBef>
                <a:spcAft>
                  <a:spcPct val="0"/>
                </a:spcAft>
                <a:defRPr/>
              </a:pPr>
              <a:t>18</a:t>
            </a:fld>
            <a:endParaRPr lang="es-ES">
              <a:cs typeface="Arial" charset="0"/>
            </a:endParaRPr>
          </a:p>
        </p:txBody>
      </p:sp>
    </p:spTree>
    <p:extLst>
      <p:ext uri="{BB962C8B-B14F-4D97-AF65-F5344CB8AC3E}">
        <p14:creationId xmlns:p14="http://schemas.microsoft.com/office/powerpoint/2010/main" val="3166499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Marcador de imagen de diapositiva 1"/>
          <p:cNvSpPr>
            <a:spLocks noGrp="1" noRot="1" noChangeAspect="1"/>
          </p:cNvSpPr>
          <p:nvPr>
            <p:ph type="sldImg"/>
          </p:nvPr>
        </p:nvSpPr>
        <p:spPr bwMode="auto">
          <a:noFill/>
          <a:ln>
            <a:solidFill>
              <a:srgbClr val="000000"/>
            </a:solidFill>
            <a:miter lim="800000"/>
            <a:headEnd/>
            <a:tailEnd/>
          </a:ln>
        </p:spPr>
      </p:sp>
      <p:sp>
        <p:nvSpPr>
          <p:cNvPr id="51202"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0BCDD1-FE97-437D-AFE7-6209C1554628}" type="slidenum">
              <a:rPr lang="es-ES">
                <a:cs typeface="Arial" charset="0"/>
              </a:rPr>
              <a:pPr fontAlgn="base">
                <a:spcBef>
                  <a:spcPct val="0"/>
                </a:spcBef>
                <a:spcAft>
                  <a:spcPct val="0"/>
                </a:spcAft>
                <a:defRPr/>
              </a:pPr>
              <a:t>19</a:t>
            </a:fld>
            <a:endParaRPr lang="es-ES">
              <a:cs typeface="Arial" charset="0"/>
            </a:endParaRPr>
          </a:p>
        </p:txBody>
      </p:sp>
    </p:spTree>
    <p:extLst>
      <p:ext uri="{BB962C8B-B14F-4D97-AF65-F5344CB8AC3E}">
        <p14:creationId xmlns:p14="http://schemas.microsoft.com/office/powerpoint/2010/main" val="108900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Marcador de imagen de diapositiva 1"/>
          <p:cNvSpPr>
            <a:spLocks noGrp="1" noRot="1" noChangeAspect="1"/>
          </p:cNvSpPr>
          <p:nvPr>
            <p:ph type="sldImg"/>
          </p:nvPr>
        </p:nvSpPr>
        <p:spPr bwMode="auto">
          <a:noFill/>
          <a:ln>
            <a:solidFill>
              <a:srgbClr val="000000"/>
            </a:solidFill>
            <a:miter lim="800000"/>
            <a:headEnd/>
            <a:tailEnd/>
          </a:ln>
        </p:spPr>
      </p:sp>
      <p:sp>
        <p:nvSpPr>
          <p:cNvPr id="53250"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548EB2-D546-4EEC-81CD-08730AC7AFCC}" type="slidenum">
              <a:rPr lang="es-ES">
                <a:cs typeface="Arial" charset="0"/>
              </a:rPr>
              <a:pPr fontAlgn="base">
                <a:spcBef>
                  <a:spcPct val="0"/>
                </a:spcBef>
                <a:spcAft>
                  <a:spcPct val="0"/>
                </a:spcAft>
                <a:defRPr/>
              </a:pPr>
              <a:t>20</a:t>
            </a:fld>
            <a:endParaRPr lang="es-ES">
              <a:cs typeface="Arial" charset="0"/>
            </a:endParaRPr>
          </a:p>
        </p:txBody>
      </p:sp>
    </p:spTree>
    <p:extLst>
      <p:ext uri="{BB962C8B-B14F-4D97-AF65-F5344CB8AC3E}">
        <p14:creationId xmlns:p14="http://schemas.microsoft.com/office/powerpoint/2010/main" val="1166404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Marcador de imagen de diapositiva 1"/>
          <p:cNvSpPr>
            <a:spLocks noGrp="1" noRot="1" noChangeAspect="1"/>
          </p:cNvSpPr>
          <p:nvPr>
            <p:ph type="sldImg"/>
          </p:nvPr>
        </p:nvSpPr>
        <p:spPr bwMode="auto">
          <a:noFill/>
          <a:ln>
            <a:solidFill>
              <a:srgbClr val="000000"/>
            </a:solidFill>
            <a:miter lim="800000"/>
            <a:headEnd/>
            <a:tailEnd/>
          </a:ln>
        </p:spPr>
      </p:sp>
      <p:sp>
        <p:nvSpPr>
          <p:cNvPr id="55298"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5091A0-C216-46CD-9B22-412E1321C4AA}" type="slidenum">
              <a:rPr lang="es-ES">
                <a:cs typeface="Arial" charset="0"/>
              </a:rPr>
              <a:pPr fontAlgn="base">
                <a:spcBef>
                  <a:spcPct val="0"/>
                </a:spcBef>
                <a:spcAft>
                  <a:spcPct val="0"/>
                </a:spcAft>
                <a:defRPr/>
              </a:pPr>
              <a:t>21</a:t>
            </a:fld>
            <a:endParaRPr lang="es-ES">
              <a:cs typeface="Arial" charset="0"/>
            </a:endParaRPr>
          </a:p>
        </p:txBody>
      </p:sp>
    </p:spTree>
    <p:extLst>
      <p:ext uri="{BB962C8B-B14F-4D97-AF65-F5344CB8AC3E}">
        <p14:creationId xmlns:p14="http://schemas.microsoft.com/office/powerpoint/2010/main" val="4163593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Marcador de imagen de diapositiva 1"/>
          <p:cNvSpPr>
            <a:spLocks noGrp="1" noRot="1" noChangeAspect="1"/>
          </p:cNvSpPr>
          <p:nvPr>
            <p:ph type="sldImg"/>
          </p:nvPr>
        </p:nvSpPr>
        <p:spPr bwMode="auto">
          <a:noFill/>
          <a:ln>
            <a:solidFill>
              <a:srgbClr val="000000"/>
            </a:solidFill>
            <a:miter lim="800000"/>
            <a:headEnd/>
            <a:tailEnd/>
          </a:ln>
        </p:spPr>
      </p:sp>
      <p:sp>
        <p:nvSpPr>
          <p:cNvPr id="20482"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1741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D76E27-0901-43E4-9A28-578DAD8CE8E2}" type="slidenum">
              <a:rPr lang="es-ES">
                <a:cs typeface="Arial" charset="0"/>
              </a:rPr>
              <a:pPr fontAlgn="base">
                <a:spcBef>
                  <a:spcPct val="0"/>
                </a:spcBef>
                <a:spcAft>
                  <a:spcPct val="0"/>
                </a:spcAft>
                <a:defRPr/>
              </a:pPr>
              <a:t>4</a:t>
            </a:fld>
            <a:endParaRPr lang="es-ES">
              <a:cs typeface="Arial" charset="0"/>
            </a:endParaRPr>
          </a:p>
        </p:txBody>
      </p:sp>
    </p:spTree>
    <p:extLst>
      <p:ext uri="{BB962C8B-B14F-4D97-AF65-F5344CB8AC3E}">
        <p14:creationId xmlns:p14="http://schemas.microsoft.com/office/powerpoint/2010/main" val="3748786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Marcador de imagen de diapositiva 1"/>
          <p:cNvSpPr>
            <a:spLocks noGrp="1" noRot="1" noChangeAspect="1"/>
          </p:cNvSpPr>
          <p:nvPr>
            <p:ph type="sldImg"/>
          </p:nvPr>
        </p:nvSpPr>
        <p:spPr bwMode="auto">
          <a:noFill/>
          <a:ln>
            <a:solidFill>
              <a:srgbClr val="000000"/>
            </a:solidFill>
            <a:miter lim="800000"/>
            <a:headEnd/>
            <a:tailEnd/>
          </a:ln>
        </p:spPr>
      </p:sp>
      <p:sp>
        <p:nvSpPr>
          <p:cNvPr id="57346"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4813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B24058-2D7A-4910-8F4D-0BC54379E4FC}" type="slidenum">
              <a:rPr lang="es-ES">
                <a:cs typeface="Arial" charset="0"/>
              </a:rPr>
              <a:pPr fontAlgn="base">
                <a:spcBef>
                  <a:spcPct val="0"/>
                </a:spcBef>
                <a:spcAft>
                  <a:spcPct val="0"/>
                </a:spcAft>
                <a:defRPr/>
              </a:pPr>
              <a:t>22</a:t>
            </a:fld>
            <a:endParaRPr lang="es-ES">
              <a:cs typeface="Arial" charset="0"/>
            </a:endParaRPr>
          </a:p>
        </p:txBody>
      </p:sp>
    </p:spTree>
    <p:extLst>
      <p:ext uri="{BB962C8B-B14F-4D97-AF65-F5344CB8AC3E}">
        <p14:creationId xmlns:p14="http://schemas.microsoft.com/office/powerpoint/2010/main" val="16130700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Marcador de imagen de diapositiva 1"/>
          <p:cNvSpPr>
            <a:spLocks noGrp="1" noRot="1" noChangeAspect="1"/>
          </p:cNvSpPr>
          <p:nvPr>
            <p:ph type="sldImg"/>
          </p:nvPr>
        </p:nvSpPr>
        <p:spPr bwMode="auto">
          <a:noFill/>
          <a:ln>
            <a:solidFill>
              <a:srgbClr val="000000"/>
            </a:solidFill>
            <a:miter lim="800000"/>
            <a:headEnd/>
            <a:tailEnd/>
          </a:ln>
        </p:spPr>
      </p:sp>
      <p:sp>
        <p:nvSpPr>
          <p:cNvPr id="59394"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56323"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513C01-FFFF-4C04-84AA-45A0F6F909B3}" type="slidenum">
              <a:rPr lang="es-ES">
                <a:cs typeface="Arial" charset="0"/>
              </a:rPr>
              <a:pPr fontAlgn="base">
                <a:spcBef>
                  <a:spcPct val="0"/>
                </a:spcBef>
                <a:spcAft>
                  <a:spcPct val="0"/>
                </a:spcAft>
                <a:defRPr/>
              </a:pPr>
              <a:t>23</a:t>
            </a:fld>
            <a:endParaRPr lang="es-ES">
              <a:cs typeface="Arial" charset="0"/>
            </a:endParaRPr>
          </a:p>
        </p:txBody>
      </p:sp>
    </p:spTree>
    <p:extLst>
      <p:ext uri="{BB962C8B-B14F-4D97-AF65-F5344CB8AC3E}">
        <p14:creationId xmlns:p14="http://schemas.microsoft.com/office/powerpoint/2010/main" val="841858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Marcador de imagen de diapositiva 1"/>
          <p:cNvSpPr>
            <a:spLocks noGrp="1" noRot="1" noChangeAspect="1"/>
          </p:cNvSpPr>
          <p:nvPr>
            <p:ph type="sldImg"/>
          </p:nvPr>
        </p:nvSpPr>
        <p:spPr bwMode="auto">
          <a:noFill/>
          <a:ln>
            <a:solidFill>
              <a:srgbClr val="000000"/>
            </a:solidFill>
            <a:miter lim="800000"/>
            <a:headEnd/>
            <a:tailEnd/>
          </a:ln>
        </p:spPr>
      </p:sp>
      <p:sp>
        <p:nvSpPr>
          <p:cNvPr id="22530"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1741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242B55-8E78-4D14-9A39-74FEC3533648}" type="slidenum">
              <a:rPr lang="es-ES">
                <a:cs typeface="Arial" charset="0"/>
              </a:rPr>
              <a:pPr fontAlgn="base">
                <a:spcBef>
                  <a:spcPct val="0"/>
                </a:spcBef>
                <a:spcAft>
                  <a:spcPct val="0"/>
                </a:spcAft>
                <a:defRPr/>
              </a:pPr>
              <a:t>5</a:t>
            </a:fld>
            <a:endParaRPr lang="es-ES">
              <a:cs typeface="Arial" charset="0"/>
            </a:endParaRPr>
          </a:p>
        </p:txBody>
      </p:sp>
    </p:spTree>
    <p:extLst>
      <p:ext uri="{BB962C8B-B14F-4D97-AF65-F5344CB8AC3E}">
        <p14:creationId xmlns:p14="http://schemas.microsoft.com/office/powerpoint/2010/main" val="3087236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Marcador de imagen de diapositiva 1"/>
          <p:cNvSpPr>
            <a:spLocks noGrp="1" noRot="1" noChangeAspect="1"/>
          </p:cNvSpPr>
          <p:nvPr>
            <p:ph type="sldImg"/>
          </p:nvPr>
        </p:nvSpPr>
        <p:spPr bwMode="auto">
          <a:noFill/>
          <a:ln>
            <a:solidFill>
              <a:srgbClr val="000000"/>
            </a:solidFill>
            <a:miter lim="800000"/>
            <a:headEnd/>
            <a:tailEnd/>
          </a:ln>
        </p:spPr>
      </p:sp>
      <p:sp>
        <p:nvSpPr>
          <p:cNvPr id="24578"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1507"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6B95CB-A9A4-4529-BF61-EDE73A562193}" type="slidenum">
              <a:rPr lang="es-ES">
                <a:cs typeface="Arial" charset="0"/>
              </a:rPr>
              <a:pPr fontAlgn="base">
                <a:spcBef>
                  <a:spcPct val="0"/>
                </a:spcBef>
                <a:spcAft>
                  <a:spcPct val="0"/>
                </a:spcAft>
                <a:defRPr/>
              </a:pPr>
              <a:t>6</a:t>
            </a:fld>
            <a:endParaRPr lang="es-ES">
              <a:cs typeface="Arial" charset="0"/>
            </a:endParaRPr>
          </a:p>
        </p:txBody>
      </p:sp>
    </p:spTree>
    <p:extLst>
      <p:ext uri="{BB962C8B-B14F-4D97-AF65-F5344CB8AC3E}">
        <p14:creationId xmlns:p14="http://schemas.microsoft.com/office/powerpoint/2010/main" val="732093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Marcador de imagen de diapositiva 1"/>
          <p:cNvSpPr>
            <a:spLocks noGrp="1" noRot="1" noChangeAspect="1"/>
          </p:cNvSpPr>
          <p:nvPr>
            <p:ph type="sldImg"/>
          </p:nvPr>
        </p:nvSpPr>
        <p:spPr bwMode="auto">
          <a:noFill/>
          <a:ln>
            <a:solidFill>
              <a:srgbClr val="000000"/>
            </a:solidFill>
            <a:miter lim="800000"/>
            <a:headEnd/>
            <a:tailEnd/>
          </a:ln>
        </p:spPr>
      </p:sp>
      <p:sp>
        <p:nvSpPr>
          <p:cNvPr id="26626"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3555"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8DBFDB-C0BC-43B0-8CF5-258D03315FB2}" type="slidenum">
              <a:rPr lang="es-ES">
                <a:cs typeface="Arial" charset="0"/>
              </a:rPr>
              <a:pPr fontAlgn="base">
                <a:spcBef>
                  <a:spcPct val="0"/>
                </a:spcBef>
                <a:spcAft>
                  <a:spcPct val="0"/>
                </a:spcAft>
                <a:defRPr/>
              </a:pPr>
              <a:t>7</a:t>
            </a:fld>
            <a:endParaRPr lang="es-ES">
              <a:cs typeface="Arial" charset="0"/>
            </a:endParaRPr>
          </a:p>
        </p:txBody>
      </p:sp>
    </p:spTree>
    <p:extLst>
      <p:ext uri="{BB962C8B-B14F-4D97-AF65-F5344CB8AC3E}">
        <p14:creationId xmlns:p14="http://schemas.microsoft.com/office/powerpoint/2010/main" val="3758375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Marcador de imagen de diapositiva 1"/>
          <p:cNvSpPr>
            <a:spLocks noGrp="1" noRot="1" noChangeAspect="1"/>
          </p:cNvSpPr>
          <p:nvPr>
            <p:ph type="sldImg"/>
          </p:nvPr>
        </p:nvSpPr>
        <p:spPr bwMode="auto">
          <a:noFill/>
          <a:ln>
            <a:solidFill>
              <a:srgbClr val="000000"/>
            </a:solidFill>
            <a:miter lim="800000"/>
            <a:headEnd/>
            <a:tailEnd/>
          </a:ln>
        </p:spPr>
      </p:sp>
      <p:sp>
        <p:nvSpPr>
          <p:cNvPr id="28674"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3555" name="Marcador de número de diapositiva 3"/>
          <p:cNvSpPr txBox="1">
            <a:spLocks noGrp="1"/>
          </p:cNvSpPr>
          <p:nvPr/>
        </p:nvSpPr>
        <p:spPr bwMode="auto">
          <a:xfrm>
            <a:off x="3849688" y="9428163"/>
            <a:ext cx="2946400" cy="498475"/>
          </a:xfrm>
          <a:prstGeom prst="rect">
            <a:avLst/>
          </a:prstGeom>
          <a:noFill/>
          <a:ln>
            <a:miter lim="800000"/>
            <a:headEnd/>
            <a:tailEnd/>
          </a:ln>
        </p:spPr>
        <p:txBody>
          <a:bodyPr anchor="b"/>
          <a:lstStyle/>
          <a:p>
            <a:pPr algn="r">
              <a:defRPr/>
            </a:pPr>
            <a:fld id="{E221E99F-F47E-4773-A43F-0F1EB51D9C36}" type="slidenum">
              <a:rPr lang="es-ES" sz="1200">
                <a:latin typeface="+mn-lt"/>
              </a:rPr>
              <a:pPr algn="r">
                <a:defRPr/>
              </a:pPr>
              <a:t>8</a:t>
            </a:fld>
            <a:endParaRPr lang="es-ES" sz="1200">
              <a:latin typeface="+mn-lt"/>
            </a:endParaRPr>
          </a:p>
        </p:txBody>
      </p:sp>
    </p:spTree>
    <p:extLst>
      <p:ext uri="{BB962C8B-B14F-4D97-AF65-F5344CB8AC3E}">
        <p14:creationId xmlns:p14="http://schemas.microsoft.com/office/powerpoint/2010/main" val="1157505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Marcador de imagen de diapositiva 1"/>
          <p:cNvSpPr>
            <a:spLocks noGrp="1" noRot="1" noChangeAspect="1"/>
          </p:cNvSpPr>
          <p:nvPr>
            <p:ph type="sldImg"/>
          </p:nvPr>
        </p:nvSpPr>
        <p:spPr bwMode="auto">
          <a:noFill/>
          <a:ln>
            <a:solidFill>
              <a:srgbClr val="000000"/>
            </a:solidFill>
            <a:miter lim="800000"/>
            <a:headEnd/>
            <a:tailEnd/>
          </a:ln>
        </p:spPr>
      </p:sp>
      <p:sp>
        <p:nvSpPr>
          <p:cNvPr id="30722"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7651"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7FDB6-1356-46F1-AF9B-2CD4078D5D7D}" type="slidenum">
              <a:rPr lang="es-ES">
                <a:cs typeface="Arial" charset="0"/>
              </a:rPr>
              <a:pPr fontAlgn="base">
                <a:spcBef>
                  <a:spcPct val="0"/>
                </a:spcBef>
                <a:spcAft>
                  <a:spcPct val="0"/>
                </a:spcAft>
                <a:defRPr/>
              </a:pPr>
              <a:t>9</a:t>
            </a:fld>
            <a:endParaRPr lang="es-ES">
              <a:cs typeface="Arial" charset="0"/>
            </a:endParaRPr>
          </a:p>
        </p:txBody>
      </p:sp>
    </p:spTree>
    <p:extLst>
      <p:ext uri="{BB962C8B-B14F-4D97-AF65-F5344CB8AC3E}">
        <p14:creationId xmlns:p14="http://schemas.microsoft.com/office/powerpoint/2010/main" val="1045897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imagen de diapositiva 1"/>
          <p:cNvSpPr>
            <a:spLocks noGrp="1" noRot="1" noChangeAspect="1"/>
          </p:cNvSpPr>
          <p:nvPr>
            <p:ph type="sldImg"/>
          </p:nvPr>
        </p:nvSpPr>
        <p:spPr bwMode="auto">
          <a:noFill/>
          <a:ln>
            <a:solidFill>
              <a:srgbClr val="000000"/>
            </a:solidFill>
            <a:miter lim="800000"/>
            <a:headEnd/>
            <a:tailEnd/>
          </a:ln>
        </p:spPr>
      </p:sp>
      <p:sp>
        <p:nvSpPr>
          <p:cNvPr id="32770"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9699"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B4BA43-78FF-492E-B5E5-F332D963D7B8}" type="slidenum">
              <a:rPr lang="es-ES">
                <a:cs typeface="Arial" charset="0"/>
              </a:rPr>
              <a:pPr fontAlgn="base">
                <a:spcBef>
                  <a:spcPct val="0"/>
                </a:spcBef>
                <a:spcAft>
                  <a:spcPct val="0"/>
                </a:spcAft>
                <a:defRPr/>
              </a:pPr>
              <a:t>10</a:t>
            </a:fld>
            <a:endParaRPr lang="es-ES">
              <a:cs typeface="Arial" charset="0"/>
            </a:endParaRPr>
          </a:p>
        </p:txBody>
      </p:sp>
    </p:spTree>
    <p:extLst>
      <p:ext uri="{BB962C8B-B14F-4D97-AF65-F5344CB8AC3E}">
        <p14:creationId xmlns:p14="http://schemas.microsoft.com/office/powerpoint/2010/main" val="118020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Marcador de imagen de diapositiva 1"/>
          <p:cNvSpPr>
            <a:spLocks noGrp="1" noRot="1" noChangeAspect="1"/>
          </p:cNvSpPr>
          <p:nvPr>
            <p:ph type="sldImg"/>
          </p:nvPr>
        </p:nvSpPr>
        <p:spPr bwMode="auto">
          <a:noFill/>
          <a:ln>
            <a:solidFill>
              <a:srgbClr val="000000"/>
            </a:solidFill>
            <a:miter lim="800000"/>
            <a:headEnd/>
            <a:tailEnd/>
          </a:ln>
        </p:spPr>
      </p:sp>
      <p:sp>
        <p:nvSpPr>
          <p:cNvPr id="34818" name="Marcador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9699" name="Marcador de número de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593C1B-2265-44D1-AFB6-7FC8FC2FD197}" type="slidenum">
              <a:rPr lang="es-ES">
                <a:cs typeface="Arial" charset="0"/>
              </a:rPr>
              <a:pPr fontAlgn="base">
                <a:spcBef>
                  <a:spcPct val="0"/>
                </a:spcBef>
                <a:spcAft>
                  <a:spcPct val="0"/>
                </a:spcAft>
                <a:defRPr/>
              </a:pPr>
              <a:t>11</a:t>
            </a:fld>
            <a:endParaRPr lang="es-ES">
              <a:cs typeface="Arial" charset="0"/>
            </a:endParaRPr>
          </a:p>
        </p:txBody>
      </p:sp>
    </p:spTree>
    <p:extLst>
      <p:ext uri="{BB962C8B-B14F-4D97-AF65-F5344CB8AC3E}">
        <p14:creationId xmlns:p14="http://schemas.microsoft.com/office/powerpoint/2010/main" val="1746142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lvl1pPr>
          </a:lstStyle>
          <a:p>
            <a:pPr>
              <a:defRPr/>
            </a:pPr>
            <a:fld id="{302D6805-D8B0-4D82-BE84-561E05A84884}" type="datetime1">
              <a:rPr lang="es-ES"/>
              <a:pPr>
                <a:defRPr/>
              </a:pPr>
              <a:t>18/04/2017</a:t>
            </a:fld>
            <a:endParaRPr lang="es-E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1700FD66-F08C-4576-809D-37F4788346EB}"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9AA46A7E-D191-41FA-A83D-3D5553D87437}" type="datetime1">
              <a:rPr lang="es-ES"/>
              <a:pPr>
                <a:defRPr/>
              </a:pPr>
              <a:t>18/04/2017</a:t>
            </a:fld>
            <a:endParaRPr lang="es-E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0671040E-40C9-4F3E-95A9-504DF76056D7}"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9DC02444-F310-4A0A-9C4D-DDA5F2A24040}" type="datetime1">
              <a:rPr lang="es-ES"/>
              <a:pPr>
                <a:defRPr/>
              </a:pPr>
              <a:t>18/04/2017</a:t>
            </a:fld>
            <a:endParaRPr lang="es-E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BD3AF4CF-D9DC-4EDC-BA5C-385A8DA3BC39}"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83C812DA-A513-4DBE-A43C-D8B97AC1CEA9}" type="datetime1">
              <a:rPr lang="es-ES"/>
              <a:pPr>
                <a:defRPr/>
              </a:pPr>
              <a:t>18/04/2017</a:t>
            </a:fld>
            <a:endParaRPr lang="es-E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89BDD7D2-DB41-4AB0-9877-BFA6AD51A49E}"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04119BD4-93C7-4BE1-AAFF-123616D49919}" type="datetime1">
              <a:rPr lang="es-ES"/>
              <a:pPr>
                <a:defRPr/>
              </a:pPr>
              <a:t>18/04/2017</a:t>
            </a:fld>
            <a:endParaRPr lang="es-E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E54626CC-D1E8-4595-A3E0-1C20768BD57A}"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D60C4ED9-BCA8-4506-8048-589C49058031}" type="datetime1">
              <a:rPr lang="es-ES"/>
              <a:pPr>
                <a:defRPr/>
              </a:pPr>
              <a:t>18/04/2017</a:t>
            </a:fld>
            <a:endParaRPr lang="es-E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pPr>
              <a:defRPr/>
            </a:pPr>
            <a:fld id="{638F49D8-36BE-4DD1-B40E-05ADC06DC2E7}"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DAA51BE1-F381-468B-B46A-5577FC85472F}" type="datetime1">
              <a:rPr lang="es-ES"/>
              <a:pPr>
                <a:defRPr/>
              </a:pPr>
              <a:t>18/04/2017</a:t>
            </a:fld>
            <a:endParaRPr lang="es-ES"/>
          </a:p>
        </p:txBody>
      </p:sp>
      <p:sp>
        <p:nvSpPr>
          <p:cNvPr id="8" name="Footer Placeholder 4"/>
          <p:cNvSpPr>
            <a:spLocks noGrp="1"/>
          </p:cNvSpPr>
          <p:nvPr>
            <p:ph type="ftr" sz="quarter" idx="11"/>
          </p:nvPr>
        </p:nvSpPr>
        <p:spPr/>
        <p:txBody>
          <a:bodyPr/>
          <a:lstStyle>
            <a:lvl1pPr>
              <a:defRPr/>
            </a:lvl1pPr>
          </a:lstStyle>
          <a:p>
            <a:pPr>
              <a:defRPr/>
            </a:pPr>
            <a:endParaRPr lang="es-ES"/>
          </a:p>
        </p:txBody>
      </p:sp>
      <p:sp>
        <p:nvSpPr>
          <p:cNvPr id="9" name="Slide Number Placeholder 5"/>
          <p:cNvSpPr>
            <a:spLocks noGrp="1"/>
          </p:cNvSpPr>
          <p:nvPr>
            <p:ph type="sldNum" sz="quarter" idx="12"/>
          </p:nvPr>
        </p:nvSpPr>
        <p:spPr/>
        <p:txBody>
          <a:bodyPr/>
          <a:lstStyle>
            <a:lvl1pPr>
              <a:defRPr/>
            </a:lvl1pPr>
          </a:lstStyle>
          <a:p>
            <a:pPr>
              <a:defRPr/>
            </a:pPr>
            <a:fld id="{025A6ECE-E50C-4925-810E-FA0BB4FCFE74}"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FA663EF8-2D0E-4CF4-B234-38C233705CAE}" type="datetime1">
              <a:rPr lang="es-ES"/>
              <a:pPr>
                <a:defRPr/>
              </a:pPr>
              <a:t>18/04/2017</a:t>
            </a:fld>
            <a:endParaRPr lang="es-ES"/>
          </a:p>
        </p:txBody>
      </p:sp>
      <p:sp>
        <p:nvSpPr>
          <p:cNvPr id="4" name="Footer Placeholder 4"/>
          <p:cNvSpPr>
            <a:spLocks noGrp="1"/>
          </p:cNvSpPr>
          <p:nvPr>
            <p:ph type="ftr" sz="quarter" idx="11"/>
          </p:nvPr>
        </p:nvSpPr>
        <p:spPr/>
        <p:txBody>
          <a:bodyPr/>
          <a:lstStyle>
            <a:lvl1pPr>
              <a:defRPr/>
            </a:lvl1pPr>
          </a:lstStyle>
          <a:p>
            <a:pPr>
              <a:defRPr/>
            </a:pPr>
            <a:endParaRPr lang="es-ES"/>
          </a:p>
        </p:txBody>
      </p:sp>
      <p:sp>
        <p:nvSpPr>
          <p:cNvPr id="5" name="Slide Number Placeholder 5"/>
          <p:cNvSpPr>
            <a:spLocks noGrp="1"/>
          </p:cNvSpPr>
          <p:nvPr>
            <p:ph type="sldNum" sz="quarter" idx="12"/>
          </p:nvPr>
        </p:nvSpPr>
        <p:spPr/>
        <p:txBody>
          <a:bodyPr/>
          <a:lstStyle>
            <a:lvl1pPr>
              <a:defRPr/>
            </a:lvl1pPr>
          </a:lstStyle>
          <a:p>
            <a:pPr>
              <a:defRPr/>
            </a:pPr>
            <a:fld id="{819B53EB-E5BC-4E5E-99DD-05B16C7CC2CB}"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45683C-BF52-4C12-826F-618A1ACC5A27}" type="datetime1">
              <a:rPr lang="es-ES"/>
              <a:pPr>
                <a:defRPr/>
              </a:pPr>
              <a:t>18/04/2017</a:t>
            </a:fld>
            <a:endParaRPr lang="es-ES"/>
          </a:p>
        </p:txBody>
      </p:sp>
      <p:sp>
        <p:nvSpPr>
          <p:cNvPr id="3" name="Footer Placeholder 4"/>
          <p:cNvSpPr>
            <a:spLocks noGrp="1"/>
          </p:cNvSpPr>
          <p:nvPr>
            <p:ph type="ftr" sz="quarter" idx="11"/>
          </p:nvPr>
        </p:nvSpPr>
        <p:spPr/>
        <p:txBody>
          <a:bodyPr/>
          <a:lstStyle>
            <a:lvl1pPr>
              <a:defRPr/>
            </a:lvl1pPr>
          </a:lstStyle>
          <a:p>
            <a:pPr>
              <a:defRPr/>
            </a:pPr>
            <a:endParaRPr lang="es-ES"/>
          </a:p>
        </p:txBody>
      </p:sp>
      <p:sp>
        <p:nvSpPr>
          <p:cNvPr id="4" name="Slide Number Placeholder 5"/>
          <p:cNvSpPr>
            <a:spLocks noGrp="1"/>
          </p:cNvSpPr>
          <p:nvPr>
            <p:ph type="sldNum" sz="quarter" idx="12"/>
          </p:nvPr>
        </p:nvSpPr>
        <p:spPr/>
        <p:txBody>
          <a:bodyPr/>
          <a:lstStyle>
            <a:lvl1pPr>
              <a:defRPr/>
            </a:lvl1pPr>
          </a:lstStyle>
          <a:p>
            <a:pPr>
              <a:defRPr/>
            </a:pPr>
            <a:fld id="{FBF7FA6E-FFE0-4D3B-932A-1CAE9DE32278}"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BB9DC23C-BD1B-4EFA-8EB6-961B632C1641}" type="datetime1">
              <a:rPr lang="es-ES"/>
              <a:pPr>
                <a:defRPr/>
              </a:pPr>
              <a:t>18/04/2017</a:t>
            </a:fld>
            <a:endParaRPr lang="es-E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pPr>
              <a:defRPr/>
            </a:pPr>
            <a:fld id="{8180EE0A-8A08-482F-A892-3C5198D6D510}"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182C6E29-D6E1-4C72-8E88-2D3893BDE9D8}" type="datetime1">
              <a:rPr lang="es-ES"/>
              <a:pPr>
                <a:defRPr/>
              </a:pPr>
              <a:t>18/04/2017</a:t>
            </a:fld>
            <a:endParaRPr lang="es-ES"/>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pPr>
              <a:defRPr/>
            </a:pPr>
            <a:fld id="{BE133406-EA61-46C2-9EEA-A75EB61440C2}"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CB667FB-497E-4CAB-AC39-C4DBE51E1953}" type="datetime1">
              <a:rPr lang="es-ES"/>
              <a:pPr>
                <a:defRPr/>
              </a:pPr>
              <a:t>18/04/2017</a:t>
            </a:fld>
            <a:endParaRPr lang="es-E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DC4AF2F-B99C-495E-8535-114B37DD54D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997" r:id="rId1"/>
    <p:sldLayoutId id="2147483996" r:id="rId2"/>
    <p:sldLayoutId id="2147483995" r:id="rId3"/>
    <p:sldLayoutId id="2147483994" r:id="rId4"/>
    <p:sldLayoutId id="2147483993" r:id="rId5"/>
    <p:sldLayoutId id="2147483992" r:id="rId6"/>
    <p:sldLayoutId id="2147483991" r:id="rId7"/>
    <p:sldLayoutId id="2147483990" r:id="rId8"/>
    <p:sldLayoutId id="2147483989" r:id="rId9"/>
    <p:sldLayoutId id="2147483988" r:id="rId10"/>
    <p:sldLayoutId id="2147483987"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jpg@01CD4A13.FB3570F0"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cid:image001.jpg@01CD4A13.FB3570F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cid:image001.jpg@01CD4A13.FB3570F0"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cid:image001.jpg@01CD4A13.FB3570F0" TargetMode="External"/><Relationship Id="rId4" Type="http://schemas.openxmlformats.org/officeDocument/2006/relationships/image" Target="../media/image1.jpeg"/><Relationship Id="rId9"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3.png"/><Relationship Id="rId4" Type="http://schemas.openxmlformats.org/officeDocument/2006/relationships/image" Target="cid:image001.jpg@01CD4A13.FB3570F0"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cid:image001.jpg@01CD4A13.FB3570F0"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jpeg"/><Relationship Id="rId4" Type="http://schemas.openxmlformats.org/officeDocument/2006/relationships/image" Target="cid:image001.jpg@01CD4A13.FB3570F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xplotacion.mtin.gob.es/ley11/inicio/showTramites.action?procedimientoSel=252&amp;proc=4" TargetMode="External"/><Relationship Id="rId7"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cid:image001.jpg@01CD4A13.FB3570F0" TargetMode="External"/><Relationship Id="rId5" Type="http://schemas.openxmlformats.org/officeDocument/2006/relationships/image" Target="../media/image1.jpeg"/><Relationship Id="rId4" Type="http://schemas.openxmlformats.org/officeDocument/2006/relationships/hyperlink" Target="https://sede.empleoyseguridadsocial.gob.es/es/sede_electronica/%20tramites/index.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cid:image001.jpg@01CD4A13.FB3570F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4">
                <a:lumMod val="40000"/>
                <a:lumOff val="60000"/>
              </a:schemeClr>
            </a:gs>
            <a:gs pos="91500">
              <a:schemeClr val="accent5">
                <a:lumMod val="50000"/>
              </a:schemeClr>
            </a:gs>
            <a:gs pos="83000">
              <a:schemeClr val="accent4">
                <a:lumMod val="60000"/>
                <a:lumOff val="40000"/>
              </a:schemeClr>
            </a:gs>
            <a:gs pos="100000">
              <a:schemeClr val="accent4">
                <a:lumMod val="50000"/>
              </a:schemeClr>
            </a:gs>
          </a:gsLst>
          <a:lin ang="5400000" scaled="1"/>
        </a:gra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271463" y="2446338"/>
            <a:ext cx="8686800" cy="1147762"/>
          </a:xfrm>
        </p:spPr>
        <p:txBody>
          <a:bodyPr rtlCol="0">
            <a:noAutofit/>
          </a:bodyPr>
          <a:lstStyle/>
          <a:p>
            <a:pPr eaLnBrk="1" fontAlgn="auto" hangingPunct="1">
              <a:spcAft>
                <a:spcPts val="0"/>
              </a:spcAft>
              <a:defRPr/>
            </a:pPr>
            <a:r>
              <a:rPr lang="es-ES" sz="3600" b="1" dirty="0" smtClean="0">
                <a:solidFill>
                  <a:schemeClr val="tx1">
                    <a:lumMod val="90000"/>
                    <a:lumOff val="10000"/>
                  </a:schemeClr>
                </a:solidFill>
                <a:effectLst>
                  <a:outerShdw blurRad="38100" dist="38100" dir="2700000" algn="tl">
                    <a:srgbClr val="000000">
                      <a:alpha val="43137"/>
                    </a:srgbClr>
                  </a:outerShdw>
                </a:effectLst>
              </a:rPr>
              <a:t/>
            </a:r>
            <a:br>
              <a:rPr lang="es-ES" sz="3600" b="1" dirty="0" smtClean="0">
                <a:solidFill>
                  <a:schemeClr val="tx1">
                    <a:lumMod val="90000"/>
                    <a:lumOff val="10000"/>
                  </a:schemeClr>
                </a:solidFill>
                <a:effectLst>
                  <a:outerShdw blurRad="38100" dist="38100" dir="2700000" algn="tl">
                    <a:srgbClr val="000000">
                      <a:alpha val="43137"/>
                    </a:srgbClr>
                  </a:outerShdw>
                </a:effectLst>
              </a:rPr>
            </a:br>
            <a:r>
              <a:rPr lang="es-ES" sz="3600" b="1" dirty="0" smtClean="0">
                <a:solidFill>
                  <a:schemeClr val="tx1">
                    <a:lumMod val="90000"/>
                    <a:lumOff val="10000"/>
                  </a:schemeClr>
                </a:solidFill>
                <a:effectLst>
                  <a:outerShdw blurRad="38100" dist="38100" dir="2700000" algn="tl">
                    <a:srgbClr val="000000">
                      <a:alpha val="43137"/>
                    </a:srgbClr>
                  </a:outerShdw>
                </a:effectLst>
              </a:rPr>
              <a:t>CONVOCATORIA DE SUBVENCIONES PROTECCIÓN INTERNACIONAL – CETI 2017</a:t>
            </a:r>
            <a:endParaRPr lang="es-ES" sz="3600" dirty="0">
              <a:solidFill>
                <a:schemeClr val="tx1">
                  <a:lumMod val="90000"/>
                  <a:lumOff val="10000"/>
                </a:schemeClr>
              </a:solidFill>
              <a:effectLst>
                <a:outerShdw blurRad="38100" dist="38100" dir="2700000" algn="tl">
                  <a:srgbClr val="000000">
                    <a:alpha val="43137"/>
                  </a:srgbClr>
                </a:outerShdw>
              </a:effectLst>
            </a:endParaRPr>
          </a:p>
        </p:txBody>
      </p:sp>
      <p:sp>
        <p:nvSpPr>
          <p:cNvPr id="15363" name="Subtítulo 2"/>
          <p:cNvSpPr>
            <a:spLocks noGrp="1"/>
          </p:cNvSpPr>
          <p:nvPr>
            <p:ph type="subTitle" idx="1"/>
          </p:nvPr>
        </p:nvSpPr>
        <p:spPr>
          <a:xfrm>
            <a:off x="6457950" y="4576763"/>
            <a:ext cx="2414588" cy="1416050"/>
          </a:xfrm>
        </p:spPr>
        <p:txBody>
          <a:bodyPr rtlCol="0">
            <a:noAutofit/>
          </a:bodyPr>
          <a:lstStyle/>
          <a:p>
            <a:pPr algn="r" eaLnBrk="1" fontAlgn="auto" hangingPunct="1">
              <a:spcBef>
                <a:spcPct val="0"/>
              </a:spcBef>
              <a:spcAft>
                <a:spcPts val="0"/>
              </a:spcAft>
              <a:buFont typeface="Arial" panose="020B0604020202020204" pitchFamily="34" charset="0"/>
              <a:buNone/>
              <a:defRPr/>
            </a:pPr>
            <a:r>
              <a:rPr lang="es-ES" sz="2000" dirty="0" smtClean="0">
                <a:effectLst>
                  <a:outerShdw blurRad="38100" dist="38100" dir="2700000" algn="tl">
                    <a:srgbClr val="000000">
                      <a:alpha val="43137"/>
                    </a:srgbClr>
                  </a:outerShdw>
                </a:effectLst>
              </a:rPr>
              <a:t>5 DE ABRIL DE 2017</a:t>
            </a:r>
          </a:p>
        </p:txBody>
      </p:sp>
      <p:sp>
        <p:nvSpPr>
          <p:cNvPr id="15364" name="Rectangle 2"/>
          <p:cNvSpPr>
            <a:spLocks noChangeArrowheads="1"/>
          </p:cNvSpPr>
          <p:nvPr/>
        </p:nvSpPr>
        <p:spPr bwMode="auto">
          <a:xfrm>
            <a:off x="0" y="673100"/>
            <a:ext cx="184150" cy="368300"/>
          </a:xfrm>
          <a:prstGeom prst="rect">
            <a:avLst/>
          </a:prstGeom>
          <a:noFill/>
          <a:ln w="9525">
            <a:noFill/>
            <a:miter lim="800000"/>
            <a:headEnd/>
            <a:tailEnd/>
          </a:ln>
        </p:spPr>
        <p:txBody>
          <a:bodyPr wrap="none" anchor="ctr">
            <a:spAutoFit/>
          </a:bodyPr>
          <a:lstStyle/>
          <a:p>
            <a:endParaRPr lang="es-ES">
              <a:latin typeface="Tw Cen MT"/>
            </a:endParaRPr>
          </a:p>
        </p:txBody>
      </p:sp>
      <p:sp>
        <p:nvSpPr>
          <p:cNvPr id="15365" name="Rectangle 3"/>
          <p:cNvSpPr>
            <a:spLocks noChangeArrowheads="1"/>
          </p:cNvSpPr>
          <p:nvPr/>
        </p:nvSpPr>
        <p:spPr bwMode="auto">
          <a:xfrm>
            <a:off x="0" y="1211263"/>
            <a:ext cx="271463" cy="220662"/>
          </a:xfrm>
          <a:prstGeom prst="rect">
            <a:avLst/>
          </a:prstGeom>
          <a:noFill/>
          <a:ln w="9525">
            <a:noFill/>
            <a:miter lim="800000"/>
            <a:headEnd/>
            <a:tailEnd/>
          </a:ln>
        </p:spPr>
        <p:txBody>
          <a:bodyPr wrap="none" anchor="ctr">
            <a:spAutoFit/>
          </a:bodyPr>
          <a:lstStyle/>
          <a:p>
            <a:pPr eaLnBrk="0" hangingPunct="0">
              <a:defRPr/>
            </a:pPr>
            <a:r>
              <a:rPr lang="es-ES" altLang="es-ES" sz="825">
                <a:cs typeface="Times New Roman" pitchFamily="18" charset="0"/>
              </a:rPr>
              <a:t>   </a:t>
            </a:r>
            <a:endParaRPr lang="es-ES" altLang="es-ES"/>
          </a:p>
        </p:txBody>
      </p:sp>
      <p:pic>
        <p:nvPicPr>
          <p:cNvPr id="15366" name="Picture 1" descr="cid:image001.jpg@01CD4A13.FB3570F0"/>
          <p:cNvPicPr>
            <a:picLocks noChangeAspect="1" noChangeArrowheads="1"/>
          </p:cNvPicPr>
          <p:nvPr/>
        </p:nvPicPr>
        <p:blipFill>
          <a:blip r:embed="rId2" r:link="rId3"/>
          <a:srcRect/>
          <a:stretch>
            <a:fillRect/>
          </a:stretch>
        </p:blipFill>
        <p:spPr bwMode="auto">
          <a:xfrm>
            <a:off x="184150" y="141288"/>
            <a:ext cx="2938463" cy="663575"/>
          </a:xfrm>
          <a:prstGeom prst="rect">
            <a:avLst/>
          </a:prstGeom>
          <a:noFill/>
          <a:ln w="9525">
            <a:noFill/>
            <a:miter lim="800000"/>
            <a:headEnd/>
            <a:tailEnd/>
          </a:ln>
        </p:spPr>
      </p:pic>
      <p:pic>
        <p:nvPicPr>
          <p:cNvPr id="15367" name="Imagen 2"/>
          <p:cNvPicPr>
            <a:picLocks noChangeAspect="1"/>
          </p:cNvPicPr>
          <p:nvPr/>
        </p:nvPicPr>
        <p:blipFill>
          <a:blip r:embed="rId4"/>
          <a:srcRect/>
          <a:stretch>
            <a:fillRect/>
          </a:stretch>
        </p:blipFill>
        <p:spPr bwMode="auto">
          <a:xfrm>
            <a:off x="4764088" y="122238"/>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9963" y="1038225"/>
            <a:ext cx="729138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solidFill>
                  <a:schemeClr val="tx1">
                    <a:lumMod val="90000"/>
                    <a:lumOff val="10000"/>
                  </a:schemeClr>
                </a:solidFill>
              </a:rPr>
              <a:t>EJECUCIÓN </a:t>
            </a:r>
            <a:endParaRPr lang="es-ES" sz="3600" b="1" dirty="0">
              <a:solidFill>
                <a:schemeClr val="tx1">
                  <a:lumMod val="90000"/>
                  <a:lumOff val="10000"/>
                </a:schemeClr>
              </a:solidFill>
            </a:endParaRPr>
          </a:p>
        </p:txBody>
      </p:sp>
      <p:sp>
        <p:nvSpPr>
          <p:cNvPr id="3" name="Marcador de número de diapositiva 2"/>
          <p:cNvSpPr>
            <a:spLocks noGrp="1"/>
          </p:cNvSpPr>
          <p:nvPr>
            <p:ph type="sldNum" sz="quarter" idx="12"/>
          </p:nvPr>
        </p:nvSpPr>
        <p:spPr/>
        <p:txBody>
          <a:bodyPr/>
          <a:lstStyle/>
          <a:p>
            <a:pPr>
              <a:defRPr/>
            </a:pPr>
            <a:fld id="{5A674E68-A94B-4D25-92D2-E25DD629A0FA}" type="slidenum">
              <a:rPr lang="es-ES"/>
              <a:pPr>
                <a:defRPr/>
              </a:pPr>
              <a:t>10</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4" name="Rectángulo 3"/>
          <p:cNvSpPr/>
          <p:nvPr/>
        </p:nvSpPr>
        <p:spPr>
          <a:xfrm>
            <a:off x="641350" y="1881188"/>
            <a:ext cx="7874000" cy="3970318"/>
          </a:xfrm>
          <a:prstGeom prst="rect">
            <a:avLst/>
          </a:prstGeom>
        </p:spPr>
        <p:txBody>
          <a:bodyPr>
            <a:spAutoFit/>
          </a:bodyPr>
          <a:lstStyle/>
          <a:p>
            <a:pPr marL="134541" algn="just">
              <a:defRPr/>
            </a:pPr>
            <a:r>
              <a:rPr lang="es-ES" b="1" u="sng" dirty="0">
                <a:solidFill>
                  <a:schemeClr val="accent1"/>
                </a:solidFill>
                <a:latin typeface="+mj-lt"/>
                <a:cs typeface="Times New Roman" pitchFamily="18" charset="0"/>
              </a:rPr>
              <a:t>PLAZO DE EJECUCIÓN:  </a:t>
            </a:r>
          </a:p>
          <a:p>
            <a:pPr marL="134541" algn="just">
              <a:defRPr/>
            </a:pPr>
            <a:endParaRPr lang="es-ES" dirty="0" smtClean="0">
              <a:latin typeface="+mj-lt"/>
              <a:cs typeface="Times New Roman" pitchFamily="18" charset="0"/>
            </a:endParaRPr>
          </a:p>
          <a:p>
            <a:pPr marL="134541" algn="just">
              <a:defRPr/>
            </a:pPr>
            <a:endParaRPr lang="es-ES" dirty="0">
              <a:latin typeface="+mj-lt"/>
              <a:cs typeface="Times New Roman" pitchFamily="18" charset="0"/>
            </a:endParaRPr>
          </a:p>
          <a:p>
            <a:pPr marL="877491" lvl="1" indent="-285750" algn="just">
              <a:buFont typeface="Arial" panose="020B0604020202020204" pitchFamily="34" charset="0"/>
              <a:buChar char="•"/>
              <a:defRPr/>
            </a:pPr>
            <a:r>
              <a:rPr lang="es-ES" dirty="0">
                <a:latin typeface="+mj-lt"/>
                <a:cs typeface="Times New Roman" pitchFamily="18" charset="0"/>
              </a:rPr>
              <a:t>Prioridades I, II y </a:t>
            </a:r>
            <a:r>
              <a:rPr lang="es-ES" dirty="0" smtClean="0">
                <a:latin typeface="+mj-lt"/>
                <a:cs typeface="Times New Roman" pitchFamily="18" charset="0"/>
              </a:rPr>
              <a:t>V </a:t>
            </a:r>
            <a:r>
              <a:rPr lang="es-ES" dirty="0">
                <a:latin typeface="+mj-lt"/>
                <a:cs typeface="Times New Roman" pitchFamily="18" charset="0"/>
              </a:rPr>
              <a:t>desde </a:t>
            </a:r>
            <a:r>
              <a:rPr lang="es-ES" b="1" dirty="0">
                <a:latin typeface="+mj-lt"/>
                <a:cs typeface="Times New Roman" pitchFamily="18" charset="0"/>
              </a:rPr>
              <a:t>1 de enero de 2017 a 31 de diciembre de 2018.</a:t>
            </a:r>
          </a:p>
          <a:p>
            <a:pPr marL="877491" lvl="1" indent="-285750" algn="just">
              <a:buFont typeface="Arial" panose="020B0604020202020204" pitchFamily="34" charset="0"/>
              <a:buChar char="•"/>
              <a:defRPr/>
            </a:pPr>
            <a:endParaRPr lang="es-ES" b="1" dirty="0">
              <a:latin typeface="+mj-lt"/>
              <a:cs typeface="Times New Roman" pitchFamily="18" charset="0"/>
            </a:endParaRPr>
          </a:p>
          <a:p>
            <a:pPr marL="877491" lvl="1" indent="-285750" algn="just">
              <a:buFont typeface="Arial" panose="020B0604020202020204" pitchFamily="34" charset="0"/>
              <a:buChar char="•"/>
              <a:defRPr/>
            </a:pPr>
            <a:r>
              <a:rPr lang="es-ES" dirty="0">
                <a:latin typeface="+mj-lt"/>
                <a:cs typeface="Times New Roman" pitchFamily="18" charset="0"/>
              </a:rPr>
              <a:t>Prioridad III, desde </a:t>
            </a:r>
            <a:r>
              <a:rPr lang="es-ES" b="1" dirty="0">
                <a:latin typeface="+mj-lt"/>
                <a:cs typeface="Times New Roman" pitchFamily="18" charset="0"/>
              </a:rPr>
              <a:t>1 de enero de 2018 a 31 de diciembre de 2018.</a:t>
            </a:r>
          </a:p>
          <a:p>
            <a:pPr marL="877491" lvl="1" indent="-285750" algn="just">
              <a:buFont typeface="Arial" panose="020B0604020202020204" pitchFamily="34" charset="0"/>
              <a:buChar char="•"/>
              <a:defRPr/>
            </a:pPr>
            <a:endParaRPr lang="es-ES" b="1" dirty="0">
              <a:latin typeface="+mj-lt"/>
              <a:cs typeface="Times New Roman" pitchFamily="18" charset="0"/>
            </a:endParaRPr>
          </a:p>
          <a:p>
            <a:pPr marL="877491" lvl="1" indent="-285750" algn="just">
              <a:buFont typeface="Arial" panose="020B0604020202020204" pitchFamily="34" charset="0"/>
              <a:buChar char="•"/>
              <a:defRPr/>
            </a:pPr>
            <a:r>
              <a:rPr lang="es-ES" dirty="0">
                <a:latin typeface="+mj-lt"/>
                <a:cs typeface="Times New Roman" pitchFamily="18" charset="0"/>
              </a:rPr>
              <a:t>Prioridad IV, desde </a:t>
            </a:r>
            <a:r>
              <a:rPr lang="es-ES" b="1" dirty="0">
                <a:latin typeface="+mj-lt"/>
                <a:cs typeface="Times New Roman" pitchFamily="18" charset="0"/>
              </a:rPr>
              <a:t>1 de septiembre de 2016 a 31 de diciembre de 2018.</a:t>
            </a:r>
          </a:p>
          <a:p>
            <a:pPr marL="134541" algn="just">
              <a:defRPr/>
            </a:pPr>
            <a:endParaRPr lang="es-ES" b="1" dirty="0">
              <a:latin typeface="+mj-lt"/>
              <a:cs typeface="Times New Roman" pitchFamily="18" charset="0"/>
            </a:endParaRPr>
          </a:p>
          <a:p>
            <a:pPr marL="134541" algn="just">
              <a:defRPr/>
            </a:pPr>
            <a:r>
              <a:rPr lang="es-ES" dirty="0">
                <a:latin typeface="+mj-lt"/>
                <a:cs typeface="Times New Roman" pitchFamily="18" charset="0"/>
              </a:rPr>
              <a:t>En </a:t>
            </a:r>
            <a:r>
              <a:rPr lang="es-ES" b="1" dirty="0">
                <a:latin typeface="+mj-lt"/>
                <a:cs typeface="Times New Roman" pitchFamily="18" charset="0"/>
              </a:rPr>
              <a:t>proyectos de continuidad</a:t>
            </a:r>
            <a:r>
              <a:rPr lang="es-ES" dirty="0">
                <a:latin typeface="+mj-lt"/>
                <a:cs typeface="Times New Roman" pitchFamily="18" charset="0"/>
              </a:rPr>
              <a:t>, el plazo de ejecución podrá extenderse desde la fecha de finalización de la ejecución real del proyecto subvencionado en la convocatoria anterior hasta el 31 de diciembre de 2018.</a:t>
            </a:r>
          </a:p>
          <a:p>
            <a:pPr marL="134541" algn="just">
              <a:defRPr/>
            </a:pPr>
            <a:r>
              <a:rPr lang="es-ES" dirty="0" smtClean="0">
                <a:latin typeface="+mj-lt"/>
                <a:cs typeface="Times New Roman" pitchFamily="18" charset="0"/>
              </a:rPr>
              <a:t>.</a:t>
            </a:r>
            <a:endParaRPr lang="es-ES" dirty="0">
              <a:latin typeface="+mj-lt"/>
              <a:cs typeface="Times New Roman" pitchFamily="18" charset="0"/>
            </a:endParaRPr>
          </a:p>
          <a:p>
            <a:pPr marL="134541" algn="just">
              <a:defRPr/>
            </a:pPr>
            <a:endParaRPr lang="es-ES" dirty="0">
              <a:latin typeface="+mj-lt"/>
              <a:cs typeface="Times New Roman" pitchFamily="18" charset="0"/>
            </a:endParaRPr>
          </a:p>
        </p:txBody>
      </p:sp>
      <p:pic>
        <p:nvPicPr>
          <p:cNvPr id="31749" name="Picture 1" descr="cid:image001.jpg@01CD4A13.FB3570F0"/>
          <p:cNvPicPr>
            <a:picLocks noChangeAspect="1" noChangeArrowheads="1"/>
          </p:cNvPicPr>
          <p:nvPr/>
        </p:nvPicPr>
        <p:blipFill>
          <a:blip r:embed="rId3" r:link="rId4"/>
          <a:srcRect/>
          <a:stretch>
            <a:fillRect/>
          </a:stretch>
        </p:blipFill>
        <p:spPr bwMode="auto">
          <a:xfrm>
            <a:off x="169863" y="173038"/>
            <a:ext cx="3022600" cy="682625"/>
          </a:xfrm>
          <a:prstGeom prst="rect">
            <a:avLst/>
          </a:prstGeom>
          <a:noFill/>
          <a:ln w="9525">
            <a:noFill/>
            <a:miter lim="800000"/>
            <a:headEnd/>
            <a:tailEnd/>
          </a:ln>
        </p:spPr>
      </p:pic>
      <p:sp>
        <p:nvSpPr>
          <p:cNvPr id="14" name="Flecha derecha 13"/>
          <p:cNvSpPr/>
          <p:nvPr/>
        </p:nvSpPr>
        <p:spPr>
          <a:xfrm>
            <a:off x="187325" y="1881188"/>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pic>
        <p:nvPicPr>
          <p:cNvPr id="31752" name="Imagen 4"/>
          <p:cNvPicPr>
            <a:picLocks noChangeAspect="1"/>
          </p:cNvPicPr>
          <p:nvPr/>
        </p:nvPicPr>
        <p:blipFill>
          <a:blip r:embed="rId5"/>
          <a:srcRect/>
          <a:stretch>
            <a:fillRect/>
          </a:stretch>
        </p:blipFill>
        <p:spPr bwMode="auto">
          <a:xfrm>
            <a:off x="4829175" y="173038"/>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9963" y="1038225"/>
            <a:ext cx="729138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solidFill>
                  <a:schemeClr val="tx1">
                    <a:lumMod val="90000"/>
                    <a:lumOff val="10000"/>
                  </a:schemeClr>
                </a:solidFill>
              </a:rPr>
              <a:t>JUSTIFICACIÓN</a:t>
            </a:r>
            <a:endParaRPr lang="es-ES" sz="3600" b="1" dirty="0">
              <a:solidFill>
                <a:schemeClr val="tx1">
                  <a:lumMod val="90000"/>
                  <a:lumOff val="10000"/>
                </a:schemeClr>
              </a:solidFill>
            </a:endParaRPr>
          </a:p>
        </p:txBody>
      </p:sp>
      <p:sp>
        <p:nvSpPr>
          <p:cNvPr id="3" name="Marcador de número de diapositiva 2"/>
          <p:cNvSpPr>
            <a:spLocks noGrp="1"/>
          </p:cNvSpPr>
          <p:nvPr>
            <p:ph type="sldNum" sz="quarter" idx="12"/>
          </p:nvPr>
        </p:nvSpPr>
        <p:spPr/>
        <p:txBody>
          <a:bodyPr/>
          <a:lstStyle/>
          <a:p>
            <a:pPr>
              <a:defRPr/>
            </a:pPr>
            <a:fld id="{F5B81258-B8C3-4118-93BC-6A97D27A5666}" type="slidenum">
              <a:rPr lang="es-ES"/>
              <a:pPr>
                <a:defRPr/>
              </a:pPr>
              <a:t>11</a:t>
            </a:fld>
            <a:endParaRPr lang="es-ES"/>
          </a:p>
        </p:txBody>
      </p:sp>
      <p:sp>
        <p:nvSpPr>
          <p:cNvPr id="15" name="Marcador de contenido 2"/>
          <p:cNvSpPr txBox="1">
            <a:spLocks/>
          </p:cNvSpPr>
          <p:nvPr/>
        </p:nvSpPr>
        <p:spPr>
          <a:xfrm>
            <a:off x="0" y="2571750"/>
            <a:ext cx="8961438"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33796" name="Picture 1" descr="cid:image001.jpg@01CD4A13.FB3570F0"/>
          <p:cNvPicPr>
            <a:picLocks noChangeAspect="1" noChangeArrowheads="1"/>
          </p:cNvPicPr>
          <p:nvPr/>
        </p:nvPicPr>
        <p:blipFill>
          <a:blip r:embed="rId3" r:link="rId4"/>
          <a:srcRect/>
          <a:stretch>
            <a:fillRect/>
          </a:stretch>
        </p:blipFill>
        <p:spPr bwMode="auto">
          <a:xfrm>
            <a:off x="169863" y="169863"/>
            <a:ext cx="3095625" cy="698500"/>
          </a:xfrm>
          <a:prstGeom prst="rect">
            <a:avLst/>
          </a:prstGeom>
          <a:noFill/>
          <a:ln w="9525">
            <a:noFill/>
            <a:miter lim="800000"/>
            <a:headEnd/>
            <a:tailEnd/>
          </a:ln>
        </p:spPr>
      </p:pic>
      <p:sp>
        <p:nvSpPr>
          <p:cNvPr id="33797" name="Rectángulo 10"/>
          <p:cNvSpPr>
            <a:spLocks noChangeArrowheads="1"/>
          </p:cNvSpPr>
          <p:nvPr/>
        </p:nvSpPr>
        <p:spPr bwMode="auto">
          <a:xfrm>
            <a:off x="611188" y="1849438"/>
            <a:ext cx="7862887" cy="6316662"/>
          </a:xfrm>
          <a:prstGeom prst="rect">
            <a:avLst/>
          </a:prstGeom>
          <a:noFill/>
          <a:ln w="9525">
            <a:noFill/>
            <a:miter lim="800000"/>
            <a:headEnd/>
            <a:tailEnd/>
          </a:ln>
        </p:spPr>
        <p:txBody>
          <a:bodyPr>
            <a:spAutoFit/>
          </a:bodyPr>
          <a:lstStyle/>
          <a:p>
            <a:pPr marL="133350" algn="just"/>
            <a:r>
              <a:rPr lang="es-ES" b="1" dirty="0">
                <a:solidFill>
                  <a:srgbClr val="3A5750"/>
                </a:solidFill>
                <a:latin typeface="Calibri Light" pitchFamily="34" charset="0"/>
                <a:cs typeface="Times New Roman" pitchFamily="18" charset="0"/>
              </a:rPr>
              <a:t>PLAZO DE JUSTIFICACIÓN:  </a:t>
            </a:r>
          </a:p>
          <a:p>
            <a:pPr marL="133350" algn="just"/>
            <a:endParaRPr lang="es-ES" sz="1000" b="1" dirty="0">
              <a:solidFill>
                <a:srgbClr val="3A5750"/>
              </a:solidFill>
              <a:latin typeface="Calibri Light" pitchFamily="34" charset="0"/>
              <a:cs typeface="Times New Roman" pitchFamily="18" charset="0"/>
            </a:endParaRPr>
          </a:p>
          <a:p>
            <a:pPr marL="133350" algn="just">
              <a:buFont typeface="Arial" charset="0"/>
              <a:buChar char="•"/>
            </a:pPr>
            <a:r>
              <a:rPr lang="es-ES" dirty="0">
                <a:solidFill>
                  <a:srgbClr val="3A5750"/>
                </a:solidFill>
                <a:latin typeface="Calibri Light" pitchFamily="34" charset="0"/>
                <a:cs typeface="Times New Roman" pitchFamily="18" charset="0"/>
              </a:rPr>
              <a:t>Justificación </a:t>
            </a:r>
            <a:r>
              <a:rPr lang="es-ES" b="1" dirty="0">
                <a:solidFill>
                  <a:srgbClr val="3A5750"/>
                </a:solidFill>
                <a:latin typeface="Calibri Light" pitchFamily="34" charset="0"/>
                <a:cs typeface="Times New Roman" pitchFamily="18" charset="0"/>
              </a:rPr>
              <a:t>intermedia</a:t>
            </a:r>
            <a:r>
              <a:rPr lang="es-ES" dirty="0">
                <a:solidFill>
                  <a:srgbClr val="3A5750"/>
                </a:solidFill>
                <a:latin typeface="Calibri Light" pitchFamily="34" charset="0"/>
                <a:cs typeface="Times New Roman" pitchFamily="18" charset="0"/>
              </a:rPr>
              <a:t>: antes del </a:t>
            </a:r>
            <a:r>
              <a:rPr lang="es-ES" b="1" dirty="0">
                <a:solidFill>
                  <a:srgbClr val="3A5750"/>
                </a:solidFill>
                <a:latin typeface="Calibri Light" pitchFamily="34" charset="0"/>
                <a:cs typeface="Times New Roman" pitchFamily="18" charset="0"/>
              </a:rPr>
              <a:t>31 de marzo de 2018, </a:t>
            </a:r>
            <a:r>
              <a:rPr lang="es-ES" dirty="0">
                <a:solidFill>
                  <a:srgbClr val="3A5750"/>
                </a:solidFill>
                <a:latin typeface="Calibri Light" pitchFamily="34" charset="0"/>
                <a:cs typeface="Times New Roman" pitchFamily="18" charset="0"/>
              </a:rPr>
              <a:t>de los gastos efectuados hasta 31 de diciembre de 2017.</a:t>
            </a:r>
          </a:p>
          <a:p>
            <a:pPr marL="133350" algn="just"/>
            <a:endParaRPr lang="es-ES" dirty="0">
              <a:solidFill>
                <a:srgbClr val="3A5750"/>
              </a:solidFill>
              <a:latin typeface="Calibri Light" pitchFamily="34" charset="0"/>
              <a:cs typeface="Times New Roman" pitchFamily="18" charset="0"/>
            </a:endParaRPr>
          </a:p>
          <a:p>
            <a:pPr marL="133350" algn="just">
              <a:buFont typeface="Arial" charset="0"/>
              <a:buChar char="•"/>
            </a:pPr>
            <a:r>
              <a:rPr lang="es-ES" dirty="0">
                <a:solidFill>
                  <a:srgbClr val="3A5750"/>
                </a:solidFill>
                <a:latin typeface="Calibri Light" pitchFamily="34" charset="0"/>
                <a:cs typeface="Times New Roman" pitchFamily="18" charset="0"/>
              </a:rPr>
              <a:t>Justificación </a:t>
            </a:r>
            <a:r>
              <a:rPr lang="es-ES" b="1" dirty="0">
                <a:solidFill>
                  <a:srgbClr val="3A5750"/>
                </a:solidFill>
                <a:latin typeface="Calibri Light" pitchFamily="34" charset="0"/>
                <a:cs typeface="Times New Roman" pitchFamily="18" charset="0"/>
              </a:rPr>
              <a:t>final</a:t>
            </a:r>
            <a:r>
              <a:rPr lang="es-ES" dirty="0">
                <a:solidFill>
                  <a:srgbClr val="3A5750"/>
                </a:solidFill>
                <a:latin typeface="Calibri Light" pitchFamily="34" charset="0"/>
                <a:cs typeface="Times New Roman" pitchFamily="18" charset="0"/>
              </a:rPr>
              <a:t>: Un mes a partir de la finalización del plazo de ejecución (</a:t>
            </a:r>
            <a:r>
              <a:rPr lang="es-ES" b="1" dirty="0">
                <a:solidFill>
                  <a:srgbClr val="3A5750"/>
                </a:solidFill>
                <a:latin typeface="Calibri Light" pitchFamily="34" charset="0"/>
                <a:cs typeface="Times New Roman" pitchFamily="18" charset="0"/>
              </a:rPr>
              <a:t>31 de enero de 2019</a:t>
            </a:r>
            <a:r>
              <a:rPr lang="es-ES" dirty="0">
                <a:solidFill>
                  <a:srgbClr val="3A5750"/>
                </a:solidFill>
                <a:latin typeface="Calibri Light" pitchFamily="34" charset="0"/>
                <a:cs typeface="Times New Roman" pitchFamily="18" charset="0"/>
              </a:rPr>
              <a:t>).</a:t>
            </a:r>
            <a:endParaRPr lang="es-ES" dirty="0">
              <a:latin typeface="Calibri Light" pitchFamily="34" charset="0"/>
              <a:cs typeface="Times New Roman" pitchFamily="18" charset="0"/>
            </a:endParaRPr>
          </a:p>
          <a:p>
            <a:pPr marL="133350" algn="just">
              <a:buFont typeface="Arial" charset="0"/>
              <a:buChar char="•"/>
            </a:pPr>
            <a:endParaRPr lang="es-ES" sz="1000" dirty="0">
              <a:latin typeface="Calibri Light" pitchFamily="34" charset="0"/>
              <a:cs typeface="Times New Roman" pitchFamily="18" charset="0"/>
            </a:endParaRPr>
          </a:p>
          <a:p>
            <a:pPr marL="133350" algn="just">
              <a:buFont typeface="Arial" charset="0"/>
              <a:buChar char="•"/>
            </a:pPr>
            <a:r>
              <a:rPr lang="es-ES" dirty="0">
                <a:latin typeface="Calibri Light" pitchFamily="34" charset="0"/>
                <a:cs typeface="Times New Roman" pitchFamily="18" charset="0"/>
              </a:rPr>
              <a:t>La justificación adoptará </a:t>
            </a:r>
            <a:r>
              <a:rPr lang="es-ES" b="1" dirty="0">
                <a:solidFill>
                  <a:srgbClr val="7030A0"/>
                </a:solidFill>
                <a:latin typeface="Calibri Light" pitchFamily="34" charset="0"/>
                <a:cs typeface="Times New Roman" pitchFamily="18" charset="0"/>
              </a:rPr>
              <a:t>la modalidad de cuenta justificativa con aportación de informe auditor</a:t>
            </a:r>
            <a:r>
              <a:rPr lang="es-ES" dirty="0">
                <a:latin typeface="Calibri Light" pitchFamily="34" charset="0"/>
                <a:cs typeface="Times New Roman" pitchFamily="18" charset="0"/>
              </a:rPr>
              <a:t> (artículo 74 del Reglamento de la Ley 38/2003, de 17 de noviembre). </a:t>
            </a:r>
            <a:r>
              <a:rPr lang="es-ES" b="1" dirty="0">
                <a:latin typeface="Calibri Light" pitchFamily="34" charset="0"/>
                <a:cs typeface="Times New Roman" pitchFamily="18" charset="0"/>
              </a:rPr>
              <a:t>El gasto </a:t>
            </a:r>
            <a:r>
              <a:rPr lang="es-ES" dirty="0">
                <a:latin typeface="Calibri Light" pitchFamily="34" charset="0"/>
                <a:cs typeface="Times New Roman" pitchFamily="18" charset="0"/>
              </a:rPr>
              <a:t>derivado de la revisión de la cuenta justificativa tendrá la condición de </a:t>
            </a:r>
            <a:r>
              <a:rPr lang="es-ES" b="1" dirty="0">
                <a:latin typeface="Calibri Light" pitchFamily="34" charset="0"/>
                <a:cs typeface="Times New Roman" pitchFamily="18" charset="0"/>
              </a:rPr>
              <a:t>gasto subvencionable </a:t>
            </a:r>
            <a:r>
              <a:rPr lang="es-ES" dirty="0">
                <a:latin typeface="Calibri Light" pitchFamily="34" charset="0"/>
                <a:cs typeface="Times New Roman" pitchFamily="18" charset="0"/>
              </a:rPr>
              <a:t>con los límites establecidos en el apartado 6 del artículo 18 de la Orden de bases reguladoras.</a:t>
            </a:r>
          </a:p>
          <a:p>
            <a:pPr marL="133350" algn="just">
              <a:buFont typeface="Arial" charset="0"/>
              <a:buChar char="•"/>
            </a:pPr>
            <a:endParaRPr lang="es-ES" sz="1000" dirty="0">
              <a:latin typeface="Calibri Light" pitchFamily="34" charset="0"/>
              <a:cs typeface="Times New Roman" pitchFamily="18" charset="0"/>
            </a:endParaRPr>
          </a:p>
          <a:p>
            <a:pPr marL="133350" algn="just">
              <a:buFont typeface="Arial" charset="0"/>
              <a:buChar char="•"/>
            </a:pPr>
            <a:r>
              <a:rPr lang="es-ES" dirty="0">
                <a:latin typeface="Calibri Light" pitchFamily="34" charset="0"/>
                <a:cs typeface="Times New Roman" pitchFamily="18" charset="0"/>
              </a:rPr>
              <a:t>Se podrán imputar los </a:t>
            </a:r>
            <a:r>
              <a:rPr lang="es-ES" b="1" dirty="0">
                <a:solidFill>
                  <a:srgbClr val="7030A0"/>
                </a:solidFill>
                <a:latin typeface="Calibri Light" pitchFamily="34" charset="0"/>
                <a:cs typeface="Times New Roman" pitchFamily="18" charset="0"/>
              </a:rPr>
              <a:t>gastos financieros, notariales y registrales </a:t>
            </a:r>
            <a:r>
              <a:rPr lang="es-ES" dirty="0">
                <a:latin typeface="Calibri Light" pitchFamily="34" charset="0"/>
                <a:cs typeface="Times New Roman" pitchFamily="18" charset="0"/>
              </a:rPr>
              <a:t>derivados de los créditos que les sean concedidos a las entidades, con el fin de comenzar su ejecución con anterioridad al abono de la subvención. </a:t>
            </a:r>
            <a:r>
              <a:rPr lang="es-ES" b="1" dirty="0">
                <a:latin typeface="Calibri Light" pitchFamily="34" charset="0"/>
                <a:cs typeface="Times New Roman" pitchFamily="18" charset="0"/>
              </a:rPr>
              <a:t>Estos gastos sólo serán elegibles en los proyectos no cofinanciados por FAMI o FSE.</a:t>
            </a:r>
          </a:p>
          <a:p>
            <a:pPr marL="133350" algn="just">
              <a:buFont typeface="Arial" charset="0"/>
              <a:buChar char="•"/>
            </a:pPr>
            <a:endParaRPr lang="es-ES" dirty="0">
              <a:latin typeface="Calibri Light" pitchFamily="34" charset="0"/>
              <a:cs typeface="Times New Roman" pitchFamily="18" charset="0"/>
            </a:endParaRPr>
          </a:p>
          <a:p>
            <a:pPr marL="133350" algn="just">
              <a:buFont typeface="Arial" charset="0"/>
              <a:buChar char="•"/>
            </a:pPr>
            <a:endParaRPr lang="es-ES" dirty="0">
              <a:solidFill>
                <a:srgbClr val="3A5750"/>
              </a:solidFill>
              <a:latin typeface="Calibri Light" pitchFamily="34" charset="0"/>
              <a:cs typeface="Times New Roman" pitchFamily="18" charset="0"/>
            </a:endParaRPr>
          </a:p>
          <a:p>
            <a:pPr marL="133350" algn="just">
              <a:buFont typeface="Arial" charset="0"/>
              <a:buChar char="•"/>
            </a:pPr>
            <a:endParaRPr lang="es-ES" dirty="0">
              <a:solidFill>
                <a:srgbClr val="3A5750"/>
              </a:solidFill>
              <a:latin typeface="Calibri Light" pitchFamily="34" charset="0"/>
              <a:cs typeface="Times New Roman" pitchFamily="18" charset="0"/>
            </a:endParaRPr>
          </a:p>
          <a:p>
            <a:pPr marL="133350" algn="just">
              <a:buFont typeface="Arial" charset="0"/>
              <a:buChar char="•"/>
            </a:pPr>
            <a:endParaRPr lang="es-ES" dirty="0">
              <a:solidFill>
                <a:srgbClr val="3A5750"/>
              </a:solidFill>
              <a:latin typeface="Calibri Light" pitchFamily="34" charset="0"/>
              <a:cs typeface="Times New Roman" pitchFamily="18" charset="0"/>
            </a:endParaRPr>
          </a:p>
          <a:p>
            <a:pPr marL="133350" algn="just">
              <a:buFont typeface="Arial" charset="0"/>
              <a:buChar char="•"/>
            </a:pPr>
            <a:endParaRPr lang="es-ES" dirty="0">
              <a:solidFill>
                <a:srgbClr val="3A5750"/>
              </a:solidFill>
              <a:latin typeface="Calibri Light" pitchFamily="34" charset="0"/>
              <a:cs typeface="Times New Roman" pitchFamily="18" charset="0"/>
            </a:endParaRPr>
          </a:p>
          <a:p>
            <a:pPr marL="133350" algn="just"/>
            <a:endParaRPr lang="es-ES" dirty="0">
              <a:latin typeface="Calibri Light" pitchFamily="34" charset="0"/>
              <a:cs typeface="Times New Roman" pitchFamily="18" charset="0"/>
            </a:endParaRPr>
          </a:p>
        </p:txBody>
      </p:sp>
      <p:sp>
        <p:nvSpPr>
          <p:cNvPr id="13" name="Flecha derecha 12"/>
          <p:cNvSpPr/>
          <p:nvPr/>
        </p:nvSpPr>
        <p:spPr>
          <a:xfrm>
            <a:off x="187325" y="3879850"/>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pic>
        <p:nvPicPr>
          <p:cNvPr id="33799" name="Imagen 5"/>
          <p:cNvPicPr>
            <a:picLocks noChangeAspect="1"/>
          </p:cNvPicPr>
          <p:nvPr/>
        </p:nvPicPr>
        <p:blipFill>
          <a:blip r:embed="rId5"/>
          <a:srcRect/>
          <a:stretch>
            <a:fillRect/>
          </a:stretch>
        </p:blipFill>
        <p:spPr bwMode="auto">
          <a:xfrm>
            <a:off x="187325" y="5314950"/>
            <a:ext cx="504825" cy="495300"/>
          </a:xfrm>
          <a:prstGeom prst="rect">
            <a:avLst/>
          </a:prstGeom>
          <a:noFill/>
          <a:ln w="9525">
            <a:noFill/>
            <a:miter lim="800000"/>
            <a:headEnd/>
            <a:tailEnd/>
          </a:ln>
        </p:spPr>
      </p:pic>
      <p:pic>
        <p:nvPicPr>
          <p:cNvPr id="33800" name="Imagen 3"/>
          <p:cNvPicPr>
            <a:picLocks noChangeAspect="1"/>
          </p:cNvPicPr>
          <p:nvPr/>
        </p:nvPicPr>
        <p:blipFill>
          <a:blip r:embed="rId6"/>
          <a:srcRect/>
          <a:stretch>
            <a:fillRect/>
          </a:stretch>
        </p:blipFill>
        <p:spPr bwMode="auto">
          <a:xfrm>
            <a:off x="4829175" y="169863"/>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1038" y="1060450"/>
            <a:ext cx="7639050"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FORMA DE PAGO</a:t>
            </a:r>
            <a:endParaRPr lang="es-ES" sz="3600" b="1" dirty="0"/>
          </a:p>
        </p:txBody>
      </p:sp>
      <p:sp>
        <p:nvSpPr>
          <p:cNvPr id="3" name="Marcador de número de diapositiva 2"/>
          <p:cNvSpPr>
            <a:spLocks noGrp="1"/>
          </p:cNvSpPr>
          <p:nvPr>
            <p:ph type="sldNum" sz="quarter" idx="12"/>
          </p:nvPr>
        </p:nvSpPr>
        <p:spPr/>
        <p:txBody>
          <a:bodyPr/>
          <a:lstStyle/>
          <a:p>
            <a:pPr>
              <a:defRPr/>
            </a:pPr>
            <a:fld id="{3A5BE9AA-1BAB-4438-876C-49572CB0EDFE}" type="slidenum">
              <a:rPr lang="es-ES"/>
              <a:pPr>
                <a:defRPr/>
              </a:pPr>
              <a:t>12</a:t>
            </a:fld>
            <a:endParaRPr lang="es-ES"/>
          </a:p>
        </p:txBody>
      </p:sp>
      <p:sp>
        <p:nvSpPr>
          <p:cNvPr id="15" name="Marcador de contenido 2"/>
          <p:cNvSpPr txBox="1">
            <a:spLocks/>
          </p:cNvSpPr>
          <p:nvPr/>
        </p:nvSpPr>
        <p:spPr>
          <a:xfrm>
            <a:off x="0" y="2638425"/>
            <a:ext cx="8961438"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35844" name="Rectángulo 3"/>
          <p:cNvSpPr>
            <a:spLocks noChangeArrowheads="1"/>
          </p:cNvSpPr>
          <p:nvPr/>
        </p:nvSpPr>
        <p:spPr bwMode="auto">
          <a:xfrm>
            <a:off x="517525" y="1703388"/>
            <a:ext cx="8158163" cy="3662362"/>
          </a:xfrm>
          <a:prstGeom prst="rect">
            <a:avLst/>
          </a:prstGeom>
          <a:noFill/>
          <a:ln w="9525">
            <a:noFill/>
            <a:miter lim="800000"/>
            <a:headEnd/>
            <a:tailEnd/>
          </a:ln>
        </p:spPr>
        <p:txBody>
          <a:bodyPr>
            <a:spAutoFit/>
          </a:bodyPr>
          <a:lstStyle/>
          <a:p>
            <a:pPr marL="133350" algn="just"/>
            <a:endParaRPr lang="es-ES" b="1" dirty="0">
              <a:solidFill>
                <a:srgbClr val="3A5750"/>
              </a:solidFill>
              <a:latin typeface="Calibri Light" pitchFamily="34" charset="0"/>
              <a:cs typeface="Times New Roman" pitchFamily="18" charset="0"/>
            </a:endParaRPr>
          </a:p>
          <a:p>
            <a:pPr marL="133350" algn="just"/>
            <a:endParaRPr lang="es-ES" b="1" dirty="0">
              <a:solidFill>
                <a:srgbClr val="3A5750"/>
              </a:solidFill>
              <a:latin typeface="Calibri Light" pitchFamily="34" charset="0"/>
              <a:cs typeface="Times New Roman" pitchFamily="18" charset="0"/>
            </a:endParaRPr>
          </a:p>
          <a:p>
            <a:pPr marL="133350" algn="just"/>
            <a:r>
              <a:rPr lang="es-ES" b="1" dirty="0">
                <a:solidFill>
                  <a:srgbClr val="3A5750"/>
                </a:solidFill>
                <a:latin typeface="Calibri Light" pitchFamily="34" charset="0"/>
                <a:cs typeface="Times New Roman" pitchFamily="18" charset="0"/>
              </a:rPr>
              <a:t>PRIORIDADES I, II, III  y V:</a:t>
            </a:r>
            <a:r>
              <a:rPr lang="es-ES" dirty="0">
                <a:solidFill>
                  <a:srgbClr val="3A5750"/>
                </a:solidFill>
                <a:latin typeface="Calibri Light" pitchFamily="34" charset="0"/>
                <a:cs typeface="Times New Roman" pitchFamily="18" charset="0"/>
              </a:rPr>
              <a:t>  </a:t>
            </a:r>
            <a:r>
              <a:rPr lang="es-ES" b="1" dirty="0">
                <a:solidFill>
                  <a:srgbClr val="7030A0"/>
                </a:solidFill>
                <a:latin typeface="Calibri Light" pitchFamily="34" charset="0"/>
                <a:cs typeface="Times New Roman" pitchFamily="18" charset="0"/>
              </a:rPr>
              <a:t>El pago se realizará en 3 plazos</a:t>
            </a:r>
            <a:r>
              <a:rPr lang="es-ES" dirty="0">
                <a:solidFill>
                  <a:srgbClr val="3A5750"/>
                </a:solidFill>
                <a:latin typeface="Calibri Light" pitchFamily="34" charset="0"/>
                <a:cs typeface="Times New Roman" pitchFamily="18" charset="0"/>
              </a:rPr>
              <a:t>:</a:t>
            </a:r>
          </a:p>
          <a:p>
            <a:pPr marL="133350" algn="just"/>
            <a:endParaRPr lang="es-ES" dirty="0">
              <a:solidFill>
                <a:srgbClr val="3A5750"/>
              </a:solidFill>
              <a:latin typeface="Calibri Light" pitchFamily="34" charset="0"/>
              <a:cs typeface="Times New Roman" pitchFamily="18" charset="0"/>
            </a:endParaRPr>
          </a:p>
          <a:p>
            <a:pPr marL="133350" algn="just">
              <a:buFont typeface="Arial" charset="0"/>
              <a:buChar char="•"/>
            </a:pPr>
            <a:r>
              <a:rPr lang="es-ES" dirty="0">
                <a:solidFill>
                  <a:srgbClr val="3A5750"/>
                </a:solidFill>
                <a:latin typeface="Calibri Light" pitchFamily="34" charset="0"/>
                <a:cs typeface="Times New Roman" pitchFamily="18" charset="0"/>
              </a:rPr>
              <a:t>Pago anticipado tras resolución de concesión: hasta un </a:t>
            </a:r>
            <a:r>
              <a:rPr lang="es-ES" b="1" dirty="0">
                <a:solidFill>
                  <a:srgbClr val="3A5750"/>
                </a:solidFill>
                <a:latin typeface="Calibri Light" pitchFamily="34" charset="0"/>
                <a:cs typeface="Times New Roman" pitchFamily="18" charset="0"/>
              </a:rPr>
              <a:t>80%</a:t>
            </a:r>
            <a:r>
              <a:rPr lang="es-ES" dirty="0">
                <a:solidFill>
                  <a:srgbClr val="3A5750"/>
                </a:solidFill>
                <a:latin typeface="Calibri Light" pitchFamily="34" charset="0"/>
                <a:cs typeface="Times New Roman" pitchFamily="18" charset="0"/>
              </a:rPr>
              <a:t> de la cuantía concedida</a:t>
            </a:r>
          </a:p>
          <a:p>
            <a:pPr marL="133350" algn="just">
              <a:buFont typeface="Arial" charset="0"/>
              <a:buChar char="•"/>
            </a:pPr>
            <a:r>
              <a:rPr lang="es-ES" dirty="0">
                <a:solidFill>
                  <a:srgbClr val="3A5750"/>
                </a:solidFill>
                <a:latin typeface="Calibri Light" pitchFamily="34" charset="0"/>
                <a:cs typeface="Times New Roman" pitchFamily="18" charset="0"/>
              </a:rPr>
              <a:t>2º Pago: </a:t>
            </a:r>
            <a:r>
              <a:rPr lang="es-ES" b="1" dirty="0">
                <a:solidFill>
                  <a:srgbClr val="3A5750"/>
                </a:solidFill>
                <a:latin typeface="Calibri Light" pitchFamily="34" charset="0"/>
                <a:cs typeface="Times New Roman" pitchFamily="18" charset="0"/>
              </a:rPr>
              <a:t>15% </a:t>
            </a:r>
            <a:r>
              <a:rPr lang="es-ES" dirty="0">
                <a:solidFill>
                  <a:srgbClr val="3A5750"/>
                </a:solidFill>
                <a:latin typeface="Calibri Light" pitchFamily="34" charset="0"/>
                <a:cs typeface="Times New Roman" pitchFamily="18" charset="0"/>
              </a:rPr>
              <a:t>tras presentación de cuenta justificativa intermedia </a:t>
            </a:r>
          </a:p>
          <a:p>
            <a:pPr marL="133350" algn="just">
              <a:buFont typeface="Arial" charset="0"/>
              <a:buChar char="•"/>
            </a:pPr>
            <a:r>
              <a:rPr lang="es-ES" dirty="0">
                <a:solidFill>
                  <a:srgbClr val="3A5750"/>
                </a:solidFill>
                <a:latin typeface="Calibri Light" pitchFamily="34" charset="0"/>
                <a:cs typeface="Times New Roman" pitchFamily="18" charset="0"/>
              </a:rPr>
              <a:t>Pago final, por el remanente tras presentación de la cuenta justificativa</a:t>
            </a:r>
          </a:p>
          <a:p>
            <a:pPr marL="133350" algn="just"/>
            <a:endParaRPr lang="es-ES" dirty="0">
              <a:solidFill>
                <a:srgbClr val="3A5750"/>
              </a:solidFill>
              <a:latin typeface="Calibri Light" pitchFamily="34" charset="0"/>
              <a:cs typeface="Times New Roman" pitchFamily="18" charset="0"/>
            </a:endParaRPr>
          </a:p>
          <a:p>
            <a:pPr marL="133350" algn="just"/>
            <a:endParaRPr lang="es-ES" dirty="0">
              <a:solidFill>
                <a:srgbClr val="3A5750"/>
              </a:solidFill>
              <a:latin typeface="Calibri Light" pitchFamily="34" charset="0"/>
              <a:cs typeface="Times New Roman" pitchFamily="18" charset="0"/>
            </a:endParaRPr>
          </a:p>
          <a:p>
            <a:pPr marL="133350" algn="just"/>
            <a:r>
              <a:rPr lang="es-ES" b="1" dirty="0">
                <a:solidFill>
                  <a:srgbClr val="3A5750"/>
                </a:solidFill>
                <a:latin typeface="Calibri Light" pitchFamily="34" charset="0"/>
                <a:cs typeface="Times New Roman" pitchFamily="18" charset="0"/>
              </a:rPr>
              <a:t>PRORIDAD IV (Equipamiento)</a:t>
            </a:r>
            <a:r>
              <a:rPr lang="es-ES" dirty="0">
                <a:solidFill>
                  <a:srgbClr val="3A5750"/>
                </a:solidFill>
                <a:latin typeface="Calibri Light" pitchFamily="34" charset="0"/>
                <a:cs typeface="Times New Roman" pitchFamily="18" charset="0"/>
              </a:rPr>
              <a:t>.  Un único pago anticipado por la totalidad de la cuantía concedida.</a:t>
            </a:r>
          </a:p>
          <a:p>
            <a:pPr marL="133350" algn="just"/>
            <a:r>
              <a:rPr lang="es-ES" dirty="0">
                <a:latin typeface="Calibri Light" pitchFamily="34" charset="0"/>
                <a:cs typeface="Times New Roman" pitchFamily="18" charset="0"/>
              </a:rPr>
              <a:t> </a:t>
            </a:r>
          </a:p>
          <a:p>
            <a:pPr marL="133350" algn="just"/>
            <a:endParaRPr lang="es-ES" dirty="0">
              <a:latin typeface="Calibri Light" pitchFamily="34" charset="0"/>
              <a:cs typeface="Times New Roman" pitchFamily="18" charset="0"/>
            </a:endParaRPr>
          </a:p>
        </p:txBody>
      </p:sp>
      <p:pic>
        <p:nvPicPr>
          <p:cNvPr id="35845" name="Picture 1" descr="cid:image001.jpg@01CD4A13.FB3570F0"/>
          <p:cNvPicPr>
            <a:picLocks noChangeAspect="1" noChangeArrowheads="1"/>
          </p:cNvPicPr>
          <p:nvPr/>
        </p:nvPicPr>
        <p:blipFill>
          <a:blip r:embed="rId3" r:link="rId4"/>
          <a:srcRect/>
          <a:stretch>
            <a:fillRect/>
          </a:stretch>
        </p:blipFill>
        <p:spPr bwMode="auto">
          <a:xfrm>
            <a:off x="107950" y="184150"/>
            <a:ext cx="3022600" cy="682625"/>
          </a:xfrm>
          <a:prstGeom prst="rect">
            <a:avLst/>
          </a:prstGeom>
          <a:noFill/>
          <a:ln w="9525">
            <a:noFill/>
            <a:miter lim="800000"/>
            <a:headEnd/>
            <a:tailEnd/>
          </a:ln>
        </p:spPr>
      </p:pic>
      <p:sp>
        <p:nvSpPr>
          <p:cNvPr id="11" name="Flecha derecha 10"/>
          <p:cNvSpPr/>
          <p:nvPr/>
        </p:nvSpPr>
        <p:spPr>
          <a:xfrm>
            <a:off x="200025" y="2266950"/>
            <a:ext cx="455613"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pic>
        <p:nvPicPr>
          <p:cNvPr id="35847" name="Imagen 4"/>
          <p:cNvPicPr>
            <a:picLocks noChangeAspect="1"/>
          </p:cNvPicPr>
          <p:nvPr/>
        </p:nvPicPr>
        <p:blipFill>
          <a:blip r:embed="rId5"/>
          <a:srcRect/>
          <a:stretch>
            <a:fillRect/>
          </a:stretch>
        </p:blipFill>
        <p:spPr bwMode="auto">
          <a:xfrm>
            <a:off x="4767263" y="184150"/>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1038" y="1060450"/>
            <a:ext cx="7639050"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COSTES INDIRECTOS</a:t>
            </a:r>
            <a:endParaRPr lang="es-ES" sz="3600" b="1" dirty="0"/>
          </a:p>
        </p:txBody>
      </p:sp>
      <p:sp>
        <p:nvSpPr>
          <p:cNvPr id="3" name="Marcador de número de diapositiva 2"/>
          <p:cNvSpPr>
            <a:spLocks noGrp="1"/>
          </p:cNvSpPr>
          <p:nvPr>
            <p:ph type="sldNum" sz="quarter" idx="12"/>
          </p:nvPr>
        </p:nvSpPr>
        <p:spPr/>
        <p:txBody>
          <a:bodyPr/>
          <a:lstStyle/>
          <a:p>
            <a:pPr>
              <a:defRPr/>
            </a:pPr>
            <a:fld id="{971CE8C4-B7F5-4912-8D6F-8FCFBF6D2DAD}" type="slidenum">
              <a:rPr lang="es-ES"/>
              <a:pPr>
                <a:defRPr/>
              </a:pPr>
              <a:t>13</a:t>
            </a:fld>
            <a:endParaRPr lang="es-ES"/>
          </a:p>
        </p:txBody>
      </p:sp>
      <p:sp>
        <p:nvSpPr>
          <p:cNvPr id="15" name="Marcador de contenido 2"/>
          <p:cNvSpPr txBox="1">
            <a:spLocks/>
          </p:cNvSpPr>
          <p:nvPr/>
        </p:nvSpPr>
        <p:spPr>
          <a:xfrm>
            <a:off x="0" y="2638425"/>
            <a:ext cx="8961438"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37892" name="Rectángulo 10"/>
          <p:cNvSpPr>
            <a:spLocks noChangeArrowheads="1"/>
          </p:cNvSpPr>
          <p:nvPr/>
        </p:nvSpPr>
        <p:spPr bwMode="auto">
          <a:xfrm>
            <a:off x="533400" y="2006600"/>
            <a:ext cx="8277225" cy="2563813"/>
          </a:xfrm>
          <a:prstGeom prst="rect">
            <a:avLst/>
          </a:prstGeom>
          <a:noFill/>
          <a:ln w="9525">
            <a:noFill/>
            <a:miter lim="800000"/>
            <a:headEnd/>
            <a:tailEnd/>
          </a:ln>
        </p:spPr>
        <p:txBody>
          <a:bodyPr>
            <a:spAutoFit/>
          </a:bodyPr>
          <a:lstStyle/>
          <a:p>
            <a:pPr marL="133350" algn="just"/>
            <a:endParaRPr lang="es-ES" dirty="0">
              <a:latin typeface="Calibri Light" pitchFamily="34" charset="0"/>
              <a:cs typeface="Times New Roman" pitchFamily="18" charset="0"/>
            </a:endParaRPr>
          </a:p>
          <a:p>
            <a:pPr marL="942975" lvl="2" indent="-257175" algn="just">
              <a:buFont typeface="Wingdings" pitchFamily="2" charset="2"/>
              <a:buChar char="ü"/>
            </a:pPr>
            <a:r>
              <a:rPr lang="es-ES" dirty="0">
                <a:latin typeface="Calibri Light" pitchFamily="34" charset="0"/>
                <a:cs typeface="Times New Roman" pitchFamily="18" charset="0"/>
              </a:rPr>
              <a:t>El porcentaje máximo de costes indirectos será del 8% del total de costes directos imputables al proyecto subvencionado para la prioridad I</a:t>
            </a:r>
          </a:p>
          <a:p>
            <a:pPr marL="942975" lvl="2" indent="-257175" algn="just">
              <a:buFont typeface="Wingdings" pitchFamily="2" charset="2"/>
              <a:buChar char="ü"/>
            </a:pPr>
            <a:endParaRPr lang="es-ES" dirty="0">
              <a:latin typeface="Calibri Light" pitchFamily="34" charset="0"/>
              <a:cs typeface="Times New Roman" pitchFamily="18" charset="0"/>
            </a:endParaRPr>
          </a:p>
          <a:p>
            <a:pPr marL="942975" lvl="2" indent="-257175" algn="just">
              <a:buFont typeface="Wingdings" pitchFamily="2" charset="2"/>
              <a:buChar char="ü"/>
            </a:pPr>
            <a:r>
              <a:rPr lang="es-ES" dirty="0">
                <a:latin typeface="Calibri Light" pitchFamily="34" charset="0"/>
                <a:cs typeface="Times New Roman" pitchFamily="18" charset="0"/>
              </a:rPr>
              <a:t>Para las prioridades </a:t>
            </a:r>
            <a:r>
              <a:rPr lang="es-ES" b="1" dirty="0">
                <a:solidFill>
                  <a:srgbClr val="7030A0"/>
                </a:solidFill>
                <a:latin typeface="Calibri Light" pitchFamily="34" charset="0"/>
                <a:cs typeface="Times New Roman" pitchFamily="18" charset="0"/>
              </a:rPr>
              <a:t>II</a:t>
            </a:r>
            <a:r>
              <a:rPr lang="es-ES" dirty="0">
                <a:latin typeface="Calibri Light" pitchFamily="34" charset="0"/>
                <a:cs typeface="Times New Roman" pitchFamily="18" charset="0"/>
              </a:rPr>
              <a:t>, III y V se aplicará un tipo fijo del 15% de los costes directos de personal subvencionable (PROYECTOS COFINANCIADOS POR FAMI Y FSE)</a:t>
            </a:r>
          </a:p>
          <a:p>
            <a:pPr marL="942975" lvl="2" indent="-257175" algn="just">
              <a:buFont typeface="Wingdings" pitchFamily="2" charset="2"/>
              <a:buChar char="ü"/>
            </a:pPr>
            <a:endParaRPr lang="es-ES" dirty="0">
              <a:latin typeface="Calibri Light" pitchFamily="34" charset="0"/>
              <a:cs typeface="Times New Roman" pitchFamily="18" charset="0"/>
            </a:endParaRPr>
          </a:p>
          <a:p>
            <a:pPr marL="942975" lvl="2" indent="-257175" algn="just">
              <a:buFont typeface="Wingdings" pitchFamily="2" charset="2"/>
              <a:buChar char="ü"/>
            </a:pPr>
            <a:r>
              <a:rPr lang="es-ES" dirty="0">
                <a:latin typeface="Calibri Light" pitchFamily="34" charset="0"/>
                <a:cs typeface="Times New Roman" pitchFamily="18" charset="0"/>
              </a:rPr>
              <a:t>En los proyectos de la </a:t>
            </a:r>
            <a:r>
              <a:rPr lang="es-ES" b="1" dirty="0">
                <a:latin typeface="Calibri Light" pitchFamily="34" charset="0"/>
                <a:cs typeface="Times New Roman" pitchFamily="18" charset="0"/>
              </a:rPr>
              <a:t>prioridad IV no se admiten costes indirectos</a:t>
            </a:r>
          </a:p>
        </p:txBody>
      </p:sp>
      <p:pic>
        <p:nvPicPr>
          <p:cNvPr id="37893" name="Picture 1" descr="cid:image001.jpg@01CD4A13.FB3570F0"/>
          <p:cNvPicPr>
            <a:picLocks noChangeAspect="1" noChangeArrowheads="1"/>
          </p:cNvPicPr>
          <p:nvPr/>
        </p:nvPicPr>
        <p:blipFill>
          <a:blip r:embed="rId3" r:link="rId4"/>
          <a:srcRect/>
          <a:stretch>
            <a:fillRect/>
          </a:stretch>
        </p:blipFill>
        <p:spPr bwMode="auto">
          <a:xfrm>
            <a:off x="161925" y="117475"/>
            <a:ext cx="3071813" cy="693738"/>
          </a:xfrm>
          <a:prstGeom prst="rect">
            <a:avLst/>
          </a:prstGeom>
          <a:noFill/>
          <a:ln w="9525">
            <a:noFill/>
            <a:miter lim="800000"/>
            <a:headEnd/>
            <a:tailEnd/>
          </a:ln>
        </p:spPr>
      </p:pic>
      <p:grpSp>
        <p:nvGrpSpPr>
          <p:cNvPr id="37894" name="Grupo 6"/>
          <p:cNvGrpSpPr>
            <a:grpSpLocks/>
          </p:cNvGrpSpPr>
          <p:nvPr/>
        </p:nvGrpSpPr>
        <p:grpSpPr bwMode="auto">
          <a:xfrm>
            <a:off x="4500563" y="117475"/>
            <a:ext cx="4191000" cy="679450"/>
            <a:chOff x="3693519" y="5126955"/>
            <a:chExt cx="4190699" cy="679074"/>
          </a:xfrm>
        </p:grpSpPr>
        <p:pic>
          <p:nvPicPr>
            <p:cNvPr id="37896" name="Imagen 4"/>
            <p:cNvPicPr>
              <a:picLocks noChangeAspect="1"/>
            </p:cNvPicPr>
            <p:nvPr/>
          </p:nvPicPr>
          <p:blipFill>
            <a:blip r:embed="rId5"/>
            <a:srcRect/>
            <a:stretch>
              <a:fillRect/>
            </a:stretch>
          </p:blipFill>
          <p:spPr bwMode="auto">
            <a:xfrm>
              <a:off x="3693519" y="5129314"/>
              <a:ext cx="1956986" cy="676715"/>
            </a:xfrm>
            <a:prstGeom prst="rect">
              <a:avLst/>
            </a:prstGeom>
            <a:noFill/>
            <a:ln w="9525">
              <a:noFill/>
              <a:miter lim="800000"/>
              <a:headEnd/>
              <a:tailEnd/>
            </a:ln>
          </p:spPr>
        </p:pic>
        <p:pic>
          <p:nvPicPr>
            <p:cNvPr id="37897" name="Imagen 5"/>
            <p:cNvPicPr>
              <a:picLocks noChangeAspect="1"/>
            </p:cNvPicPr>
            <p:nvPr/>
          </p:nvPicPr>
          <p:blipFill>
            <a:blip r:embed="rId6"/>
            <a:srcRect/>
            <a:stretch>
              <a:fillRect/>
            </a:stretch>
          </p:blipFill>
          <p:spPr bwMode="auto">
            <a:xfrm>
              <a:off x="5717358" y="5126955"/>
              <a:ext cx="2166860" cy="679073"/>
            </a:xfrm>
            <a:prstGeom prst="rect">
              <a:avLst/>
            </a:prstGeom>
            <a:noFill/>
            <a:ln w="9525">
              <a:noFill/>
              <a:miter lim="800000"/>
              <a:headEnd/>
              <a:tailEnd/>
            </a:ln>
          </p:spPr>
        </p:pic>
      </p:grpSp>
      <p:pic>
        <p:nvPicPr>
          <p:cNvPr id="37895" name="Imagen 7"/>
          <p:cNvPicPr>
            <a:picLocks noChangeAspect="1"/>
          </p:cNvPicPr>
          <p:nvPr/>
        </p:nvPicPr>
        <p:blipFill>
          <a:blip r:embed="rId7"/>
          <a:srcRect/>
          <a:stretch>
            <a:fillRect/>
          </a:stretch>
        </p:blipFill>
        <p:spPr bwMode="auto">
          <a:xfrm>
            <a:off x="681038" y="3049588"/>
            <a:ext cx="506412" cy="498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6938" y="1019175"/>
            <a:ext cx="7289800"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a:t>UTILIZACIÓN DE LOGOTIPOS</a:t>
            </a:r>
          </a:p>
        </p:txBody>
      </p:sp>
      <p:sp>
        <p:nvSpPr>
          <p:cNvPr id="3" name="Marcador de número de diapositiva 2"/>
          <p:cNvSpPr>
            <a:spLocks noGrp="1"/>
          </p:cNvSpPr>
          <p:nvPr>
            <p:ph type="sldNum" sz="quarter" idx="12"/>
          </p:nvPr>
        </p:nvSpPr>
        <p:spPr/>
        <p:txBody>
          <a:bodyPr/>
          <a:lstStyle/>
          <a:p>
            <a:pPr>
              <a:defRPr/>
            </a:pPr>
            <a:fld id="{4B607C3E-F563-4926-9DFA-EFD0E3B2394B}" type="slidenum">
              <a:rPr lang="es-ES"/>
              <a:pPr>
                <a:defRPr/>
              </a:pPr>
              <a:t>14</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4" name="Rectángulo 3"/>
          <p:cNvSpPr/>
          <p:nvPr/>
        </p:nvSpPr>
        <p:spPr>
          <a:xfrm>
            <a:off x="604838" y="1968500"/>
            <a:ext cx="8275637" cy="922338"/>
          </a:xfrm>
          <a:prstGeom prst="rect">
            <a:avLst/>
          </a:prstGeom>
        </p:spPr>
        <p:txBody>
          <a:bodyPr>
            <a:spAutoFit/>
          </a:bodyPr>
          <a:lstStyle/>
          <a:p>
            <a:pPr marL="135255" algn="just" fontAlgn="auto">
              <a:spcBef>
                <a:spcPts val="0"/>
              </a:spcBef>
              <a:spcAft>
                <a:spcPts val="0"/>
              </a:spcAft>
              <a:defRPr/>
            </a:pPr>
            <a:r>
              <a:rPr lang="es-ES" dirty="0">
                <a:solidFill>
                  <a:schemeClr val="accent5">
                    <a:lumMod val="50000"/>
                  </a:schemeClr>
                </a:solidFill>
                <a:latin typeface="+mj-lt"/>
                <a:ea typeface="Times New Roman" panose="02020603050405020304" pitchFamily="18" charset="0"/>
                <a:cs typeface="Times New Roman" panose="02020603050405020304" pitchFamily="18" charset="0"/>
              </a:rPr>
              <a:t>Los logotipos que deberán utilizarse, siguiendo las pautas que determina la convocatoria, para la difusión de los proyectos subvencionados serán los siguientes:</a:t>
            </a:r>
          </a:p>
          <a:p>
            <a:pPr marL="135255" algn="just" fontAlgn="auto">
              <a:spcBef>
                <a:spcPts val="0"/>
              </a:spcBef>
              <a:spcAft>
                <a:spcPts val="0"/>
              </a:spcAft>
              <a:defRPr/>
            </a:pPr>
            <a:r>
              <a:rPr lang="es-ES" dirty="0">
                <a:solidFill>
                  <a:schemeClr val="accent5">
                    <a:lumMod val="50000"/>
                  </a:schemeClr>
                </a:solidFill>
                <a:latin typeface="+mj-lt"/>
                <a:ea typeface="Times New Roman" panose="02020603050405020304" pitchFamily="18" charset="0"/>
                <a:cs typeface="Times New Roman" panose="02020603050405020304" pitchFamily="18" charset="0"/>
              </a:rPr>
              <a:t> </a:t>
            </a:r>
          </a:p>
        </p:txBody>
      </p:sp>
      <p:sp>
        <p:nvSpPr>
          <p:cNvPr id="13" name="Rectángulo 12"/>
          <p:cNvSpPr/>
          <p:nvPr/>
        </p:nvSpPr>
        <p:spPr>
          <a:xfrm>
            <a:off x="222250" y="3084513"/>
            <a:ext cx="3954463" cy="1014412"/>
          </a:xfrm>
          <a:prstGeom prst="rect">
            <a:avLst/>
          </a:prstGeom>
        </p:spPr>
        <p:txBody>
          <a:bodyPr>
            <a:spAutoFit/>
          </a:bodyPr>
          <a:lstStyle/>
          <a:p>
            <a:pPr marL="135255" algn="just" fontAlgn="auto">
              <a:spcBef>
                <a:spcPts val="0"/>
              </a:spcBef>
              <a:spcAft>
                <a:spcPts val="0"/>
              </a:spcAft>
              <a:defRPr/>
            </a:pPr>
            <a:r>
              <a:rPr lang="es-ES" sz="1500" b="1" i="1" dirty="0">
                <a:latin typeface="+mj-lt"/>
                <a:ea typeface="Times New Roman" panose="02020603050405020304" pitchFamily="18" charset="0"/>
                <a:cs typeface="Times New Roman" panose="02020603050405020304" pitchFamily="18" charset="0"/>
              </a:rPr>
              <a:t>Logotipo de la Dirección General de Migraciones:</a:t>
            </a:r>
          </a:p>
          <a:p>
            <a:pPr marL="135255" algn="just" fontAlgn="auto">
              <a:spcBef>
                <a:spcPts val="0"/>
              </a:spcBef>
              <a:spcAft>
                <a:spcPts val="0"/>
              </a:spcAft>
              <a:defRPr/>
            </a:pPr>
            <a:endParaRPr lang="es-ES" sz="1500" dirty="0">
              <a:solidFill>
                <a:schemeClr val="accent5">
                  <a:lumMod val="50000"/>
                </a:schemeClr>
              </a:solidFill>
              <a:latin typeface="+mj-lt"/>
              <a:ea typeface="Times New Roman" panose="02020603050405020304" pitchFamily="18" charset="0"/>
              <a:cs typeface="Times New Roman" panose="02020603050405020304" pitchFamily="18" charset="0"/>
            </a:endParaRPr>
          </a:p>
          <a:p>
            <a:pPr marL="135255" algn="just" fontAlgn="auto">
              <a:spcBef>
                <a:spcPts val="0"/>
              </a:spcBef>
              <a:spcAft>
                <a:spcPts val="0"/>
              </a:spcAft>
              <a:defRPr/>
            </a:pPr>
            <a:r>
              <a:rPr lang="es-ES" sz="1500" dirty="0">
                <a:solidFill>
                  <a:schemeClr val="accent5">
                    <a:lumMod val="50000"/>
                  </a:schemeClr>
                </a:solidFill>
                <a:latin typeface="+mj-lt"/>
                <a:ea typeface="Times New Roman" panose="02020603050405020304" pitchFamily="18" charset="0"/>
                <a:cs typeface="Times New Roman" panose="02020603050405020304" pitchFamily="18" charset="0"/>
              </a:rPr>
              <a:t>  </a:t>
            </a:r>
          </a:p>
        </p:txBody>
      </p:sp>
      <p:sp>
        <p:nvSpPr>
          <p:cNvPr id="16" name="Rectángulo 15"/>
          <p:cNvSpPr/>
          <p:nvPr/>
        </p:nvSpPr>
        <p:spPr>
          <a:xfrm>
            <a:off x="2751138" y="4395788"/>
            <a:ext cx="2851150" cy="784225"/>
          </a:xfrm>
          <a:prstGeom prst="rect">
            <a:avLst/>
          </a:prstGeom>
        </p:spPr>
        <p:txBody>
          <a:bodyPr>
            <a:spAutoFit/>
          </a:bodyPr>
          <a:lstStyle/>
          <a:p>
            <a:pPr marL="135255" algn="just" fontAlgn="auto">
              <a:spcBef>
                <a:spcPts val="0"/>
              </a:spcBef>
              <a:spcAft>
                <a:spcPts val="0"/>
              </a:spcAft>
              <a:defRPr/>
            </a:pPr>
            <a:r>
              <a:rPr lang="es-ES" sz="1500" b="1" i="1" dirty="0">
                <a:latin typeface="+mj-lt"/>
                <a:ea typeface="Times New Roman" panose="02020603050405020304" pitchFamily="18" charset="0"/>
                <a:cs typeface="Times New Roman" panose="02020603050405020304" pitchFamily="18" charset="0"/>
              </a:rPr>
              <a:t>Logotipo del Fondo Social Europeo </a:t>
            </a:r>
          </a:p>
          <a:p>
            <a:pPr marL="135255" algn="just" fontAlgn="auto">
              <a:spcBef>
                <a:spcPts val="0"/>
              </a:spcBef>
              <a:spcAft>
                <a:spcPts val="0"/>
              </a:spcAft>
              <a:defRPr/>
            </a:pPr>
            <a:r>
              <a:rPr lang="es-ES" sz="1500" dirty="0">
                <a:solidFill>
                  <a:schemeClr val="accent5">
                    <a:lumMod val="50000"/>
                  </a:schemeClr>
                </a:solidFill>
                <a:latin typeface="+mj-lt"/>
                <a:ea typeface="Times New Roman" panose="02020603050405020304" pitchFamily="18" charset="0"/>
                <a:cs typeface="Times New Roman" panose="02020603050405020304" pitchFamily="18" charset="0"/>
              </a:rPr>
              <a:t> </a:t>
            </a:r>
          </a:p>
        </p:txBody>
      </p:sp>
      <p:sp>
        <p:nvSpPr>
          <p:cNvPr id="17" name="Rectángulo 16"/>
          <p:cNvSpPr/>
          <p:nvPr/>
        </p:nvSpPr>
        <p:spPr>
          <a:xfrm>
            <a:off x="4824413" y="3067050"/>
            <a:ext cx="3954462" cy="1016000"/>
          </a:xfrm>
          <a:prstGeom prst="rect">
            <a:avLst/>
          </a:prstGeom>
        </p:spPr>
        <p:txBody>
          <a:bodyPr>
            <a:spAutoFit/>
          </a:bodyPr>
          <a:lstStyle/>
          <a:p>
            <a:pPr marL="135255" algn="just" fontAlgn="auto">
              <a:spcBef>
                <a:spcPts val="0"/>
              </a:spcBef>
              <a:spcAft>
                <a:spcPts val="0"/>
              </a:spcAft>
              <a:defRPr/>
            </a:pPr>
            <a:r>
              <a:rPr lang="es-ES" sz="1500" b="1" i="1" dirty="0">
                <a:latin typeface="+mj-lt"/>
                <a:ea typeface="Times New Roman" panose="02020603050405020304" pitchFamily="18" charset="0"/>
                <a:cs typeface="Times New Roman" panose="02020603050405020304" pitchFamily="18" charset="0"/>
              </a:rPr>
              <a:t>Logotipo del Fondo de Asilo, Migración e Integración:</a:t>
            </a:r>
          </a:p>
          <a:p>
            <a:pPr marL="135255" algn="just" fontAlgn="auto">
              <a:spcBef>
                <a:spcPts val="0"/>
              </a:spcBef>
              <a:spcAft>
                <a:spcPts val="0"/>
              </a:spcAft>
              <a:defRPr/>
            </a:pPr>
            <a:r>
              <a:rPr lang="es-ES" sz="1500" dirty="0">
                <a:solidFill>
                  <a:schemeClr val="accent5">
                    <a:lumMod val="50000"/>
                  </a:schemeClr>
                </a:solidFill>
                <a:latin typeface="+mj-lt"/>
                <a:ea typeface="Times New Roman" panose="02020603050405020304" pitchFamily="18" charset="0"/>
                <a:cs typeface="Times New Roman" panose="02020603050405020304" pitchFamily="18" charset="0"/>
              </a:rPr>
              <a:t> </a:t>
            </a:r>
          </a:p>
          <a:p>
            <a:pPr marL="135255" algn="just" fontAlgn="auto">
              <a:spcBef>
                <a:spcPts val="0"/>
              </a:spcBef>
              <a:spcAft>
                <a:spcPts val="0"/>
              </a:spcAft>
              <a:defRPr/>
            </a:pPr>
            <a:r>
              <a:rPr lang="es-ES" sz="1500" dirty="0">
                <a:solidFill>
                  <a:schemeClr val="accent5">
                    <a:lumMod val="50000"/>
                  </a:schemeClr>
                </a:solidFill>
                <a:latin typeface="+mj-lt"/>
                <a:ea typeface="Times New Roman" panose="02020603050405020304" pitchFamily="18" charset="0"/>
                <a:cs typeface="Times New Roman" panose="02020603050405020304" pitchFamily="18" charset="0"/>
              </a:rPr>
              <a:t> </a:t>
            </a:r>
          </a:p>
        </p:txBody>
      </p:sp>
      <p:pic>
        <p:nvPicPr>
          <p:cNvPr id="39944" name="Imagen 4"/>
          <p:cNvPicPr>
            <a:picLocks noChangeAspect="1"/>
          </p:cNvPicPr>
          <p:nvPr/>
        </p:nvPicPr>
        <p:blipFill>
          <a:blip r:embed="rId3"/>
          <a:srcRect/>
          <a:stretch>
            <a:fillRect/>
          </a:stretch>
        </p:blipFill>
        <p:spPr bwMode="auto">
          <a:xfrm>
            <a:off x="604838" y="3708400"/>
            <a:ext cx="2987675" cy="687388"/>
          </a:xfrm>
          <a:prstGeom prst="rect">
            <a:avLst/>
          </a:prstGeom>
          <a:noFill/>
          <a:ln w="9525">
            <a:noFill/>
            <a:miter lim="800000"/>
            <a:headEnd/>
            <a:tailEnd/>
          </a:ln>
        </p:spPr>
      </p:pic>
      <p:pic>
        <p:nvPicPr>
          <p:cNvPr id="39945" name="Picture 1" descr="cid:image001.jpg@01CD4A13.FB3570F0"/>
          <p:cNvPicPr>
            <a:picLocks noChangeAspect="1" noChangeArrowheads="1"/>
          </p:cNvPicPr>
          <p:nvPr/>
        </p:nvPicPr>
        <p:blipFill>
          <a:blip r:embed="rId4" r:link="rId5"/>
          <a:srcRect/>
          <a:stretch>
            <a:fillRect/>
          </a:stretch>
        </p:blipFill>
        <p:spPr bwMode="auto">
          <a:xfrm>
            <a:off x="222250" y="133350"/>
            <a:ext cx="2786063" cy="630238"/>
          </a:xfrm>
          <a:prstGeom prst="rect">
            <a:avLst/>
          </a:prstGeom>
          <a:noFill/>
          <a:ln w="9525">
            <a:noFill/>
            <a:miter lim="800000"/>
            <a:headEnd/>
            <a:tailEnd/>
          </a:ln>
        </p:spPr>
      </p:pic>
      <p:pic>
        <p:nvPicPr>
          <p:cNvPr id="39946" name="Imagen 8"/>
          <p:cNvPicPr>
            <a:picLocks noChangeAspect="1"/>
          </p:cNvPicPr>
          <p:nvPr/>
        </p:nvPicPr>
        <p:blipFill>
          <a:blip r:embed="rId6"/>
          <a:srcRect/>
          <a:stretch>
            <a:fillRect/>
          </a:stretch>
        </p:blipFill>
        <p:spPr bwMode="auto">
          <a:xfrm>
            <a:off x="6075363" y="3606800"/>
            <a:ext cx="1884362" cy="652463"/>
          </a:xfrm>
          <a:prstGeom prst="rect">
            <a:avLst/>
          </a:prstGeom>
          <a:noFill/>
          <a:ln w="9525">
            <a:noFill/>
            <a:miter lim="800000"/>
            <a:headEnd/>
            <a:tailEnd/>
          </a:ln>
        </p:spPr>
      </p:pic>
      <p:pic>
        <p:nvPicPr>
          <p:cNvPr id="39947" name="Imagen 9"/>
          <p:cNvPicPr>
            <a:picLocks noChangeAspect="1"/>
          </p:cNvPicPr>
          <p:nvPr/>
        </p:nvPicPr>
        <p:blipFill>
          <a:blip r:embed="rId7"/>
          <a:srcRect/>
          <a:stretch>
            <a:fillRect/>
          </a:stretch>
        </p:blipFill>
        <p:spPr bwMode="auto">
          <a:xfrm>
            <a:off x="3278188" y="5103813"/>
            <a:ext cx="2135187" cy="669925"/>
          </a:xfrm>
          <a:prstGeom prst="rect">
            <a:avLst/>
          </a:prstGeom>
          <a:noFill/>
          <a:ln w="9525">
            <a:noFill/>
            <a:miter lim="800000"/>
            <a:headEnd/>
            <a:tailEnd/>
          </a:ln>
        </p:spPr>
      </p:pic>
      <p:pic>
        <p:nvPicPr>
          <p:cNvPr id="39948" name="Imagen 10"/>
          <p:cNvPicPr>
            <a:picLocks noChangeAspect="1"/>
          </p:cNvPicPr>
          <p:nvPr/>
        </p:nvPicPr>
        <p:blipFill>
          <a:blip r:embed="rId8"/>
          <a:srcRect/>
          <a:stretch>
            <a:fillRect/>
          </a:stretch>
        </p:blipFill>
        <p:spPr bwMode="auto">
          <a:xfrm>
            <a:off x="4733925" y="95250"/>
            <a:ext cx="4194175" cy="682625"/>
          </a:xfrm>
          <a:prstGeom prst="rect">
            <a:avLst/>
          </a:prstGeom>
          <a:noFill/>
          <a:ln w="9525">
            <a:noFill/>
            <a:miter lim="800000"/>
            <a:headEnd/>
            <a:tailEnd/>
          </a:ln>
        </p:spPr>
      </p:pic>
      <p:pic>
        <p:nvPicPr>
          <p:cNvPr id="5" name="Imagen 4"/>
          <p:cNvPicPr>
            <a:picLocks noChangeAspect="1"/>
          </p:cNvPicPr>
          <p:nvPr/>
        </p:nvPicPr>
        <p:blipFill>
          <a:blip r:embed="rId9"/>
          <a:stretch>
            <a:fillRect/>
          </a:stretch>
        </p:blipFill>
        <p:spPr>
          <a:xfrm>
            <a:off x="2522517" y="5143248"/>
            <a:ext cx="566757" cy="559200"/>
          </a:xfrm>
          <a:prstGeom prst="rect">
            <a:avLst/>
          </a:prstGeom>
        </p:spPr>
      </p:pic>
      <p:pic>
        <p:nvPicPr>
          <p:cNvPr id="6" name="Imagen 5"/>
          <p:cNvPicPr>
            <a:picLocks noChangeAspect="1"/>
          </p:cNvPicPr>
          <p:nvPr/>
        </p:nvPicPr>
        <p:blipFill>
          <a:blip r:embed="rId9"/>
          <a:stretch>
            <a:fillRect/>
          </a:stretch>
        </p:blipFill>
        <p:spPr>
          <a:xfrm>
            <a:off x="5312621" y="3722580"/>
            <a:ext cx="579333" cy="57160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a:normAutofit/>
          </a:bodyPr>
          <a:lstStyle/>
          <a:p>
            <a:pPr algn="ctr" eaLnBrk="1" hangingPunct="1">
              <a:defRPr/>
            </a:pPr>
            <a:r>
              <a:rPr lang="es-ES" sz="3600" b="1" smtClean="0"/>
              <a:t>ACTUACIONES PRIORIDAD I</a:t>
            </a:r>
          </a:p>
        </p:txBody>
      </p:sp>
      <p:sp>
        <p:nvSpPr>
          <p:cNvPr id="3" name="Marcador de número de diapositiva 2"/>
          <p:cNvSpPr>
            <a:spLocks noGrp="1"/>
          </p:cNvSpPr>
          <p:nvPr>
            <p:ph type="sldNum" sz="quarter" idx="12"/>
          </p:nvPr>
        </p:nvSpPr>
        <p:spPr/>
        <p:txBody>
          <a:bodyPr/>
          <a:lstStyle/>
          <a:p>
            <a:pPr>
              <a:defRPr/>
            </a:pPr>
            <a:fld id="{FD283015-659E-4120-8FB7-A2E02E9E6DD1}" type="slidenum">
              <a:rPr lang="es-ES"/>
              <a:pPr>
                <a:defRPr/>
              </a:pPr>
              <a:t>15</a:t>
            </a:fld>
            <a:endParaRPr lang="es-ES" dirty="0"/>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41988" name="Picture 1" descr="cid:image001.jpg@01CD4A13.FB3570F0"/>
          <p:cNvPicPr>
            <a:picLocks noChangeAspect="1" noChangeArrowheads="1"/>
          </p:cNvPicPr>
          <p:nvPr/>
        </p:nvPicPr>
        <p:blipFill>
          <a:blip r:embed="rId3" r:link="rId4"/>
          <a:srcRect/>
          <a:stretch>
            <a:fillRect/>
          </a:stretch>
        </p:blipFill>
        <p:spPr bwMode="auto">
          <a:xfrm>
            <a:off x="206375" y="207963"/>
            <a:ext cx="2847975" cy="642937"/>
          </a:xfrm>
          <a:prstGeom prst="rect">
            <a:avLst/>
          </a:prstGeom>
          <a:noFill/>
          <a:ln w="9525">
            <a:noFill/>
            <a:miter lim="800000"/>
            <a:headEnd/>
            <a:tailEnd/>
          </a:ln>
        </p:spPr>
      </p:pic>
      <p:sp>
        <p:nvSpPr>
          <p:cNvPr id="41989" name="Rectángulo 3"/>
          <p:cNvSpPr>
            <a:spLocks noChangeArrowheads="1"/>
          </p:cNvSpPr>
          <p:nvPr/>
        </p:nvSpPr>
        <p:spPr bwMode="auto">
          <a:xfrm>
            <a:off x="659876" y="1935163"/>
            <a:ext cx="8307912" cy="4616648"/>
          </a:xfrm>
          <a:prstGeom prst="rect">
            <a:avLst/>
          </a:prstGeom>
          <a:noFill/>
          <a:ln w="9525">
            <a:noFill/>
            <a:miter lim="800000"/>
            <a:headEnd/>
            <a:tailEnd/>
          </a:ln>
        </p:spPr>
        <p:txBody>
          <a:bodyPr wrap="square">
            <a:spAutoFit/>
          </a:bodyPr>
          <a:lstStyle/>
          <a:p>
            <a:pPr algn="just" fontAlgn="ctr"/>
            <a:r>
              <a:rPr lang="es-ES" sz="1400" b="1" dirty="0"/>
              <a:t>Prioridad I. Creación y mantenimiento de dispositivos de acogida y desarrollo de itinerarios de integración: Las actuaciones (recogidas en anexo A), se asocian a cada </a:t>
            </a:r>
            <a:r>
              <a:rPr lang="es-ES" sz="1400" b="1" dirty="0" smtClean="0"/>
              <a:t>una de las fases del itinerario.</a:t>
            </a:r>
            <a:endParaRPr lang="es-ES" sz="1400" b="1" dirty="0"/>
          </a:p>
          <a:p>
            <a:pPr algn="just" fontAlgn="ctr"/>
            <a:endParaRPr lang="es-ES" sz="1400" b="1" dirty="0"/>
          </a:p>
          <a:p>
            <a:pPr algn="just" fontAlgn="ctr"/>
            <a:r>
              <a:rPr lang="es-ES" sz="1400" b="1" dirty="0"/>
              <a:t>Fase previa – Evaluación y derivación:</a:t>
            </a:r>
          </a:p>
          <a:p>
            <a:pPr algn="just" fontAlgn="ctr">
              <a:buFont typeface="Arial" charset="0"/>
              <a:buChar char="•"/>
            </a:pPr>
            <a:r>
              <a:rPr lang="es-ES" sz="1400" dirty="0"/>
              <a:t> Primera acogida en territorio nacional y puestos fronterizos.</a:t>
            </a:r>
          </a:p>
          <a:p>
            <a:pPr algn="just" fontAlgn="ctr">
              <a:buFont typeface="Arial" charset="0"/>
              <a:buChar char="•"/>
            </a:pPr>
            <a:endParaRPr lang="es-ES" sz="1400" dirty="0"/>
          </a:p>
          <a:p>
            <a:pPr algn="just" fontAlgn="ctr"/>
            <a:r>
              <a:rPr lang="es-ES" sz="1400" b="1" dirty="0"/>
              <a:t>1ª Fase - Acogida:</a:t>
            </a:r>
          </a:p>
          <a:p>
            <a:pPr algn="just" fontAlgn="ctr">
              <a:buFont typeface="Arial" charset="0"/>
              <a:buChar char="•"/>
            </a:pPr>
            <a:r>
              <a:rPr lang="es-ES" sz="1400" dirty="0"/>
              <a:t> Acogida temporal</a:t>
            </a:r>
          </a:p>
          <a:p>
            <a:pPr algn="just" fontAlgn="ctr">
              <a:buFont typeface="Arial" charset="0"/>
              <a:buChar char="•"/>
            </a:pPr>
            <a:endParaRPr lang="es-ES" sz="1400" dirty="0"/>
          </a:p>
          <a:p>
            <a:r>
              <a:rPr lang="es-ES" sz="1400" b="1" dirty="0"/>
              <a:t>2ª y 3ª Fases – Integración y Autonomía:</a:t>
            </a:r>
          </a:p>
          <a:p>
            <a:pPr algn="just" fontAlgn="ctr">
              <a:buFont typeface="Arial" charset="0"/>
              <a:buChar char="•"/>
            </a:pPr>
            <a:r>
              <a:rPr lang="es-ES" sz="1400" dirty="0"/>
              <a:t> Intervención social</a:t>
            </a:r>
          </a:p>
          <a:p>
            <a:pPr algn="just" fontAlgn="ctr">
              <a:buFont typeface="Arial" charset="0"/>
              <a:buChar char="•"/>
            </a:pPr>
            <a:endParaRPr lang="es-ES" sz="1400" dirty="0"/>
          </a:p>
          <a:p>
            <a:pPr algn="just" fontAlgn="ctr"/>
            <a:r>
              <a:rPr lang="es-ES" sz="1400" b="1" dirty="0"/>
              <a:t>Actuaciones transversales a todo el itinerario (1ª, 2ª y 3ª fase):</a:t>
            </a:r>
          </a:p>
          <a:p>
            <a:pPr algn="just" fontAlgn="ctr">
              <a:buFont typeface="Arial" charset="0"/>
              <a:buChar char="•"/>
            </a:pPr>
            <a:r>
              <a:rPr lang="es-ES" sz="1400" dirty="0"/>
              <a:t>Aprendizaje del idioma</a:t>
            </a:r>
            <a:endParaRPr lang="es-ES" sz="1400" b="1" dirty="0"/>
          </a:p>
          <a:p>
            <a:pPr algn="just" fontAlgn="ctr">
              <a:buFont typeface="Arial" charset="0"/>
              <a:buChar char="•"/>
            </a:pPr>
            <a:r>
              <a:rPr lang="es-ES" sz="1400" dirty="0"/>
              <a:t>Atención psicológica</a:t>
            </a:r>
          </a:p>
          <a:p>
            <a:pPr algn="just" fontAlgn="ctr">
              <a:buFont typeface="Arial" charset="0"/>
              <a:buChar char="•"/>
            </a:pPr>
            <a:r>
              <a:rPr lang="es-ES" sz="1400" dirty="0"/>
              <a:t>Asistencia jurídica</a:t>
            </a:r>
          </a:p>
          <a:p>
            <a:pPr algn="just" fontAlgn="ctr">
              <a:buFont typeface="Arial" charset="0"/>
              <a:buChar char="•"/>
            </a:pPr>
            <a:r>
              <a:rPr lang="es-ES" sz="1400" dirty="0"/>
              <a:t>Traducción e interpretación</a:t>
            </a:r>
          </a:p>
          <a:p>
            <a:pPr algn="just" fontAlgn="ctr">
              <a:buFont typeface="Arial" charset="0"/>
              <a:buChar char="•"/>
            </a:pPr>
            <a:r>
              <a:rPr lang="es-ES" sz="1400" b="1" dirty="0">
                <a:solidFill>
                  <a:srgbClr val="874EA9"/>
                </a:solidFill>
              </a:rPr>
              <a:t>Estadística, informes y aplicaciones informáticas</a:t>
            </a:r>
          </a:p>
          <a:p>
            <a:pPr algn="just" fontAlgn="ctr">
              <a:buFont typeface="Arial" charset="0"/>
              <a:buNone/>
            </a:pPr>
            <a:endParaRPr lang="es-ES" sz="1400" b="1" dirty="0" smtClean="0"/>
          </a:p>
          <a:p>
            <a:pPr algn="just" fontAlgn="ctr">
              <a:buFont typeface="Arial" charset="0"/>
              <a:buNone/>
            </a:pPr>
            <a:r>
              <a:rPr lang="es-ES" sz="1400" b="1" dirty="0" smtClean="0"/>
              <a:t>* </a:t>
            </a:r>
            <a:r>
              <a:rPr lang="es-ES" sz="1400" b="1" dirty="0" smtClean="0">
                <a:solidFill>
                  <a:srgbClr val="7030A0"/>
                </a:solidFill>
              </a:rPr>
              <a:t>Deberá tenerse en cuenta en la elaboración de la tabla del apartado 5.5</a:t>
            </a:r>
            <a:endParaRPr lang="es-ES" sz="1400" b="1" dirty="0">
              <a:solidFill>
                <a:srgbClr val="7030A0"/>
              </a:solidFill>
            </a:endParaRPr>
          </a:p>
        </p:txBody>
      </p:sp>
      <p:pic>
        <p:nvPicPr>
          <p:cNvPr id="41990" name="Imagen 4"/>
          <p:cNvPicPr>
            <a:picLocks noChangeAspect="1"/>
          </p:cNvPicPr>
          <p:nvPr/>
        </p:nvPicPr>
        <p:blipFill>
          <a:blip r:embed="rId5"/>
          <a:srcRect/>
          <a:stretch>
            <a:fillRect/>
          </a:stretch>
        </p:blipFill>
        <p:spPr bwMode="auto">
          <a:xfrm>
            <a:off x="4646613" y="134938"/>
            <a:ext cx="4195762" cy="682625"/>
          </a:xfrm>
          <a:prstGeom prst="rect">
            <a:avLst/>
          </a:prstGeom>
          <a:noFill/>
          <a:ln w="9525">
            <a:noFill/>
            <a:miter lim="800000"/>
            <a:headEnd/>
            <a:tailEnd/>
          </a:ln>
        </p:spPr>
      </p:pic>
      <p:pic>
        <p:nvPicPr>
          <p:cNvPr id="41991" name="Imagen 6"/>
          <p:cNvPicPr>
            <a:picLocks noChangeAspect="1"/>
          </p:cNvPicPr>
          <p:nvPr/>
        </p:nvPicPr>
        <p:blipFill>
          <a:blip r:embed="rId6"/>
          <a:srcRect/>
          <a:stretch>
            <a:fillRect/>
          </a:stretch>
        </p:blipFill>
        <p:spPr bwMode="auto">
          <a:xfrm>
            <a:off x="222250" y="5738958"/>
            <a:ext cx="453501" cy="445942"/>
          </a:xfrm>
          <a:prstGeom prst="rect">
            <a:avLst/>
          </a:prstGeom>
          <a:noFill/>
          <a:ln w="9525">
            <a:noFill/>
            <a:miter lim="800000"/>
            <a:headEnd/>
            <a:tailEnd/>
          </a:ln>
        </p:spPr>
      </p:pic>
      <p:pic>
        <p:nvPicPr>
          <p:cNvPr id="41992" name="Imagen 5"/>
          <p:cNvPicPr>
            <a:picLocks noChangeAspect="1"/>
          </p:cNvPicPr>
          <p:nvPr/>
        </p:nvPicPr>
        <p:blipFill>
          <a:blip r:embed="rId7"/>
          <a:srcRect/>
          <a:stretch>
            <a:fillRect/>
          </a:stretch>
        </p:blipFill>
        <p:spPr bwMode="auto">
          <a:xfrm>
            <a:off x="222250" y="1177925"/>
            <a:ext cx="534988" cy="5254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a:t>CONSIDERACIONES PRIORIDAD I</a:t>
            </a:r>
          </a:p>
        </p:txBody>
      </p:sp>
      <p:sp>
        <p:nvSpPr>
          <p:cNvPr id="3" name="Marcador de número de diapositiva 2"/>
          <p:cNvSpPr>
            <a:spLocks noGrp="1"/>
          </p:cNvSpPr>
          <p:nvPr>
            <p:ph type="sldNum" sz="quarter" idx="12"/>
          </p:nvPr>
        </p:nvSpPr>
        <p:spPr/>
        <p:txBody>
          <a:bodyPr/>
          <a:lstStyle/>
          <a:p>
            <a:pPr>
              <a:defRPr/>
            </a:pPr>
            <a:fld id="{B1F52A59-6CD6-4744-858C-B9CF045025D8}" type="slidenum">
              <a:rPr lang="es-ES"/>
              <a:pPr>
                <a:defRPr/>
              </a:pPr>
              <a:t>16</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44036" name="Picture 1" descr="cid:image001.jpg@01CD4A13.FB3570F0"/>
          <p:cNvPicPr>
            <a:picLocks noChangeAspect="1" noChangeArrowheads="1"/>
          </p:cNvPicPr>
          <p:nvPr/>
        </p:nvPicPr>
        <p:blipFill>
          <a:blip r:embed="rId3" r:link="rId4"/>
          <a:srcRect/>
          <a:stretch>
            <a:fillRect/>
          </a:stretch>
        </p:blipFill>
        <p:spPr bwMode="auto">
          <a:xfrm>
            <a:off x="115888" y="122238"/>
            <a:ext cx="3035300" cy="685800"/>
          </a:xfrm>
          <a:prstGeom prst="rect">
            <a:avLst/>
          </a:prstGeom>
          <a:noFill/>
          <a:ln w="9525">
            <a:noFill/>
            <a:miter lim="800000"/>
            <a:headEnd/>
            <a:tailEnd/>
          </a:ln>
        </p:spPr>
      </p:pic>
      <p:sp>
        <p:nvSpPr>
          <p:cNvPr id="44037" name="Rectángulo 4"/>
          <p:cNvSpPr>
            <a:spLocks noChangeArrowheads="1"/>
          </p:cNvSpPr>
          <p:nvPr/>
        </p:nvSpPr>
        <p:spPr bwMode="auto">
          <a:xfrm>
            <a:off x="527050" y="1687513"/>
            <a:ext cx="8240713" cy="4708981"/>
          </a:xfrm>
          <a:prstGeom prst="rect">
            <a:avLst/>
          </a:prstGeom>
          <a:noFill/>
          <a:ln w="9525">
            <a:noFill/>
            <a:miter lim="800000"/>
            <a:headEnd/>
            <a:tailEnd/>
          </a:ln>
        </p:spPr>
        <p:txBody>
          <a:bodyPr>
            <a:spAutoFit/>
          </a:bodyPr>
          <a:lstStyle/>
          <a:p>
            <a:pPr lvl="1" algn="just" fontAlgn="ctr"/>
            <a:r>
              <a:rPr lang="es-ES" sz="1500" dirty="0"/>
              <a:t>En Acogida Temporal los proyectos deberán:</a:t>
            </a:r>
          </a:p>
          <a:p>
            <a:pPr lvl="1" algn="just" fontAlgn="ctr">
              <a:buFont typeface="Wingdings" pitchFamily="2" charset="2"/>
              <a:buNone/>
            </a:pPr>
            <a:endParaRPr lang="es-ES" sz="1500" dirty="0"/>
          </a:p>
          <a:p>
            <a:pPr marL="285750" indent="-285750" algn="just" fontAlgn="ctr">
              <a:buFont typeface="Wingdings" pitchFamily="2" charset="2"/>
              <a:buChar char="Ø"/>
            </a:pPr>
            <a:r>
              <a:rPr lang="es-ES" sz="1500" dirty="0"/>
              <a:t>Especificar número concreto de plazas, coste estimado por plaza y previsión de localizaciones.</a:t>
            </a:r>
          </a:p>
          <a:p>
            <a:pPr marL="285750" indent="-285750" algn="just" fontAlgn="ctr">
              <a:buFont typeface="Wingdings" pitchFamily="2" charset="2"/>
              <a:buNone/>
            </a:pPr>
            <a:endParaRPr lang="es-ES" sz="1500" dirty="0"/>
          </a:p>
          <a:p>
            <a:pPr marL="285750" indent="-285750" algn="just" fontAlgn="ctr">
              <a:buFont typeface="Wingdings" pitchFamily="2" charset="2"/>
              <a:buChar char="Ø"/>
            </a:pPr>
            <a:r>
              <a:rPr lang="es-ES" sz="1500" dirty="0"/>
              <a:t>Prever la atención a personas con necesidades de acogida particulares o en situación de especial vulnerabilidad.</a:t>
            </a:r>
          </a:p>
          <a:p>
            <a:pPr marL="285750" indent="-285750" algn="just" fontAlgn="ctr"/>
            <a:endParaRPr lang="es-ES" sz="1500" dirty="0"/>
          </a:p>
          <a:p>
            <a:pPr marL="285750" indent="-285750" algn="just" fontAlgn="ctr">
              <a:buFont typeface="Wingdings" pitchFamily="2" charset="2"/>
              <a:buChar char="Ø"/>
            </a:pPr>
            <a:r>
              <a:rPr lang="es-ES" sz="1500" dirty="0"/>
              <a:t>Las entidades con más de 100 plazas de acogida deben tener adaptadas para personas con movilidad reducida al menos 2 plazas por cada Comunidad Autónoma en la que se desarrolle el </a:t>
            </a:r>
            <a:r>
              <a:rPr lang="es-ES" sz="1500" dirty="0" smtClean="0"/>
              <a:t>proyecto, </a:t>
            </a:r>
            <a:r>
              <a:rPr lang="es-ES" sz="1500" dirty="0" smtClean="0">
                <a:solidFill>
                  <a:srgbClr val="7030A0"/>
                </a:solidFill>
              </a:rPr>
              <a:t>salvo autorización expresa de la SGII tras solicitud fundamentada de la entidad.</a:t>
            </a:r>
            <a:endParaRPr lang="es-ES" sz="1500" dirty="0">
              <a:solidFill>
                <a:srgbClr val="7030A0"/>
              </a:solidFill>
            </a:endParaRPr>
          </a:p>
          <a:p>
            <a:pPr marL="285750" indent="-285750" algn="just" fontAlgn="ctr"/>
            <a:endParaRPr lang="es-ES" sz="1500" dirty="0"/>
          </a:p>
          <a:p>
            <a:pPr marL="285750" indent="-285750" algn="just" fontAlgn="ctr">
              <a:buFont typeface="Wingdings" pitchFamily="2" charset="2"/>
              <a:buNone/>
            </a:pPr>
            <a:r>
              <a:rPr lang="es-ES" sz="1500" dirty="0"/>
              <a:t>A las entidades que vayan a presentar una solicitud de subvención bajo esta prioridad se les recomienda conocer el Manual de Gestión del Sistema de Acogida e Integración para solicitantes y beneficiarios de protección internacional, disponible en la Web.</a:t>
            </a:r>
          </a:p>
          <a:p>
            <a:pPr marL="285750" indent="-285750" algn="just" fontAlgn="ctr"/>
            <a:endParaRPr lang="es-ES" sz="1500" dirty="0"/>
          </a:p>
          <a:p>
            <a:pPr marL="285750" indent="-285750" algn="just" fontAlgn="ctr">
              <a:buFont typeface="Wingdings" pitchFamily="2" charset="2"/>
              <a:buNone/>
            </a:pPr>
            <a:r>
              <a:rPr lang="es-ES" sz="1500" b="1" dirty="0">
                <a:solidFill>
                  <a:srgbClr val="874EA9"/>
                </a:solidFill>
              </a:rPr>
              <a:t>Las entidades que presenten un proyecto para esta prioridad DEBERÁN presentar también un proyecto complementario para la prioridad V.</a:t>
            </a:r>
          </a:p>
          <a:p>
            <a:pPr marL="285750" indent="-285750" algn="just" fontAlgn="ctr"/>
            <a:endParaRPr lang="es-ES" sz="1500" dirty="0"/>
          </a:p>
        </p:txBody>
      </p:sp>
      <p:pic>
        <p:nvPicPr>
          <p:cNvPr id="44038" name="Imagen 3"/>
          <p:cNvPicPr>
            <a:picLocks noChangeAspect="1"/>
          </p:cNvPicPr>
          <p:nvPr/>
        </p:nvPicPr>
        <p:blipFill>
          <a:blip r:embed="rId5"/>
          <a:srcRect/>
          <a:stretch>
            <a:fillRect/>
          </a:stretch>
        </p:blipFill>
        <p:spPr bwMode="auto">
          <a:xfrm>
            <a:off x="41276" y="5596504"/>
            <a:ext cx="506412" cy="500062"/>
          </a:xfrm>
          <a:prstGeom prst="rect">
            <a:avLst/>
          </a:prstGeom>
          <a:noFill/>
          <a:ln w="9525">
            <a:noFill/>
            <a:miter lim="800000"/>
            <a:headEnd/>
            <a:tailEnd/>
          </a:ln>
        </p:spPr>
      </p:pic>
      <p:pic>
        <p:nvPicPr>
          <p:cNvPr id="44039" name="Imagen 5"/>
          <p:cNvPicPr>
            <a:picLocks noChangeAspect="1"/>
          </p:cNvPicPr>
          <p:nvPr/>
        </p:nvPicPr>
        <p:blipFill>
          <a:blip r:embed="rId6"/>
          <a:srcRect/>
          <a:stretch>
            <a:fillRect/>
          </a:stretch>
        </p:blipFill>
        <p:spPr bwMode="auto">
          <a:xfrm>
            <a:off x="4829175" y="125413"/>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ACTUACIONES PRIORIDAD II</a:t>
            </a:r>
            <a:endParaRPr lang="es-ES" sz="3600" b="1" dirty="0"/>
          </a:p>
        </p:txBody>
      </p:sp>
      <p:sp>
        <p:nvSpPr>
          <p:cNvPr id="3" name="Marcador de número de diapositiva 2"/>
          <p:cNvSpPr>
            <a:spLocks noGrp="1"/>
          </p:cNvSpPr>
          <p:nvPr>
            <p:ph type="sldNum" sz="quarter" idx="12"/>
          </p:nvPr>
        </p:nvSpPr>
        <p:spPr/>
        <p:txBody>
          <a:bodyPr/>
          <a:lstStyle/>
          <a:p>
            <a:pPr>
              <a:defRPr/>
            </a:pPr>
            <a:fld id="{B875F403-F432-439D-9153-72CA8E3491AC}" type="slidenum">
              <a:rPr lang="es-ES"/>
              <a:pPr>
                <a:defRPr/>
              </a:pPr>
              <a:t>17</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46084" name="Picture 1" descr="cid:image001.jpg@01CD4A13.FB3570F0"/>
          <p:cNvPicPr>
            <a:picLocks noChangeAspect="1" noChangeArrowheads="1"/>
          </p:cNvPicPr>
          <p:nvPr/>
        </p:nvPicPr>
        <p:blipFill>
          <a:blip r:embed="rId3" r:link="rId4"/>
          <a:srcRect/>
          <a:stretch>
            <a:fillRect/>
          </a:stretch>
        </p:blipFill>
        <p:spPr bwMode="auto">
          <a:xfrm>
            <a:off x="153988" y="163513"/>
            <a:ext cx="3022600" cy="682625"/>
          </a:xfrm>
          <a:prstGeom prst="rect">
            <a:avLst/>
          </a:prstGeom>
          <a:noFill/>
          <a:ln w="9525">
            <a:noFill/>
            <a:miter lim="800000"/>
            <a:headEnd/>
            <a:tailEnd/>
          </a:ln>
        </p:spPr>
      </p:pic>
      <p:sp>
        <p:nvSpPr>
          <p:cNvPr id="46085" name="CuadroTexto 3"/>
          <p:cNvSpPr txBox="1">
            <a:spLocks noChangeArrowheads="1"/>
          </p:cNvSpPr>
          <p:nvPr/>
        </p:nvSpPr>
        <p:spPr bwMode="auto">
          <a:xfrm>
            <a:off x="582613" y="2078038"/>
            <a:ext cx="8134350" cy="4955203"/>
          </a:xfrm>
          <a:prstGeom prst="rect">
            <a:avLst/>
          </a:prstGeom>
          <a:noFill/>
          <a:ln w="9525">
            <a:noFill/>
            <a:miter lim="800000"/>
            <a:headEnd/>
            <a:tailEnd/>
          </a:ln>
        </p:spPr>
        <p:txBody>
          <a:bodyPr>
            <a:spAutoFit/>
          </a:bodyPr>
          <a:lstStyle/>
          <a:p>
            <a:r>
              <a:rPr lang="es-ES" sz="1600" b="1" dirty="0">
                <a:latin typeface="Calibri" pitchFamily="34" charset="0"/>
              </a:rPr>
              <a:t>Prioridad II. Atención </a:t>
            </a:r>
            <a:r>
              <a:rPr lang="es-ES" sz="1600" b="1" dirty="0" err="1">
                <a:latin typeface="Calibri" pitchFamily="34" charset="0"/>
              </a:rPr>
              <a:t>sociosanitaria</a:t>
            </a:r>
            <a:r>
              <a:rPr lang="es-ES" sz="1600" b="1" dirty="0">
                <a:latin typeface="Calibri" pitchFamily="34" charset="0"/>
              </a:rPr>
              <a:t> en los CETI de Ceuta y Melilla.</a:t>
            </a:r>
          </a:p>
          <a:p>
            <a:endParaRPr lang="es-ES" sz="1600" dirty="0">
              <a:latin typeface="Calibri" pitchFamily="34" charset="0"/>
            </a:endParaRPr>
          </a:p>
          <a:p>
            <a:r>
              <a:rPr lang="es-ES" sz="1600" dirty="0">
                <a:latin typeface="Calibri" pitchFamily="34" charset="0"/>
              </a:rPr>
              <a:t>Servicios complementarios a los que se prestan en los centros.</a:t>
            </a:r>
          </a:p>
          <a:p>
            <a:endParaRPr lang="es-ES" sz="1600" dirty="0">
              <a:latin typeface="Calibri" pitchFamily="34" charset="0"/>
            </a:endParaRPr>
          </a:p>
          <a:p>
            <a:r>
              <a:rPr lang="es-ES" sz="1600" u="sng" dirty="0">
                <a:latin typeface="Calibri" pitchFamily="34" charset="0"/>
              </a:rPr>
              <a:t>Actuaciones</a:t>
            </a:r>
            <a:r>
              <a:rPr lang="es-ES" sz="1600" dirty="0">
                <a:latin typeface="Calibri" pitchFamily="34" charset="0"/>
              </a:rPr>
              <a:t> (se describen en Anexo A):</a:t>
            </a:r>
          </a:p>
          <a:p>
            <a:endParaRPr lang="es-ES" sz="1600" dirty="0">
              <a:latin typeface="Calibri" pitchFamily="34" charset="0"/>
            </a:endParaRPr>
          </a:p>
          <a:p>
            <a:pPr>
              <a:buFont typeface="Arial" charset="0"/>
              <a:buChar char="•"/>
            </a:pPr>
            <a:r>
              <a:rPr lang="es-ES" sz="1600" dirty="0">
                <a:latin typeface="Calibri" pitchFamily="34" charset="0"/>
              </a:rPr>
              <a:t>Información, orientación e intervención social </a:t>
            </a:r>
          </a:p>
          <a:p>
            <a:pPr>
              <a:buFont typeface="Arial" charset="0"/>
              <a:buChar char="•"/>
            </a:pPr>
            <a:r>
              <a:rPr lang="es-ES" sz="1600" dirty="0">
                <a:latin typeface="Calibri" pitchFamily="34" charset="0"/>
              </a:rPr>
              <a:t>Atención psicológica</a:t>
            </a:r>
          </a:p>
          <a:p>
            <a:pPr>
              <a:buFont typeface="Arial" charset="0"/>
              <a:buChar char="•"/>
            </a:pPr>
            <a:r>
              <a:rPr lang="es-ES" sz="1600" dirty="0">
                <a:latin typeface="Calibri" pitchFamily="34" charset="0"/>
              </a:rPr>
              <a:t>Asistencia jurídica</a:t>
            </a:r>
          </a:p>
          <a:p>
            <a:pPr>
              <a:buFont typeface="Arial" charset="0"/>
              <a:buChar char="•"/>
            </a:pPr>
            <a:r>
              <a:rPr lang="es-ES" sz="1600" dirty="0">
                <a:latin typeface="Calibri" pitchFamily="34" charset="0"/>
              </a:rPr>
              <a:t>Traducción e interpretación</a:t>
            </a:r>
          </a:p>
          <a:p>
            <a:pPr>
              <a:buFont typeface="Arial" charset="0"/>
              <a:buChar char="•"/>
            </a:pPr>
            <a:r>
              <a:rPr lang="es-ES" sz="1600" dirty="0">
                <a:latin typeface="Calibri" pitchFamily="34" charset="0"/>
              </a:rPr>
              <a:t>Formación, ocio y tiempo libre</a:t>
            </a:r>
          </a:p>
          <a:p>
            <a:pPr>
              <a:buFont typeface="Arial" charset="0"/>
              <a:buChar char="•"/>
            </a:pPr>
            <a:r>
              <a:rPr lang="es-ES" sz="1600" dirty="0">
                <a:latin typeface="Calibri" pitchFamily="34" charset="0"/>
              </a:rPr>
              <a:t>Actividades de asistencia sanitaria</a:t>
            </a:r>
          </a:p>
          <a:p>
            <a:endParaRPr lang="es-ES" sz="1600" dirty="0">
              <a:latin typeface="Calibri" pitchFamily="34" charset="0"/>
            </a:endParaRPr>
          </a:p>
          <a:p>
            <a:endParaRPr lang="es-ES" dirty="0"/>
          </a:p>
          <a:p>
            <a:endParaRPr lang="es-ES" dirty="0"/>
          </a:p>
          <a:p>
            <a:endParaRPr lang="es-ES" dirty="0"/>
          </a:p>
          <a:p>
            <a:endParaRPr lang="es-ES" dirty="0"/>
          </a:p>
          <a:p>
            <a:endParaRPr lang="es-ES" dirty="0"/>
          </a:p>
          <a:p>
            <a:endParaRPr lang="es-ES" dirty="0"/>
          </a:p>
        </p:txBody>
      </p:sp>
      <p:pic>
        <p:nvPicPr>
          <p:cNvPr id="46086" name="Imagen 4"/>
          <p:cNvPicPr>
            <a:picLocks noChangeAspect="1"/>
          </p:cNvPicPr>
          <p:nvPr/>
        </p:nvPicPr>
        <p:blipFill>
          <a:blip r:embed="rId5"/>
          <a:srcRect/>
          <a:stretch>
            <a:fillRect/>
          </a:stretch>
        </p:blipFill>
        <p:spPr bwMode="auto">
          <a:xfrm>
            <a:off x="4829175" y="163513"/>
            <a:ext cx="4194175" cy="684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ACTUACIONES PRIORIDAD III</a:t>
            </a:r>
            <a:endParaRPr lang="es-ES" sz="3600" b="1" dirty="0"/>
          </a:p>
        </p:txBody>
      </p:sp>
      <p:sp>
        <p:nvSpPr>
          <p:cNvPr id="3" name="Marcador de número de diapositiva 2"/>
          <p:cNvSpPr>
            <a:spLocks noGrp="1"/>
          </p:cNvSpPr>
          <p:nvPr>
            <p:ph type="sldNum" sz="quarter" idx="12"/>
          </p:nvPr>
        </p:nvSpPr>
        <p:spPr/>
        <p:txBody>
          <a:bodyPr/>
          <a:lstStyle/>
          <a:p>
            <a:pPr>
              <a:defRPr/>
            </a:pPr>
            <a:fld id="{4C02B04E-B26E-4FAD-9E71-9E3E587F4BDB}" type="slidenum">
              <a:rPr lang="es-ES"/>
              <a:pPr>
                <a:defRPr/>
              </a:pPr>
              <a:t>18</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48132" name="Picture 1" descr="cid:image001.jpg@01CD4A13.FB3570F0"/>
          <p:cNvPicPr>
            <a:picLocks noChangeAspect="1" noChangeArrowheads="1"/>
          </p:cNvPicPr>
          <p:nvPr/>
        </p:nvPicPr>
        <p:blipFill>
          <a:blip r:embed="rId3" r:link="rId4"/>
          <a:srcRect/>
          <a:stretch>
            <a:fillRect/>
          </a:stretch>
        </p:blipFill>
        <p:spPr bwMode="auto">
          <a:xfrm>
            <a:off x="144463" y="130175"/>
            <a:ext cx="2994025" cy="676275"/>
          </a:xfrm>
          <a:prstGeom prst="rect">
            <a:avLst/>
          </a:prstGeom>
          <a:noFill/>
          <a:ln w="9525">
            <a:noFill/>
            <a:miter lim="800000"/>
            <a:headEnd/>
            <a:tailEnd/>
          </a:ln>
        </p:spPr>
      </p:pic>
      <p:sp>
        <p:nvSpPr>
          <p:cNvPr id="48133" name="CuadroTexto 3"/>
          <p:cNvSpPr txBox="1">
            <a:spLocks noChangeArrowheads="1"/>
          </p:cNvSpPr>
          <p:nvPr/>
        </p:nvSpPr>
        <p:spPr bwMode="auto">
          <a:xfrm>
            <a:off x="474663" y="1965325"/>
            <a:ext cx="8134350" cy="5447645"/>
          </a:xfrm>
          <a:prstGeom prst="rect">
            <a:avLst/>
          </a:prstGeom>
          <a:noFill/>
          <a:ln w="9525">
            <a:noFill/>
            <a:miter lim="800000"/>
            <a:headEnd/>
            <a:tailEnd/>
          </a:ln>
        </p:spPr>
        <p:txBody>
          <a:bodyPr>
            <a:spAutoFit/>
          </a:bodyPr>
          <a:lstStyle/>
          <a:p>
            <a:r>
              <a:rPr lang="es-ES" sz="1600" b="1" dirty="0">
                <a:latin typeface="Calibri" pitchFamily="34" charset="0"/>
              </a:rPr>
              <a:t>Prioridad III. Proyectos dirigidos a la sensibilización, formación de profesionales y acogida de grupos específicos.</a:t>
            </a:r>
          </a:p>
          <a:p>
            <a:endParaRPr lang="es-ES" sz="1600" b="1" dirty="0">
              <a:latin typeface="Calibri" pitchFamily="34" charset="0"/>
            </a:endParaRPr>
          </a:p>
          <a:p>
            <a:r>
              <a:rPr lang="es-ES" sz="1600" dirty="0">
                <a:latin typeface="Calibri" pitchFamily="34" charset="0"/>
              </a:rPr>
              <a:t>Tipos de proyectos:</a:t>
            </a:r>
          </a:p>
          <a:p>
            <a:endParaRPr lang="es-ES" sz="1600" dirty="0">
              <a:latin typeface="Calibri" pitchFamily="34" charset="0"/>
            </a:endParaRPr>
          </a:p>
          <a:p>
            <a:pPr>
              <a:buFont typeface="Arial" charset="0"/>
              <a:buChar char="•"/>
            </a:pPr>
            <a:r>
              <a:rPr lang="es-ES" sz="1600" dirty="0">
                <a:latin typeface="Calibri" pitchFamily="34" charset="0"/>
              </a:rPr>
              <a:t>Proyectos dirigidos a favorecer el conocimiento sobre personas solicitantes y beneficiarias de protección internacional, así como sensibilización de la sociedad de acogida.</a:t>
            </a:r>
          </a:p>
          <a:p>
            <a:endParaRPr lang="es-ES" sz="1600" dirty="0">
              <a:latin typeface="Calibri" pitchFamily="34" charset="0"/>
            </a:endParaRPr>
          </a:p>
          <a:p>
            <a:pPr>
              <a:buFont typeface="Arial" charset="0"/>
              <a:buChar char="•"/>
            </a:pPr>
            <a:r>
              <a:rPr lang="es-ES" sz="1600" dirty="0">
                <a:latin typeface="Calibri" pitchFamily="34" charset="0"/>
              </a:rPr>
              <a:t>Proyectos de formación y perfeccionamiento de profesionales y personas voluntarias que desarrollen su actividad en el marco de las prioridades I y III.3 de esta convocatoria, así como otros agentes implicados.</a:t>
            </a:r>
          </a:p>
          <a:p>
            <a:endParaRPr lang="es-ES" sz="1600" dirty="0">
              <a:latin typeface="Calibri" pitchFamily="34" charset="0"/>
            </a:endParaRPr>
          </a:p>
          <a:p>
            <a:pPr>
              <a:buFont typeface="Arial" charset="0"/>
              <a:buChar char="•"/>
            </a:pPr>
            <a:r>
              <a:rPr lang="es-ES" sz="1600" dirty="0">
                <a:latin typeface="Calibri" pitchFamily="34" charset="0"/>
              </a:rPr>
              <a:t>Proyectos dirigidos a la creación o mantenimiento de recursos específicos para la atención integral de grupos vulnerables. </a:t>
            </a:r>
            <a:r>
              <a:rPr lang="es-ES" sz="1600" b="1" dirty="0">
                <a:latin typeface="Calibri" pitchFamily="34" charset="0"/>
              </a:rPr>
              <a:t>En estos proyectos se podrán desarrollar las mismas actuaciones previstas en la Prioridad I.</a:t>
            </a:r>
          </a:p>
          <a:p>
            <a:endParaRPr lang="es-ES" dirty="0"/>
          </a:p>
          <a:p>
            <a:endParaRPr lang="es-ES" dirty="0"/>
          </a:p>
          <a:p>
            <a:endParaRPr lang="es-ES" dirty="0"/>
          </a:p>
          <a:p>
            <a:endParaRPr lang="es-ES" dirty="0"/>
          </a:p>
          <a:p>
            <a:endParaRPr lang="es-ES" dirty="0"/>
          </a:p>
          <a:p>
            <a:endParaRPr lang="es-ES" dirty="0"/>
          </a:p>
        </p:txBody>
      </p:sp>
      <p:pic>
        <p:nvPicPr>
          <p:cNvPr id="48134" name="Imagen 4"/>
          <p:cNvPicPr>
            <a:picLocks noChangeAspect="1"/>
          </p:cNvPicPr>
          <p:nvPr/>
        </p:nvPicPr>
        <p:blipFill>
          <a:blip r:embed="rId5"/>
          <a:srcRect/>
          <a:stretch>
            <a:fillRect/>
          </a:stretch>
        </p:blipFill>
        <p:spPr bwMode="auto">
          <a:xfrm>
            <a:off x="4829175" y="100013"/>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ACTUACIONES PRIORIDAD IV</a:t>
            </a:r>
            <a:endParaRPr lang="es-ES" sz="3600" b="1" dirty="0"/>
          </a:p>
        </p:txBody>
      </p:sp>
      <p:sp>
        <p:nvSpPr>
          <p:cNvPr id="3" name="Marcador de número de diapositiva 2"/>
          <p:cNvSpPr>
            <a:spLocks noGrp="1"/>
          </p:cNvSpPr>
          <p:nvPr>
            <p:ph type="sldNum" sz="quarter" idx="12"/>
          </p:nvPr>
        </p:nvSpPr>
        <p:spPr/>
        <p:txBody>
          <a:bodyPr/>
          <a:lstStyle/>
          <a:p>
            <a:pPr>
              <a:defRPr/>
            </a:pPr>
            <a:fld id="{B3EE03D0-6751-4D1E-86B7-6B7ADC18842E}" type="slidenum">
              <a:rPr lang="es-ES"/>
              <a:pPr>
                <a:defRPr/>
              </a:pPr>
              <a:t>19</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50180" name="Picture 1" descr="cid:image001.jpg@01CD4A13.FB3570F0"/>
          <p:cNvPicPr>
            <a:picLocks noChangeAspect="1" noChangeArrowheads="1"/>
          </p:cNvPicPr>
          <p:nvPr/>
        </p:nvPicPr>
        <p:blipFill>
          <a:blip r:embed="rId3" r:link="rId4"/>
          <a:srcRect/>
          <a:stretch>
            <a:fillRect/>
          </a:stretch>
        </p:blipFill>
        <p:spPr bwMode="auto">
          <a:xfrm>
            <a:off x="192088" y="185738"/>
            <a:ext cx="2725737" cy="617537"/>
          </a:xfrm>
          <a:prstGeom prst="rect">
            <a:avLst/>
          </a:prstGeom>
          <a:noFill/>
          <a:ln w="9525">
            <a:noFill/>
            <a:miter lim="800000"/>
            <a:headEnd/>
            <a:tailEnd/>
          </a:ln>
        </p:spPr>
      </p:pic>
      <p:sp>
        <p:nvSpPr>
          <p:cNvPr id="50181" name="CuadroTexto 3"/>
          <p:cNvSpPr txBox="1">
            <a:spLocks noChangeArrowheads="1"/>
          </p:cNvSpPr>
          <p:nvPr/>
        </p:nvSpPr>
        <p:spPr bwMode="auto">
          <a:xfrm>
            <a:off x="593725" y="2078038"/>
            <a:ext cx="8134350" cy="5132387"/>
          </a:xfrm>
          <a:prstGeom prst="rect">
            <a:avLst/>
          </a:prstGeom>
          <a:noFill/>
          <a:ln w="9525">
            <a:noFill/>
            <a:miter lim="800000"/>
            <a:headEnd/>
            <a:tailEnd/>
          </a:ln>
        </p:spPr>
        <p:txBody>
          <a:bodyPr>
            <a:spAutoFit/>
          </a:bodyPr>
          <a:lstStyle/>
          <a:p>
            <a:r>
              <a:rPr lang="es-ES" sz="1600" b="1" dirty="0">
                <a:latin typeface="Calibri" pitchFamily="34" charset="0"/>
              </a:rPr>
              <a:t>Prioridad IV Proyectos de equipamiento y adaptación de inmuebles.</a:t>
            </a:r>
          </a:p>
          <a:p>
            <a:endParaRPr lang="es-ES" sz="1600" b="1" dirty="0">
              <a:latin typeface="Calibri" pitchFamily="34" charset="0"/>
            </a:endParaRPr>
          </a:p>
          <a:p>
            <a:pPr algn="just"/>
            <a:r>
              <a:rPr lang="es-ES" sz="1600" b="1" dirty="0">
                <a:latin typeface="Calibri" pitchFamily="34" charset="0"/>
              </a:rPr>
              <a:t>Adquisición de recursos materiales adecuados para el funcionamiento o la adaptación de dispositivos de acogida, de las oficinas necesarias para la gestión de esos dispositivos y de las oficinas donde se prestan las actuaciones previstas en las prioridades I y III.3</a:t>
            </a:r>
          </a:p>
          <a:p>
            <a:endParaRPr lang="es-ES" sz="1600" b="1" dirty="0">
              <a:latin typeface="Calibri" pitchFamily="34" charset="0"/>
            </a:endParaRPr>
          </a:p>
          <a:p>
            <a:r>
              <a:rPr lang="es-ES" sz="1600" u="sng" dirty="0">
                <a:latin typeface="Calibri" pitchFamily="34" charset="0"/>
              </a:rPr>
              <a:t>Actuaciones (se describen en Anexo A):</a:t>
            </a:r>
          </a:p>
          <a:p>
            <a:endParaRPr lang="es-ES" sz="1600" dirty="0">
              <a:latin typeface="Calibri" pitchFamily="34" charset="0"/>
            </a:endParaRPr>
          </a:p>
          <a:p>
            <a:pPr>
              <a:buFont typeface="Arial" charset="0"/>
              <a:buChar char="•"/>
            </a:pPr>
            <a:r>
              <a:rPr lang="es-ES" sz="1600" dirty="0">
                <a:latin typeface="Calibri" pitchFamily="34" charset="0"/>
              </a:rPr>
              <a:t> Adquisición de equipos informáticos</a:t>
            </a:r>
          </a:p>
          <a:p>
            <a:pPr>
              <a:buFont typeface="Arial" charset="0"/>
              <a:buChar char="•"/>
            </a:pPr>
            <a:r>
              <a:rPr lang="es-ES" sz="1600" dirty="0">
                <a:latin typeface="Calibri" pitchFamily="34" charset="0"/>
              </a:rPr>
              <a:t> Adquisición de mobiliario y otros bienes </a:t>
            </a:r>
            <a:r>
              <a:rPr lang="es-ES" sz="1600" dirty="0" err="1">
                <a:latin typeface="Calibri" pitchFamily="34" charset="0"/>
              </a:rPr>
              <a:t>inventariables</a:t>
            </a:r>
            <a:endParaRPr lang="es-ES" sz="1600" dirty="0">
              <a:latin typeface="Calibri" pitchFamily="34" charset="0"/>
            </a:endParaRPr>
          </a:p>
          <a:p>
            <a:pPr>
              <a:buFont typeface="Arial" charset="0"/>
              <a:buChar char="•"/>
            </a:pPr>
            <a:r>
              <a:rPr lang="es-ES" sz="1600" dirty="0">
                <a:latin typeface="Calibri" pitchFamily="34" charset="0"/>
              </a:rPr>
              <a:t> Obras para el acondicionamiento y adaptación de inmuebles</a:t>
            </a:r>
          </a:p>
          <a:p>
            <a:endParaRPr lang="es-ES" sz="1600" dirty="0">
              <a:latin typeface="Calibri" pitchFamily="34" charset="0"/>
            </a:endParaRPr>
          </a:p>
          <a:p>
            <a:r>
              <a:rPr lang="es-ES" sz="1600" dirty="0">
                <a:latin typeface="Calibri" pitchFamily="34" charset="0"/>
              </a:rPr>
              <a:t>Deberán destinarse los bienes al fin concreto para el que se concedió la subvención, que no podrá ser inferior a 5 años en caso de bienes inscribibles en un registro público, ni de 2 años para el resto de bienes.</a:t>
            </a:r>
          </a:p>
          <a:p>
            <a:endParaRPr lang="es-ES" dirty="0">
              <a:latin typeface="Calibri" pitchFamily="34" charset="0"/>
            </a:endParaRPr>
          </a:p>
          <a:p>
            <a:endParaRPr lang="es-ES" dirty="0">
              <a:latin typeface="Calibri" pitchFamily="34" charset="0"/>
            </a:endParaRPr>
          </a:p>
          <a:p>
            <a:endParaRPr lang="es-ES" dirty="0">
              <a:latin typeface="Calibri" pitchFamily="34" charset="0"/>
            </a:endParaRPr>
          </a:p>
          <a:p>
            <a:endParaRPr lang="es-ES" dirty="0"/>
          </a:p>
          <a:p>
            <a:endParaRPr lang="es-ES" dirty="0"/>
          </a:p>
        </p:txBody>
      </p:sp>
      <p:pic>
        <p:nvPicPr>
          <p:cNvPr id="50182" name="Imagen 4"/>
          <p:cNvPicPr>
            <a:picLocks noChangeAspect="1"/>
          </p:cNvPicPr>
          <p:nvPr/>
        </p:nvPicPr>
        <p:blipFill>
          <a:blip r:embed="rId5"/>
          <a:srcRect/>
          <a:stretch>
            <a:fillRect/>
          </a:stretch>
        </p:blipFill>
        <p:spPr bwMode="auto">
          <a:xfrm>
            <a:off x="4829175" y="119063"/>
            <a:ext cx="4194175" cy="684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7900" y="1166813"/>
            <a:ext cx="7289800" cy="625475"/>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a:solidFill>
                  <a:schemeClr val="tx1">
                    <a:lumMod val="90000"/>
                    <a:lumOff val="10000"/>
                  </a:schemeClr>
                </a:solidFill>
              </a:rPr>
              <a:t>RESOLUCIÓN</a:t>
            </a:r>
          </a:p>
        </p:txBody>
      </p:sp>
      <p:sp>
        <p:nvSpPr>
          <p:cNvPr id="3" name="Marcador de contenido 2"/>
          <p:cNvSpPr>
            <a:spLocks noGrp="1"/>
          </p:cNvSpPr>
          <p:nvPr>
            <p:ph idx="1"/>
          </p:nvPr>
        </p:nvSpPr>
        <p:spPr>
          <a:xfrm>
            <a:off x="1335088" y="2189163"/>
            <a:ext cx="6511925" cy="3716337"/>
          </a:xfrm>
        </p:spPr>
        <p:txBody>
          <a:bodyPr rtlCol="0">
            <a:noAutofit/>
          </a:bodyPr>
          <a:lstStyle/>
          <a:p>
            <a:pPr marL="68580" indent="-68580" algn="just" eaLnBrk="1" fontAlgn="auto" hangingPunct="1">
              <a:spcAft>
                <a:spcPts val="0"/>
              </a:spcAft>
              <a:buFont typeface="Tw Cen MT" panose="020B0602020104020603" pitchFamily="34" charset="0"/>
              <a:buChar char=" "/>
              <a:defRPr/>
            </a:pPr>
            <a:r>
              <a:rPr lang="es-ES" sz="2100" dirty="0"/>
              <a:t>RESOLUCIÓN DE </a:t>
            </a:r>
            <a:r>
              <a:rPr lang="es-ES" sz="2100" dirty="0" smtClean="0"/>
              <a:t>21 DE MARZO DE 2017 </a:t>
            </a:r>
            <a:r>
              <a:rPr lang="es-ES" sz="2100" dirty="0"/>
              <a:t>DE LA DIRECCIÓN GENERAL DE MIGRACIONES POR LA QUE SE CONVOCAN SUBVENCIONES EN EL ÁREA DE PROTECCIÓN INTERNACIONAL Y PARA LA ATENCIÓN SOCIOSANITARIA EN LOS CENTROS DE ESTANCIA TEMPORAL DE INMIGRANTES DE CEUTA Y MELILLA </a:t>
            </a:r>
          </a:p>
          <a:p>
            <a:pPr marL="68580" indent="-68580" eaLnBrk="1" fontAlgn="auto" hangingPunct="1">
              <a:spcAft>
                <a:spcPts val="0"/>
              </a:spcAft>
              <a:buFont typeface="Tw Cen MT" panose="020B0602020104020603" pitchFamily="34" charset="0"/>
              <a:buChar char=" "/>
              <a:defRPr/>
            </a:pPr>
            <a:endParaRPr lang="es-ES" dirty="0" smtClean="0"/>
          </a:p>
          <a:p>
            <a:pPr marL="68580" indent="-68580" eaLnBrk="1" fontAlgn="auto" hangingPunct="1">
              <a:spcAft>
                <a:spcPts val="0"/>
              </a:spcAft>
              <a:buFont typeface="Tw Cen MT" panose="020B0602020104020603" pitchFamily="34" charset="0"/>
              <a:buChar char=" "/>
              <a:defRPr/>
            </a:pPr>
            <a:r>
              <a:rPr lang="es-ES" sz="2000" dirty="0" smtClean="0"/>
              <a:t>PUBLICACIÓN EXTRACTO BOE: </a:t>
            </a:r>
            <a:r>
              <a:rPr lang="es-ES" sz="2000" b="1" u="sng" dirty="0" smtClean="0"/>
              <a:t>1 DE ABRIL </a:t>
            </a:r>
            <a:r>
              <a:rPr lang="es-ES" sz="2000" b="1" u="sng" smtClean="0"/>
              <a:t>DE 2017 </a:t>
            </a:r>
            <a:r>
              <a:rPr lang="es-ES" sz="2100" dirty="0" smtClean="0">
                <a:solidFill>
                  <a:schemeClr val="bg1"/>
                </a:solidFill>
                <a:latin typeface="+mj-lt"/>
              </a:rPr>
              <a:t>TANTES </a:t>
            </a:r>
            <a:r>
              <a:rPr lang="es-ES" sz="2100" dirty="0">
                <a:solidFill>
                  <a:schemeClr val="bg1"/>
                </a:solidFill>
                <a:latin typeface="+mj-lt"/>
              </a:rPr>
              <a:t>Y BENEFICIARIAS DE PROTECCIÓN INTERNACIONAL, DEL ESTATUTO DE APÁTRIDA Y DE PROTECCIÓN TEMPORAL</a:t>
            </a:r>
          </a:p>
          <a:p>
            <a:pPr marL="68580" indent="-68580" eaLnBrk="1" fontAlgn="auto" hangingPunct="1">
              <a:spcAft>
                <a:spcPts val="0"/>
              </a:spcAft>
              <a:buFont typeface="Tw Cen MT" panose="020B0602020104020603" pitchFamily="34" charset="0"/>
              <a:buChar char=" "/>
              <a:defRPr/>
            </a:pPr>
            <a:endParaRPr lang="es-ES" sz="2100" dirty="0">
              <a:solidFill>
                <a:schemeClr val="bg1"/>
              </a:solidFill>
            </a:endParaRPr>
          </a:p>
          <a:p>
            <a:pPr marL="68580" indent="-68580" eaLnBrk="1" fontAlgn="auto" hangingPunct="1">
              <a:spcAft>
                <a:spcPts val="0"/>
              </a:spcAft>
              <a:buFont typeface="Tw Cen MT" panose="020B0602020104020603" pitchFamily="34" charset="0"/>
              <a:buChar char=" "/>
              <a:defRPr/>
            </a:pPr>
            <a:r>
              <a:rPr lang="es-ES" sz="2100" dirty="0">
                <a:solidFill>
                  <a:schemeClr val="bg1"/>
                </a:solidFill>
                <a:latin typeface="+mj-lt"/>
              </a:rPr>
              <a:t>BOE: 4 DE JULIO DE 2015</a:t>
            </a:r>
          </a:p>
        </p:txBody>
      </p:sp>
      <p:sp>
        <p:nvSpPr>
          <p:cNvPr id="4" name="Marcador de número de diapositiva 3"/>
          <p:cNvSpPr>
            <a:spLocks noGrp="1"/>
          </p:cNvSpPr>
          <p:nvPr>
            <p:ph type="sldNum" sz="quarter" idx="12"/>
          </p:nvPr>
        </p:nvSpPr>
        <p:spPr/>
        <p:txBody>
          <a:bodyPr/>
          <a:lstStyle/>
          <a:p>
            <a:pPr>
              <a:defRPr/>
            </a:pPr>
            <a:fld id="{3AA04E6B-497E-4506-8F3A-15CC6612008F}" type="slidenum">
              <a:rPr lang="es-ES"/>
              <a:pPr>
                <a:defRPr/>
              </a:pPr>
              <a:t>2</a:t>
            </a:fld>
            <a:endParaRPr lang="es-ES"/>
          </a:p>
        </p:txBody>
      </p:sp>
      <p:pic>
        <p:nvPicPr>
          <p:cNvPr id="16388" name="Picture 1" descr="cid:image001.jpg@01CD4A13.FB3570F0"/>
          <p:cNvPicPr>
            <a:picLocks noChangeAspect="1" noChangeArrowheads="1"/>
          </p:cNvPicPr>
          <p:nvPr/>
        </p:nvPicPr>
        <p:blipFill>
          <a:blip r:embed="rId2" r:link="rId3"/>
          <a:srcRect/>
          <a:stretch>
            <a:fillRect/>
          </a:stretch>
        </p:blipFill>
        <p:spPr bwMode="auto">
          <a:xfrm>
            <a:off x="196850" y="87313"/>
            <a:ext cx="3022600" cy="682625"/>
          </a:xfrm>
          <a:prstGeom prst="rect">
            <a:avLst/>
          </a:prstGeom>
          <a:noFill/>
          <a:ln w="9525">
            <a:noFill/>
            <a:miter lim="800000"/>
            <a:headEnd/>
            <a:tailEnd/>
          </a:ln>
        </p:spPr>
      </p:pic>
      <p:pic>
        <p:nvPicPr>
          <p:cNvPr id="16389" name="Imagen 4"/>
          <p:cNvPicPr>
            <a:picLocks noChangeAspect="1"/>
          </p:cNvPicPr>
          <p:nvPr/>
        </p:nvPicPr>
        <p:blipFill>
          <a:blip r:embed="rId4"/>
          <a:srcRect/>
          <a:stretch>
            <a:fillRect/>
          </a:stretch>
        </p:blipFill>
        <p:spPr bwMode="auto">
          <a:xfrm>
            <a:off x="4813300" y="87313"/>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ACTUACIONES PRIORIDAD V</a:t>
            </a:r>
            <a:endParaRPr lang="es-ES" sz="3600" b="1" dirty="0"/>
          </a:p>
        </p:txBody>
      </p:sp>
      <p:sp>
        <p:nvSpPr>
          <p:cNvPr id="3" name="Marcador de número de diapositiva 2"/>
          <p:cNvSpPr>
            <a:spLocks noGrp="1"/>
          </p:cNvSpPr>
          <p:nvPr>
            <p:ph type="sldNum" sz="quarter" idx="12"/>
          </p:nvPr>
        </p:nvSpPr>
        <p:spPr/>
        <p:txBody>
          <a:bodyPr/>
          <a:lstStyle/>
          <a:p>
            <a:pPr>
              <a:defRPr/>
            </a:pPr>
            <a:fld id="{6E631884-0951-46C0-9EFB-747329E5D8FD}" type="slidenum">
              <a:rPr lang="es-ES"/>
              <a:pPr>
                <a:defRPr/>
              </a:pPr>
              <a:t>20</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52228" name="Picture 1" descr="cid:image001.jpg@01CD4A13.FB3570F0"/>
          <p:cNvPicPr>
            <a:picLocks noChangeAspect="1" noChangeArrowheads="1"/>
          </p:cNvPicPr>
          <p:nvPr/>
        </p:nvPicPr>
        <p:blipFill>
          <a:blip r:embed="rId3" r:link="rId4"/>
          <a:srcRect/>
          <a:stretch>
            <a:fillRect/>
          </a:stretch>
        </p:blipFill>
        <p:spPr bwMode="auto">
          <a:xfrm>
            <a:off x="163513" y="185738"/>
            <a:ext cx="2725737" cy="617537"/>
          </a:xfrm>
          <a:prstGeom prst="rect">
            <a:avLst/>
          </a:prstGeom>
          <a:noFill/>
          <a:ln w="9525">
            <a:noFill/>
            <a:miter lim="800000"/>
            <a:headEnd/>
            <a:tailEnd/>
          </a:ln>
        </p:spPr>
      </p:pic>
      <p:sp>
        <p:nvSpPr>
          <p:cNvPr id="52229" name="CuadroTexto 3"/>
          <p:cNvSpPr txBox="1">
            <a:spLocks noChangeArrowheads="1"/>
          </p:cNvSpPr>
          <p:nvPr/>
        </p:nvSpPr>
        <p:spPr bwMode="auto">
          <a:xfrm>
            <a:off x="593725" y="2078038"/>
            <a:ext cx="8134350" cy="4339650"/>
          </a:xfrm>
          <a:prstGeom prst="rect">
            <a:avLst/>
          </a:prstGeom>
          <a:noFill/>
          <a:ln w="9525">
            <a:noFill/>
            <a:miter lim="800000"/>
            <a:headEnd/>
            <a:tailEnd/>
          </a:ln>
        </p:spPr>
        <p:txBody>
          <a:bodyPr>
            <a:spAutoFit/>
          </a:bodyPr>
          <a:lstStyle/>
          <a:p>
            <a:r>
              <a:rPr lang="es-ES" sz="1600" b="1" dirty="0">
                <a:latin typeface="Calibri" pitchFamily="34" charset="0"/>
              </a:rPr>
              <a:t>Prioridad V Proyectos de empleo:</a:t>
            </a:r>
          </a:p>
          <a:p>
            <a:endParaRPr lang="es-ES" sz="1600" u="sng" dirty="0">
              <a:latin typeface="Calibri" pitchFamily="34" charset="0"/>
            </a:endParaRPr>
          </a:p>
          <a:p>
            <a:pPr algn="just"/>
            <a:r>
              <a:rPr lang="es-ES" sz="1600" dirty="0" smtClean="0">
                <a:latin typeface="Calibri" panose="020F0502020204030204" pitchFamily="34" charset="0"/>
              </a:rPr>
              <a:t>El objeto de la prioridad V es el desarrollo de  itinerarios integrados de inserción laboral </a:t>
            </a:r>
            <a:r>
              <a:rPr lang="es-ES" sz="1600" dirty="0" err="1" smtClean="0">
                <a:latin typeface="Calibri" panose="020F0502020204030204" pitchFamily="34" charset="0"/>
              </a:rPr>
              <a:t>invidualizados</a:t>
            </a:r>
            <a:r>
              <a:rPr lang="es-ES" sz="1600" dirty="0" smtClean="0">
                <a:latin typeface="Calibri" panose="020F0502020204030204" pitchFamily="34" charset="0"/>
              </a:rPr>
              <a:t>.</a:t>
            </a:r>
          </a:p>
          <a:p>
            <a:pPr algn="just"/>
            <a:endParaRPr lang="es-ES" sz="1600" dirty="0" smtClean="0">
              <a:latin typeface="Calibri" panose="020F0502020204030204" pitchFamily="34" charset="0"/>
            </a:endParaRPr>
          </a:p>
          <a:p>
            <a:pPr algn="just"/>
            <a:r>
              <a:rPr lang="es-ES" sz="1600" dirty="0" smtClean="0">
                <a:latin typeface="Calibri" panose="020F0502020204030204" pitchFamily="34" charset="0"/>
              </a:rPr>
              <a:t>Además, se podrán incluir estas actuaciones</a:t>
            </a:r>
            <a:r>
              <a:rPr lang="es-ES" sz="1600" dirty="0">
                <a:latin typeface="Calibri" pitchFamily="34" charset="0"/>
              </a:rPr>
              <a:t>: </a:t>
            </a:r>
          </a:p>
          <a:p>
            <a:pPr algn="just"/>
            <a:endParaRPr lang="es-ES" sz="1600" dirty="0">
              <a:latin typeface="Calibri" pitchFamily="34" charset="0"/>
            </a:endParaRPr>
          </a:p>
          <a:p>
            <a:pPr algn="just">
              <a:buFont typeface="Arial" charset="0"/>
              <a:buChar char="•"/>
            </a:pPr>
            <a:r>
              <a:rPr lang="es-ES" sz="1600" dirty="0" smtClean="0">
                <a:latin typeface="Calibri" pitchFamily="34" charset="0"/>
              </a:rPr>
              <a:t>Preparación </a:t>
            </a:r>
            <a:r>
              <a:rPr lang="es-ES" sz="1600" dirty="0">
                <a:latin typeface="Calibri" pitchFamily="34" charset="0"/>
              </a:rPr>
              <a:t>y acompañamiento de proyectos dirigidos a la puesta en marcha de iniciativas de trabajo por cuenta propia, con especial consideración a los orientados a la economía social.</a:t>
            </a:r>
          </a:p>
          <a:p>
            <a:pPr algn="just">
              <a:buFont typeface="Arial" charset="0"/>
              <a:buChar char="•"/>
            </a:pPr>
            <a:r>
              <a:rPr lang="es-ES" sz="1600" dirty="0">
                <a:latin typeface="Calibri" pitchFamily="34" charset="0"/>
              </a:rPr>
              <a:t>Acciones encaminadas a la erradicación de la trata de personas con fines de explotación sexual o laboral y que promuevan la inserción de las víctimas en el mercado de trabajo, mediante itinerarios de integración laboral y formación para el empleo.</a:t>
            </a:r>
          </a:p>
          <a:p>
            <a:pPr algn="just">
              <a:buFont typeface="Arial" charset="0"/>
              <a:buChar char="•"/>
            </a:pPr>
            <a:r>
              <a:rPr lang="es-ES" sz="1600" dirty="0">
                <a:latin typeface="Calibri" pitchFamily="34" charset="0"/>
              </a:rPr>
              <a:t>Acciones que posibiliten la inserción laboral de familias en zonas rurales con baja densidad de población.</a:t>
            </a:r>
          </a:p>
          <a:p>
            <a:pPr>
              <a:buFont typeface="Arial" charset="0"/>
              <a:buChar char="•"/>
            </a:pPr>
            <a:r>
              <a:rPr lang="es-ES" sz="1600" dirty="0">
                <a:latin typeface="Calibri" pitchFamily="34" charset="0"/>
              </a:rPr>
              <a:t>Acciones de apoyo para la diversificación profesional.</a:t>
            </a:r>
            <a:endParaRPr lang="es-ES" dirty="0">
              <a:latin typeface="Calibri" pitchFamily="34" charset="0"/>
            </a:endParaRPr>
          </a:p>
          <a:p>
            <a:endParaRPr lang="es-ES" dirty="0"/>
          </a:p>
          <a:p>
            <a:endParaRPr lang="es-ES" dirty="0"/>
          </a:p>
        </p:txBody>
      </p:sp>
      <p:pic>
        <p:nvPicPr>
          <p:cNvPr id="52230" name="Imagen 4"/>
          <p:cNvPicPr>
            <a:picLocks noChangeAspect="1"/>
          </p:cNvPicPr>
          <p:nvPr/>
        </p:nvPicPr>
        <p:blipFill>
          <a:blip r:embed="rId5"/>
          <a:srcRect/>
          <a:stretch>
            <a:fillRect/>
          </a:stretch>
        </p:blipFill>
        <p:spPr bwMode="auto">
          <a:xfrm>
            <a:off x="4829175" y="119063"/>
            <a:ext cx="4194175" cy="684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CONSIDERACIONES PRIORIDAD V</a:t>
            </a:r>
            <a:endParaRPr lang="es-ES" sz="3600" b="1" dirty="0"/>
          </a:p>
        </p:txBody>
      </p:sp>
      <p:sp>
        <p:nvSpPr>
          <p:cNvPr id="3" name="Marcador de número de diapositiva 2"/>
          <p:cNvSpPr>
            <a:spLocks noGrp="1"/>
          </p:cNvSpPr>
          <p:nvPr>
            <p:ph type="sldNum" sz="quarter" idx="12"/>
          </p:nvPr>
        </p:nvSpPr>
        <p:spPr/>
        <p:txBody>
          <a:bodyPr/>
          <a:lstStyle/>
          <a:p>
            <a:pPr>
              <a:defRPr/>
            </a:pPr>
            <a:fld id="{254FC9A5-A448-492E-A9FE-6491DC86AC65}" type="slidenum">
              <a:rPr lang="es-ES"/>
              <a:pPr>
                <a:defRPr/>
              </a:pPr>
              <a:t>21</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54276" name="Picture 1" descr="cid:image001.jpg@01CD4A13.FB3570F0"/>
          <p:cNvPicPr>
            <a:picLocks noChangeAspect="1" noChangeArrowheads="1"/>
          </p:cNvPicPr>
          <p:nvPr/>
        </p:nvPicPr>
        <p:blipFill>
          <a:blip r:embed="rId3" r:link="rId4"/>
          <a:srcRect/>
          <a:stretch>
            <a:fillRect/>
          </a:stretch>
        </p:blipFill>
        <p:spPr bwMode="auto">
          <a:xfrm>
            <a:off x="134938" y="180975"/>
            <a:ext cx="2749550" cy="622300"/>
          </a:xfrm>
          <a:prstGeom prst="rect">
            <a:avLst/>
          </a:prstGeom>
          <a:noFill/>
          <a:ln w="9525">
            <a:noFill/>
            <a:miter lim="800000"/>
            <a:headEnd/>
            <a:tailEnd/>
          </a:ln>
        </p:spPr>
      </p:pic>
      <p:sp>
        <p:nvSpPr>
          <p:cNvPr id="54277" name="CuadroTexto 3"/>
          <p:cNvSpPr txBox="1">
            <a:spLocks noChangeArrowheads="1"/>
          </p:cNvSpPr>
          <p:nvPr/>
        </p:nvSpPr>
        <p:spPr bwMode="auto">
          <a:xfrm>
            <a:off x="593725" y="2078038"/>
            <a:ext cx="8134350" cy="5102225"/>
          </a:xfrm>
          <a:prstGeom prst="rect">
            <a:avLst/>
          </a:prstGeom>
          <a:noFill/>
          <a:ln w="9525">
            <a:noFill/>
            <a:miter lim="800000"/>
            <a:headEnd/>
            <a:tailEnd/>
          </a:ln>
        </p:spPr>
        <p:txBody>
          <a:bodyPr>
            <a:spAutoFit/>
          </a:bodyPr>
          <a:lstStyle/>
          <a:p>
            <a:r>
              <a:rPr lang="es-ES" sz="1600" b="1" dirty="0">
                <a:latin typeface="Calibri" pitchFamily="34" charset="0"/>
              </a:rPr>
              <a:t>Prioridad V Proyectos de empleo</a:t>
            </a:r>
          </a:p>
          <a:p>
            <a:pPr>
              <a:buFont typeface="Wingdings" pitchFamily="2" charset="2"/>
              <a:buChar char="ü"/>
            </a:pPr>
            <a:endParaRPr lang="es-ES" sz="1600" b="1" dirty="0">
              <a:latin typeface="Calibri" pitchFamily="34" charset="0"/>
            </a:endParaRPr>
          </a:p>
          <a:p>
            <a:pPr>
              <a:buFont typeface="Wingdings" pitchFamily="2" charset="2"/>
              <a:buChar char="ü"/>
            </a:pPr>
            <a:r>
              <a:rPr lang="es-ES" sz="1600" dirty="0">
                <a:latin typeface="Calibri" pitchFamily="34" charset="0"/>
              </a:rPr>
              <a:t> La formación destinada a una misma persona no puede ser doblemente financiada a través de las prioridades I,III y V.</a:t>
            </a:r>
          </a:p>
          <a:p>
            <a:endParaRPr lang="es-ES" sz="1600" dirty="0">
              <a:latin typeface="Calibri" pitchFamily="34" charset="0"/>
            </a:endParaRPr>
          </a:p>
          <a:p>
            <a:pPr>
              <a:buFont typeface="Wingdings" pitchFamily="2" charset="2"/>
              <a:buChar char="ü"/>
            </a:pPr>
            <a:r>
              <a:rPr lang="es-ES" sz="1600" dirty="0">
                <a:latin typeface="Calibri" pitchFamily="34" charset="0"/>
              </a:rPr>
              <a:t> La formación incluida en los itinerarios de inserción laboral será complementaria de la incluida en los proyectos de las prioridades I y III.3, aunque el aprendizaje del idioma y la alfabetización digital e informática básica podrán formar parte tanto de itinerarios de integración como de los de inserción laboral.</a:t>
            </a:r>
          </a:p>
          <a:p>
            <a:pPr>
              <a:buFont typeface="Wingdings" pitchFamily="2" charset="2"/>
              <a:buChar char="ü"/>
            </a:pPr>
            <a:endParaRPr lang="es-ES" sz="1600" dirty="0">
              <a:solidFill>
                <a:srgbClr val="7030A0"/>
              </a:solidFill>
              <a:latin typeface="Calibri" pitchFamily="34" charset="0"/>
            </a:endParaRPr>
          </a:p>
          <a:p>
            <a:pPr>
              <a:buFont typeface="Wingdings" pitchFamily="2" charset="2"/>
              <a:buChar char="ü"/>
            </a:pPr>
            <a:r>
              <a:rPr lang="es-ES" sz="1600" dirty="0">
                <a:solidFill>
                  <a:srgbClr val="7030A0"/>
                </a:solidFill>
                <a:latin typeface="Calibri" pitchFamily="34" charset="0"/>
              </a:rPr>
              <a:t> Las localizaciones deberán guardar coherencia con las de los proyectos de las prioridades I o III.3 presentados por la misma entidad.</a:t>
            </a:r>
          </a:p>
          <a:p>
            <a:pPr>
              <a:buFont typeface="Wingdings" pitchFamily="2" charset="2"/>
              <a:buChar char="ü"/>
            </a:pPr>
            <a:endParaRPr lang="es-ES" sz="1600" dirty="0">
              <a:latin typeface="Calibri" pitchFamily="34" charset="0"/>
            </a:endParaRPr>
          </a:p>
          <a:p>
            <a:pPr>
              <a:buFont typeface="Wingdings" pitchFamily="2" charset="2"/>
              <a:buChar char="ü"/>
            </a:pPr>
            <a:r>
              <a:rPr lang="es-ES" sz="1600" dirty="0">
                <a:solidFill>
                  <a:srgbClr val="7030A0"/>
                </a:solidFill>
                <a:latin typeface="Calibri" pitchFamily="34" charset="0"/>
              </a:rPr>
              <a:t> No se subvencionarán proyectos en el marco de esta prioridad si los </a:t>
            </a:r>
            <a:r>
              <a:rPr lang="es-ES" sz="1600" dirty="0" smtClean="0">
                <a:solidFill>
                  <a:srgbClr val="7030A0"/>
                </a:solidFill>
                <a:latin typeface="Calibri" pitchFamily="34" charset="0"/>
              </a:rPr>
              <a:t>solicitados </a:t>
            </a:r>
            <a:r>
              <a:rPr lang="es-ES" sz="1600" dirty="0">
                <a:solidFill>
                  <a:srgbClr val="7030A0"/>
                </a:solidFill>
                <a:latin typeface="Calibri" pitchFamily="34" charset="0"/>
              </a:rPr>
              <a:t>en las prioridades I o III.3 no resultan favorables.</a:t>
            </a:r>
          </a:p>
          <a:p>
            <a:endParaRPr lang="es-ES" sz="1600" b="1" dirty="0">
              <a:latin typeface="Calibri" pitchFamily="34" charset="0"/>
            </a:endParaRPr>
          </a:p>
          <a:p>
            <a:endParaRPr lang="es-ES" dirty="0">
              <a:latin typeface="Calibri" pitchFamily="34" charset="0"/>
            </a:endParaRPr>
          </a:p>
          <a:p>
            <a:endParaRPr lang="es-ES" dirty="0">
              <a:latin typeface="Calibri" pitchFamily="34" charset="0"/>
            </a:endParaRPr>
          </a:p>
          <a:p>
            <a:endParaRPr lang="es-ES" dirty="0"/>
          </a:p>
          <a:p>
            <a:endParaRPr lang="es-ES" dirty="0"/>
          </a:p>
        </p:txBody>
      </p:sp>
      <p:pic>
        <p:nvPicPr>
          <p:cNvPr id="54278" name="Imagen 4"/>
          <p:cNvPicPr>
            <a:picLocks noChangeAspect="1"/>
          </p:cNvPicPr>
          <p:nvPr/>
        </p:nvPicPr>
        <p:blipFill>
          <a:blip r:embed="rId5"/>
          <a:srcRect/>
          <a:stretch>
            <a:fillRect/>
          </a:stretch>
        </p:blipFill>
        <p:spPr bwMode="auto">
          <a:xfrm>
            <a:off x="4829175" y="119063"/>
            <a:ext cx="4194175" cy="684212"/>
          </a:xfrm>
          <a:prstGeom prst="rect">
            <a:avLst/>
          </a:prstGeom>
          <a:noFill/>
          <a:ln w="9525">
            <a:noFill/>
            <a:miter lim="800000"/>
            <a:headEnd/>
            <a:tailEnd/>
          </a:ln>
        </p:spPr>
      </p:pic>
      <p:pic>
        <p:nvPicPr>
          <p:cNvPr id="8" name="Imagen 3"/>
          <p:cNvPicPr>
            <a:picLocks noChangeAspect="1"/>
          </p:cNvPicPr>
          <p:nvPr/>
        </p:nvPicPr>
        <p:blipFill>
          <a:blip r:embed="rId6"/>
          <a:srcRect/>
          <a:stretch>
            <a:fillRect/>
          </a:stretch>
        </p:blipFill>
        <p:spPr bwMode="auto">
          <a:xfrm>
            <a:off x="87313" y="5271652"/>
            <a:ext cx="506412" cy="500062"/>
          </a:xfrm>
          <a:prstGeom prst="rect">
            <a:avLst/>
          </a:prstGeom>
          <a:noFill/>
          <a:ln w="9525">
            <a:noFill/>
            <a:miter lim="800000"/>
            <a:headEnd/>
            <a:tailEnd/>
          </a:ln>
        </p:spPr>
      </p:pic>
      <p:pic>
        <p:nvPicPr>
          <p:cNvPr id="9" name="Imagen 3"/>
          <p:cNvPicPr>
            <a:picLocks noChangeAspect="1"/>
          </p:cNvPicPr>
          <p:nvPr/>
        </p:nvPicPr>
        <p:blipFill>
          <a:blip r:embed="rId6"/>
          <a:srcRect/>
          <a:stretch>
            <a:fillRect/>
          </a:stretch>
        </p:blipFill>
        <p:spPr bwMode="auto">
          <a:xfrm>
            <a:off x="45244" y="4609229"/>
            <a:ext cx="506412" cy="5000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093788"/>
            <a:ext cx="7488237"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t>OBLIGACIONES ENTIDADES</a:t>
            </a:r>
            <a:endParaRPr lang="es-ES" sz="3600" b="1" dirty="0"/>
          </a:p>
        </p:txBody>
      </p:sp>
      <p:sp>
        <p:nvSpPr>
          <p:cNvPr id="3" name="Marcador de número de diapositiva 2"/>
          <p:cNvSpPr>
            <a:spLocks noGrp="1"/>
          </p:cNvSpPr>
          <p:nvPr>
            <p:ph type="sldNum" sz="quarter" idx="12"/>
          </p:nvPr>
        </p:nvSpPr>
        <p:spPr/>
        <p:txBody>
          <a:bodyPr/>
          <a:lstStyle/>
          <a:p>
            <a:pPr>
              <a:defRPr/>
            </a:pPr>
            <a:fld id="{A9EF6CB3-9E5D-4551-819A-9244178689E4}" type="slidenum">
              <a:rPr lang="es-ES"/>
              <a:pPr>
                <a:defRPr/>
              </a:pPr>
              <a:t>22</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pic>
        <p:nvPicPr>
          <p:cNvPr id="56324" name="Picture 1" descr="cid:image001.jpg@01CD4A13.FB3570F0"/>
          <p:cNvPicPr>
            <a:picLocks noChangeAspect="1" noChangeArrowheads="1"/>
          </p:cNvPicPr>
          <p:nvPr/>
        </p:nvPicPr>
        <p:blipFill>
          <a:blip r:embed="rId3" r:link="rId4"/>
          <a:srcRect/>
          <a:stretch>
            <a:fillRect/>
          </a:stretch>
        </p:blipFill>
        <p:spPr bwMode="auto">
          <a:xfrm>
            <a:off x="209550" y="182563"/>
            <a:ext cx="2833688" cy="639762"/>
          </a:xfrm>
          <a:prstGeom prst="rect">
            <a:avLst/>
          </a:prstGeom>
          <a:noFill/>
          <a:ln w="9525">
            <a:noFill/>
            <a:miter lim="800000"/>
            <a:headEnd/>
            <a:tailEnd/>
          </a:ln>
        </p:spPr>
      </p:pic>
      <p:sp>
        <p:nvSpPr>
          <p:cNvPr id="56325" name="Rectángulo 3"/>
          <p:cNvSpPr>
            <a:spLocks noChangeArrowheads="1"/>
          </p:cNvSpPr>
          <p:nvPr/>
        </p:nvSpPr>
        <p:spPr bwMode="auto">
          <a:xfrm>
            <a:off x="841375" y="2038350"/>
            <a:ext cx="7612063" cy="3113088"/>
          </a:xfrm>
          <a:prstGeom prst="rect">
            <a:avLst/>
          </a:prstGeom>
          <a:noFill/>
          <a:ln w="9525">
            <a:noFill/>
            <a:miter lim="800000"/>
            <a:headEnd/>
            <a:tailEnd/>
          </a:ln>
        </p:spPr>
        <p:txBody>
          <a:bodyPr>
            <a:spAutoFit/>
          </a:bodyPr>
          <a:lstStyle/>
          <a:p>
            <a:r>
              <a:rPr lang="es-ES" dirty="0">
                <a:solidFill>
                  <a:srgbClr val="3A5B63"/>
                </a:solidFill>
                <a:latin typeface="+mn-lt"/>
                <a:cs typeface="Times New Roman" pitchFamily="18" charset="0"/>
              </a:rPr>
              <a:t>Se establecen en apartado duodécimo de la convocatoria.</a:t>
            </a:r>
          </a:p>
          <a:p>
            <a:endParaRPr lang="es-ES" dirty="0">
              <a:solidFill>
                <a:srgbClr val="3A5B63"/>
              </a:solidFill>
              <a:latin typeface="+mn-lt"/>
              <a:cs typeface="Times New Roman" pitchFamily="18" charset="0"/>
            </a:endParaRPr>
          </a:p>
          <a:p>
            <a:r>
              <a:rPr lang="es-ES" dirty="0">
                <a:solidFill>
                  <a:srgbClr val="3A5B63"/>
                </a:solidFill>
                <a:latin typeface="+mn-lt"/>
                <a:cs typeface="Times New Roman" pitchFamily="18" charset="0"/>
              </a:rPr>
              <a:t>Algunas consideraciones:</a:t>
            </a:r>
          </a:p>
          <a:p>
            <a:endParaRPr lang="es-ES" dirty="0">
              <a:solidFill>
                <a:srgbClr val="3A5B63"/>
              </a:solidFill>
              <a:latin typeface="+mn-lt"/>
              <a:cs typeface="Times New Roman" pitchFamily="18" charset="0"/>
            </a:endParaRPr>
          </a:p>
          <a:p>
            <a:pPr>
              <a:buFont typeface="Wingdings" pitchFamily="2" charset="2"/>
              <a:buChar char="ü"/>
            </a:pPr>
            <a:r>
              <a:rPr lang="es-ES" dirty="0">
                <a:solidFill>
                  <a:srgbClr val="3A5B63"/>
                </a:solidFill>
                <a:latin typeface="+mn-lt"/>
                <a:cs typeface="Times New Roman" pitchFamily="18" charset="0"/>
              </a:rPr>
              <a:t> Cumplimiento de los procedimientos de </a:t>
            </a:r>
            <a:r>
              <a:rPr lang="es-ES" b="1" dirty="0">
                <a:solidFill>
                  <a:srgbClr val="3A5B63"/>
                </a:solidFill>
                <a:latin typeface="+mn-lt"/>
                <a:cs typeface="Times New Roman" pitchFamily="18" charset="0"/>
              </a:rPr>
              <a:t>Gestión de Plazas, Gestión de Ayudas Económicas y manuales de justificación y gestión.</a:t>
            </a:r>
          </a:p>
          <a:p>
            <a:pPr>
              <a:buFont typeface="Wingdings" pitchFamily="2" charset="2"/>
              <a:buChar char="ü"/>
            </a:pPr>
            <a:r>
              <a:rPr lang="es-ES" dirty="0">
                <a:solidFill>
                  <a:srgbClr val="3A5B63"/>
                </a:solidFill>
                <a:latin typeface="+mn-lt"/>
                <a:cs typeface="Times New Roman" pitchFamily="18" charset="0"/>
              </a:rPr>
              <a:t> Cumplimiento del </a:t>
            </a:r>
            <a:r>
              <a:rPr lang="es-ES" b="1" dirty="0">
                <a:solidFill>
                  <a:srgbClr val="3A5B63"/>
                </a:solidFill>
                <a:latin typeface="+mn-lt"/>
                <a:cs typeface="Times New Roman" pitchFamily="18" charset="0"/>
              </a:rPr>
              <a:t>Protocolo para la detección y actuación ante posibles casos de Trata de Seres Humanos, </a:t>
            </a:r>
            <a:r>
              <a:rPr lang="es-ES" dirty="0">
                <a:solidFill>
                  <a:srgbClr val="3A5B63"/>
                </a:solidFill>
                <a:latin typeface="+mn-lt"/>
                <a:cs typeface="Times New Roman" pitchFamily="18" charset="0"/>
              </a:rPr>
              <a:t>elaborado por la SGII.</a:t>
            </a:r>
          </a:p>
          <a:p>
            <a:pPr>
              <a:buFont typeface="Wingdings" pitchFamily="2" charset="2"/>
              <a:buChar char="ü"/>
            </a:pPr>
            <a:r>
              <a:rPr lang="es-ES" dirty="0">
                <a:solidFill>
                  <a:srgbClr val="3A5B63"/>
                </a:solidFill>
                <a:latin typeface="+mn-lt"/>
                <a:cs typeface="Times New Roman" pitchFamily="18" charset="0"/>
              </a:rPr>
              <a:t> Gestión de los datos de personas beneficiarias de acogida en la aplicación </a:t>
            </a:r>
            <a:r>
              <a:rPr lang="es-ES" b="1" dirty="0">
                <a:solidFill>
                  <a:srgbClr val="3A5B63"/>
                </a:solidFill>
                <a:latin typeface="+mn-lt"/>
                <a:cs typeface="Times New Roman" pitchFamily="18" charset="0"/>
              </a:rPr>
              <a:t>SIRIA.</a:t>
            </a:r>
          </a:p>
          <a:p>
            <a:pPr>
              <a:buFont typeface="Wingdings" pitchFamily="2" charset="2"/>
              <a:buChar char="ü"/>
            </a:pPr>
            <a:r>
              <a:rPr lang="es-ES" dirty="0">
                <a:solidFill>
                  <a:srgbClr val="3A5B63"/>
                </a:solidFill>
                <a:latin typeface="+mn-lt"/>
                <a:cs typeface="Times New Roman" pitchFamily="18" charset="0"/>
              </a:rPr>
              <a:t>Gestión de los datos de participantes en proyectos de empleo en </a:t>
            </a:r>
            <a:r>
              <a:rPr lang="es-ES" b="1" dirty="0">
                <a:solidFill>
                  <a:srgbClr val="3A5B63"/>
                </a:solidFill>
                <a:latin typeface="+mn-lt"/>
                <a:cs typeface="Times New Roman" pitchFamily="18" charset="0"/>
              </a:rPr>
              <a:t>I3L.</a:t>
            </a:r>
            <a:endParaRPr lang="es-ES" dirty="0">
              <a:latin typeface="+mn-lt"/>
            </a:endParaRPr>
          </a:p>
        </p:txBody>
      </p:sp>
      <p:pic>
        <p:nvPicPr>
          <p:cNvPr id="56326" name="Imagen 4"/>
          <p:cNvPicPr>
            <a:picLocks noChangeAspect="1"/>
          </p:cNvPicPr>
          <p:nvPr/>
        </p:nvPicPr>
        <p:blipFill>
          <a:blip r:embed="rId5"/>
          <a:srcRect/>
          <a:stretch>
            <a:fillRect/>
          </a:stretch>
        </p:blipFill>
        <p:spPr bwMode="auto">
          <a:xfrm>
            <a:off x="4829175" y="139700"/>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847725" y="3255963"/>
            <a:ext cx="7289800" cy="2411412"/>
          </a:xfrm>
        </p:spPr>
        <p:txBody>
          <a:bodyPr>
            <a:noAutofit/>
          </a:bodyPr>
          <a:lstStyle/>
          <a:p>
            <a:pPr algn="ctr" eaLnBrk="1" hangingPunct="1"/>
            <a:r>
              <a:rPr lang="es-ES" sz="2400" b="1" smtClean="0">
                <a:solidFill>
                  <a:srgbClr val="5A3471"/>
                </a:solidFill>
                <a:effectLst>
                  <a:outerShdw blurRad="38100" dist="38100" dir="2700000" algn="tl">
                    <a:srgbClr val="C0C0C0"/>
                  </a:outerShdw>
                </a:effectLst>
              </a:rPr>
              <a:t>MUCHAS GRACIAS POR SU ATENCIÓN</a:t>
            </a:r>
            <a:br>
              <a:rPr lang="es-ES" sz="2400" b="1" smtClean="0">
                <a:solidFill>
                  <a:srgbClr val="5A3471"/>
                </a:solidFill>
                <a:effectLst>
                  <a:outerShdw blurRad="38100" dist="38100" dir="2700000" algn="tl">
                    <a:srgbClr val="C0C0C0"/>
                  </a:outerShdw>
                </a:effectLst>
              </a:rPr>
            </a:br>
            <a:r>
              <a:rPr lang="es-ES" sz="2400" b="1" smtClean="0">
                <a:solidFill>
                  <a:srgbClr val="5A3471"/>
                </a:solidFill>
                <a:effectLst>
                  <a:outerShdw blurRad="38100" dist="38100" dir="2700000" algn="tl">
                    <a:srgbClr val="C0C0C0"/>
                  </a:outerShdw>
                </a:effectLst>
              </a:rPr>
              <a:t/>
            </a:r>
            <a:br>
              <a:rPr lang="es-ES" sz="2400" b="1" smtClean="0">
                <a:solidFill>
                  <a:srgbClr val="5A3471"/>
                </a:solidFill>
                <a:effectLst>
                  <a:outerShdw blurRad="38100" dist="38100" dir="2700000" algn="tl">
                    <a:srgbClr val="C0C0C0"/>
                  </a:outerShdw>
                </a:effectLst>
              </a:rPr>
            </a:br>
            <a:r>
              <a:rPr lang="es-ES" sz="2400" b="1" smtClean="0">
                <a:solidFill>
                  <a:srgbClr val="5A3471"/>
                </a:solidFill>
                <a:effectLst>
                  <a:outerShdw blurRad="38100" dist="38100" dir="2700000" algn="tl">
                    <a:srgbClr val="C0C0C0"/>
                  </a:outerShdw>
                </a:effectLst>
              </a:rPr>
              <a:t/>
            </a:r>
            <a:br>
              <a:rPr lang="es-ES" sz="2400" b="1" smtClean="0">
                <a:solidFill>
                  <a:srgbClr val="5A3471"/>
                </a:solidFill>
                <a:effectLst>
                  <a:outerShdw blurRad="38100" dist="38100" dir="2700000" algn="tl">
                    <a:srgbClr val="C0C0C0"/>
                  </a:outerShdw>
                </a:effectLst>
              </a:rPr>
            </a:br>
            <a:r>
              <a:rPr lang="es-ES" sz="2400" b="1" u="sng" smtClean="0">
                <a:solidFill>
                  <a:srgbClr val="5A3471"/>
                </a:solidFill>
                <a:effectLst>
                  <a:outerShdw blurRad="38100" dist="38100" dir="2700000" algn="tl">
                    <a:srgbClr val="C0C0C0"/>
                  </a:outerShdw>
                </a:effectLst>
              </a:rPr>
              <a:t>buzón para consultas</a:t>
            </a:r>
            <a:r>
              <a:rPr lang="es-ES" sz="2400" b="1" smtClean="0">
                <a:solidFill>
                  <a:srgbClr val="5A3471"/>
                </a:solidFill>
                <a:effectLst>
                  <a:outerShdw blurRad="38100" dist="38100" dir="2700000" algn="tl">
                    <a:srgbClr val="C0C0C0"/>
                  </a:outerShdw>
                </a:effectLst>
              </a:rPr>
              <a:t>: subvenciones.asilo@meyss.es</a:t>
            </a:r>
          </a:p>
        </p:txBody>
      </p:sp>
      <p:sp>
        <p:nvSpPr>
          <p:cNvPr id="2" name="Marcador de número de diapositiva 1"/>
          <p:cNvSpPr>
            <a:spLocks noGrp="1"/>
          </p:cNvSpPr>
          <p:nvPr>
            <p:ph type="sldNum" sz="quarter" idx="12"/>
          </p:nvPr>
        </p:nvSpPr>
        <p:spPr/>
        <p:txBody>
          <a:bodyPr/>
          <a:lstStyle/>
          <a:p>
            <a:pPr>
              <a:defRPr/>
            </a:pPr>
            <a:fld id="{CD4971C4-B0C6-48C2-8730-60A2A19E445E}" type="slidenum">
              <a:rPr lang="es-ES"/>
              <a:pPr>
                <a:defRPr/>
              </a:pPr>
              <a:t>23</a:t>
            </a:fld>
            <a:endParaRPr lang="es-ES"/>
          </a:p>
        </p:txBody>
      </p:sp>
      <p:pic>
        <p:nvPicPr>
          <p:cNvPr id="58371" name="Picture 1" descr="cid:image001.jpg@01CD4A13.FB3570F0"/>
          <p:cNvPicPr>
            <a:picLocks noChangeAspect="1" noChangeArrowheads="1"/>
          </p:cNvPicPr>
          <p:nvPr/>
        </p:nvPicPr>
        <p:blipFill>
          <a:blip r:embed="rId3" r:link="rId4"/>
          <a:srcRect/>
          <a:stretch>
            <a:fillRect/>
          </a:stretch>
        </p:blipFill>
        <p:spPr bwMode="auto">
          <a:xfrm>
            <a:off x="122238" y="498475"/>
            <a:ext cx="3044825" cy="687388"/>
          </a:xfrm>
          <a:prstGeom prst="rect">
            <a:avLst/>
          </a:prstGeom>
          <a:noFill/>
          <a:ln w="9525">
            <a:noFill/>
            <a:miter lim="800000"/>
            <a:headEnd/>
            <a:tailEnd/>
          </a:ln>
        </p:spPr>
      </p:pic>
      <p:pic>
        <p:nvPicPr>
          <p:cNvPr id="58372" name="Imagen 2"/>
          <p:cNvPicPr>
            <a:picLocks noChangeAspect="1"/>
          </p:cNvPicPr>
          <p:nvPr/>
        </p:nvPicPr>
        <p:blipFill>
          <a:blip r:embed="rId5"/>
          <a:srcRect/>
          <a:stretch>
            <a:fillRect/>
          </a:stretch>
        </p:blipFill>
        <p:spPr bwMode="auto">
          <a:xfrm>
            <a:off x="4727575" y="503238"/>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7250" y="1077913"/>
            <a:ext cx="7367588" cy="531812"/>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a:t>PRIORIDADES</a:t>
            </a:r>
          </a:p>
        </p:txBody>
      </p:sp>
      <p:sp>
        <p:nvSpPr>
          <p:cNvPr id="17410" name="Marcador de contenido 2"/>
          <p:cNvSpPr>
            <a:spLocks noGrp="1"/>
          </p:cNvSpPr>
          <p:nvPr>
            <p:ph idx="1"/>
          </p:nvPr>
        </p:nvSpPr>
        <p:spPr>
          <a:xfrm>
            <a:off x="977900" y="2684463"/>
            <a:ext cx="7289800" cy="2381250"/>
          </a:xfrm>
        </p:spPr>
        <p:txBody>
          <a:bodyPr/>
          <a:lstStyle/>
          <a:p>
            <a:pPr eaLnBrk="1" hangingPunct="1"/>
            <a:endParaRPr lang="es-ES" smtClean="0">
              <a:solidFill>
                <a:srgbClr val="FF0000"/>
              </a:solidFill>
            </a:endParaRPr>
          </a:p>
          <a:p>
            <a:pPr eaLnBrk="1" hangingPunct="1"/>
            <a:endParaRPr lang="es-ES" smtClean="0">
              <a:solidFill>
                <a:srgbClr val="FF0000"/>
              </a:solidFill>
            </a:endParaRPr>
          </a:p>
          <a:p>
            <a:pPr eaLnBrk="1" hangingPunct="1"/>
            <a:endParaRPr lang="es-ES" smtClean="0">
              <a:solidFill>
                <a:srgbClr val="FF0000"/>
              </a:solidFill>
            </a:endParaRPr>
          </a:p>
          <a:p>
            <a:pPr eaLnBrk="1" hangingPunct="1"/>
            <a:endParaRPr lang="es-ES" smtClean="0">
              <a:solidFill>
                <a:srgbClr val="FF0000"/>
              </a:solidFill>
            </a:endParaRPr>
          </a:p>
          <a:p>
            <a:pPr eaLnBrk="1" hangingPunct="1"/>
            <a:endParaRPr lang="es-ES" smtClean="0">
              <a:solidFill>
                <a:srgbClr val="FF0000"/>
              </a:solidFill>
            </a:endParaRPr>
          </a:p>
        </p:txBody>
      </p:sp>
      <p:sp>
        <p:nvSpPr>
          <p:cNvPr id="3" name="Marcador de número de diapositiva 2"/>
          <p:cNvSpPr>
            <a:spLocks noGrp="1"/>
          </p:cNvSpPr>
          <p:nvPr>
            <p:ph type="sldNum" sz="quarter" idx="12"/>
          </p:nvPr>
        </p:nvSpPr>
        <p:spPr/>
        <p:txBody>
          <a:bodyPr/>
          <a:lstStyle/>
          <a:p>
            <a:pPr>
              <a:defRPr/>
            </a:pPr>
            <a:fld id="{C702C50C-E159-4EC7-B53A-D74C252A9FDC}" type="slidenum">
              <a:rPr lang="es-ES"/>
              <a:pPr>
                <a:defRPr/>
              </a:pPr>
              <a:t>3</a:t>
            </a:fld>
            <a:endParaRPr lang="es-ES"/>
          </a:p>
        </p:txBody>
      </p:sp>
      <p:sp>
        <p:nvSpPr>
          <p:cNvPr id="15" name="Marcador de contenido 2"/>
          <p:cNvSpPr txBox="1">
            <a:spLocks/>
          </p:cNvSpPr>
          <p:nvPr/>
        </p:nvSpPr>
        <p:spPr>
          <a:xfrm>
            <a:off x="340393" y="1609725"/>
            <a:ext cx="8110045" cy="4410005"/>
          </a:xfrm>
          <a:prstGeom prst="rect">
            <a:avLst/>
          </a:prstGeom>
          <a:noFill/>
          <a:effectLst>
            <a:glow rad="139700">
              <a:schemeClr val="bg1">
                <a:alpha val="60000"/>
              </a:schemeClr>
            </a:glow>
          </a:effectLst>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548640" lvl="1" indent="0" eaLnBrk="0" hangingPunct="0">
              <a:lnSpc>
                <a:spcPct val="100000"/>
              </a:lnSpc>
              <a:spcBef>
                <a:spcPct val="0"/>
              </a:spcBef>
              <a:spcAft>
                <a:spcPct val="0"/>
              </a:spcAft>
              <a:buClrTx/>
              <a:buFont typeface="Wingdings 3" pitchFamily="18" charset="2"/>
              <a:buNone/>
              <a:tabLst>
                <a:tab pos="821531" algn="l"/>
              </a:tabLst>
              <a:defRPr/>
            </a:pPr>
            <a:endParaRPr lang="es-ES" altLang="es-ES" b="1" dirty="0">
              <a:latin typeface="+mj-lt"/>
              <a:ea typeface="Times New Roman" panose="02020603050405020304" pitchFamily="18" charset="0"/>
              <a:cs typeface="Segoe UI Semilight" panose="020B0402040204020203" pitchFamily="34" charset="0"/>
            </a:endParaRPr>
          </a:p>
          <a:p>
            <a:pPr marL="548640" lvl="1" indent="0" eaLnBrk="0" hangingPunct="0">
              <a:lnSpc>
                <a:spcPct val="100000"/>
              </a:lnSpc>
              <a:spcBef>
                <a:spcPct val="0"/>
              </a:spcBef>
              <a:spcAft>
                <a:spcPct val="0"/>
              </a:spcAft>
              <a:buClrTx/>
              <a:buFont typeface="Wingdings 3" pitchFamily="18" charset="2"/>
              <a:buNone/>
              <a:tabLst>
                <a:tab pos="821531" algn="l"/>
              </a:tabLst>
              <a:defRPr/>
            </a:pPr>
            <a:r>
              <a:rPr lang="es-ES" altLang="es-ES" b="1" u="sng" dirty="0" smtClean="0">
                <a:latin typeface="+mj-lt"/>
                <a:ea typeface="Times New Roman" panose="02020603050405020304" pitchFamily="18" charset="0"/>
                <a:cs typeface="Segoe UI Semilight" panose="020B0402040204020203" pitchFamily="34" charset="0"/>
              </a:rPr>
              <a:t>Proyectos financiados por Presupuestos Generales del Estado</a:t>
            </a:r>
          </a:p>
          <a:p>
            <a:pPr marL="834390" lvl="1" indent="-285750" eaLnBrk="0" hangingPunct="0">
              <a:lnSpc>
                <a:spcPct val="100000"/>
              </a:lnSpc>
              <a:spcBef>
                <a:spcPct val="0"/>
              </a:spcBef>
              <a:spcAft>
                <a:spcPct val="0"/>
              </a:spcAft>
              <a:buClrTx/>
              <a:tabLst>
                <a:tab pos="821531" algn="l"/>
              </a:tabLst>
              <a:defRPr/>
            </a:pPr>
            <a:r>
              <a:rPr lang="es-ES" altLang="es-ES" b="1" dirty="0" smtClean="0">
                <a:latin typeface="+mj-lt"/>
                <a:ea typeface="Times New Roman" panose="02020603050405020304" pitchFamily="18" charset="0"/>
                <a:cs typeface="Segoe UI Semilight" panose="020B0402040204020203" pitchFamily="34" charset="0"/>
              </a:rPr>
              <a:t>Prioridad I</a:t>
            </a:r>
            <a:r>
              <a:rPr lang="es-ES" altLang="es-ES" b="1" dirty="0">
                <a:latin typeface="+mj-lt"/>
                <a:ea typeface="Times New Roman" panose="02020603050405020304" pitchFamily="18" charset="0"/>
                <a:cs typeface="Segoe UI Semilight" panose="020B0402040204020203" pitchFamily="34" charset="0"/>
              </a:rPr>
              <a:t>. </a:t>
            </a:r>
            <a:r>
              <a:rPr lang="es-ES" altLang="es-ES" dirty="0" smtClean="0">
                <a:latin typeface="+mj-lt"/>
                <a:ea typeface="Times New Roman" panose="02020603050405020304" pitchFamily="18" charset="0"/>
                <a:cs typeface="Segoe UI Semilight" panose="020B0402040204020203" pitchFamily="34" charset="0"/>
              </a:rPr>
              <a:t>Proyectos dirigidos a la creación y mantenimiento de dispositivos de acogida y el desarrollo de itinerarios de integración.</a:t>
            </a:r>
          </a:p>
          <a:p>
            <a:pPr marL="548640" lvl="1" indent="0" eaLnBrk="0" hangingPunct="0">
              <a:lnSpc>
                <a:spcPct val="100000"/>
              </a:lnSpc>
              <a:spcBef>
                <a:spcPct val="0"/>
              </a:spcBef>
              <a:spcAft>
                <a:spcPct val="0"/>
              </a:spcAft>
              <a:buClrTx/>
              <a:buFont typeface="Wingdings 3" pitchFamily="18" charset="2"/>
              <a:buNone/>
              <a:tabLst>
                <a:tab pos="821531" algn="l"/>
              </a:tabLst>
              <a:defRPr/>
            </a:pPr>
            <a:endParaRPr lang="es-ES" altLang="es-ES" b="1" dirty="0" smtClean="0">
              <a:latin typeface="+mj-lt"/>
              <a:ea typeface="Times New Roman" panose="02020603050405020304" pitchFamily="18" charset="0"/>
              <a:cs typeface="Segoe UI Semilight" panose="020B0402040204020203" pitchFamily="34" charset="0"/>
            </a:endParaRPr>
          </a:p>
          <a:p>
            <a:pPr marL="548640" lvl="1" indent="0" eaLnBrk="0" hangingPunct="0">
              <a:lnSpc>
                <a:spcPct val="100000"/>
              </a:lnSpc>
              <a:spcBef>
                <a:spcPct val="0"/>
              </a:spcBef>
              <a:spcAft>
                <a:spcPct val="0"/>
              </a:spcAft>
              <a:buClrTx/>
              <a:buFont typeface="Wingdings 3" pitchFamily="18" charset="2"/>
              <a:buNone/>
              <a:tabLst>
                <a:tab pos="821531" algn="l"/>
              </a:tabLst>
              <a:defRPr/>
            </a:pPr>
            <a:r>
              <a:rPr lang="es-ES" altLang="es-ES" b="1" u="sng" dirty="0" smtClean="0">
                <a:latin typeface="+mj-lt"/>
                <a:ea typeface="Times New Roman" panose="02020603050405020304" pitchFamily="18" charset="0"/>
                <a:cs typeface="Segoe UI Semilight" panose="020B0402040204020203" pitchFamily="34" charset="0"/>
              </a:rPr>
              <a:t>Proyectos cofinanciados por el Fondo de Asilo, Migración e Integración (FAMI)</a:t>
            </a:r>
          </a:p>
          <a:p>
            <a:pPr marL="548640" lvl="1" indent="0" eaLnBrk="0" hangingPunct="0">
              <a:lnSpc>
                <a:spcPct val="100000"/>
              </a:lnSpc>
              <a:spcBef>
                <a:spcPct val="0"/>
              </a:spcBef>
              <a:spcAft>
                <a:spcPct val="0"/>
              </a:spcAft>
              <a:buClrTx/>
              <a:buFont typeface="Wingdings 3" pitchFamily="18" charset="2"/>
              <a:buNone/>
              <a:tabLst>
                <a:tab pos="821531" algn="l"/>
              </a:tabLst>
              <a:defRPr/>
            </a:pPr>
            <a:endParaRPr lang="es-ES" altLang="es-ES" b="1" u="sng" dirty="0" smtClean="0">
              <a:latin typeface="+mj-lt"/>
              <a:ea typeface="Times New Roman" panose="02020603050405020304" pitchFamily="18" charset="0"/>
              <a:cs typeface="Segoe UI Semilight" panose="020B0402040204020203" pitchFamily="34" charset="0"/>
            </a:endParaRPr>
          </a:p>
          <a:p>
            <a:pPr marL="834390" lvl="1" indent="-285750" eaLnBrk="0" hangingPunct="0">
              <a:lnSpc>
                <a:spcPct val="100000"/>
              </a:lnSpc>
              <a:spcBef>
                <a:spcPct val="0"/>
              </a:spcBef>
              <a:spcAft>
                <a:spcPct val="0"/>
              </a:spcAft>
              <a:buClrTx/>
              <a:tabLst>
                <a:tab pos="821531" algn="l"/>
              </a:tabLst>
              <a:defRPr/>
            </a:pPr>
            <a:r>
              <a:rPr lang="es-ES" altLang="es-ES" b="1" dirty="0" smtClean="0">
                <a:solidFill>
                  <a:srgbClr val="7030A0"/>
                </a:solidFill>
                <a:latin typeface="+mj-lt"/>
                <a:ea typeface="Times New Roman" panose="02020603050405020304" pitchFamily="18" charset="0"/>
                <a:cs typeface="Segoe UI Semilight" panose="020B0402040204020203" pitchFamily="34" charset="0"/>
              </a:rPr>
              <a:t>Prioridad </a:t>
            </a:r>
            <a:r>
              <a:rPr lang="es-ES" altLang="es-ES" b="1" dirty="0">
                <a:solidFill>
                  <a:srgbClr val="7030A0"/>
                </a:solidFill>
                <a:latin typeface="+mj-lt"/>
                <a:ea typeface="Times New Roman" panose="02020603050405020304" pitchFamily="18" charset="0"/>
                <a:cs typeface="Segoe UI Semilight" panose="020B0402040204020203" pitchFamily="34" charset="0"/>
              </a:rPr>
              <a:t>II. </a:t>
            </a:r>
            <a:r>
              <a:rPr lang="es-ES" altLang="es-ES" dirty="0">
                <a:solidFill>
                  <a:srgbClr val="7030A0"/>
                </a:solidFill>
                <a:latin typeface="+mj-lt"/>
                <a:ea typeface="Times New Roman" panose="02020603050405020304" pitchFamily="18" charset="0"/>
                <a:cs typeface="Segoe UI Semilight" panose="020B0402040204020203" pitchFamily="34" charset="0"/>
              </a:rPr>
              <a:t>Proyectos que faciliten la atención </a:t>
            </a:r>
            <a:r>
              <a:rPr lang="es-ES" altLang="es-ES" dirty="0" err="1">
                <a:solidFill>
                  <a:srgbClr val="7030A0"/>
                </a:solidFill>
                <a:latin typeface="+mj-lt"/>
                <a:ea typeface="Times New Roman" panose="02020603050405020304" pitchFamily="18" charset="0"/>
                <a:cs typeface="Segoe UI Semilight" panose="020B0402040204020203" pitchFamily="34" charset="0"/>
              </a:rPr>
              <a:t>sociosanitaria</a:t>
            </a:r>
            <a:r>
              <a:rPr lang="es-ES" altLang="es-ES" dirty="0">
                <a:solidFill>
                  <a:srgbClr val="7030A0"/>
                </a:solidFill>
                <a:latin typeface="+mj-lt"/>
                <a:ea typeface="Times New Roman" panose="02020603050405020304" pitchFamily="18" charset="0"/>
                <a:cs typeface="Segoe UI Semilight" panose="020B0402040204020203" pitchFamily="34" charset="0"/>
              </a:rPr>
              <a:t> en los Centros de Estancia Temporal de Inmigrantes (CETI) de Ceuta y </a:t>
            </a:r>
            <a:r>
              <a:rPr lang="es-ES" altLang="es-ES" dirty="0" smtClean="0">
                <a:solidFill>
                  <a:srgbClr val="7030A0"/>
                </a:solidFill>
                <a:latin typeface="+mj-lt"/>
                <a:ea typeface="Times New Roman" panose="02020603050405020304" pitchFamily="18" charset="0"/>
                <a:cs typeface="Segoe UI Semilight" panose="020B0402040204020203" pitchFamily="34" charset="0"/>
              </a:rPr>
              <a:t>Melilla</a:t>
            </a:r>
          </a:p>
          <a:p>
            <a:pPr marL="834390" lvl="1" indent="-285750" eaLnBrk="0" hangingPunct="0">
              <a:lnSpc>
                <a:spcPct val="100000"/>
              </a:lnSpc>
              <a:spcBef>
                <a:spcPct val="0"/>
              </a:spcBef>
              <a:spcAft>
                <a:spcPct val="0"/>
              </a:spcAft>
              <a:buClrTx/>
              <a:tabLst>
                <a:tab pos="821531" algn="l"/>
              </a:tabLst>
              <a:defRPr/>
            </a:pPr>
            <a:endParaRPr lang="es-ES" altLang="es-ES" dirty="0" smtClean="0">
              <a:latin typeface="+mj-lt"/>
              <a:ea typeface="Times New Roman" panose="02020603050405020304" pitchFamily="18" charset="0"/>
              <a:cs typeface="Segoe UI Semilight" panose="020B0402040204020203" pitchFamily="34" charset="0"/>
            </a:endParaRPr>
          </a:p>
          <a:p>
            <a:pPr marL="834390" lvl="1" indent="-285750" eaLnBrk="0" hangingPunct="0">
              <a:lnSpc>
                <a:spcPct val="100000"/>
              </a:lnSpc>
              <a:spcBef>
                <a:spcPct val="0"/>
              </a:spcBef>
              <a:spcAft>
                <a:spcPct val="0"/>
              </a:spcAft>
              <a:buClrTx/>
              <a:tabLst>
                <a:tab pos="821531" algn="l"/>
              </a:tabLst>
              <a:defRPr/>
            </a:pPr>
            <a:r>
              <a:rPr lang="es-ES" altLang="es-ES" b="1" dirty="0">
                <a:latin typeface="+mj-lt"/>
                <a:ea typeface="Times New Roman" panose="02020603050405020304" pitchFamily="18" charset="0"/>
                <a:cs typeface="Segoe UI Semilight" panose="020B0402040204020203" pitchFamily="34" charset="0"/>
              </a:rPr>
              <a:t>Prioridad III. </a:t>
            </a:r>
            <a:r>
              <a:rPr lang="es-ES" altLang="es-ES" dirty="0">
                <a:latin typeface="+mj-lt"/>
                <a:ea typeface="Times New Roman" panose="02020603050405020304" pitchFamily="18" charset="0"/>
                <a:cs typeface="Segoe UI Semilight" panose="020B0402040204020203" pitchFamily="34" charset="0"/>
              </a:rPr>
              <a:t>Proyectos dirigidos a la sensibilización, formación de profesionales y acogida a grupos específicos.</a:t>
            </a:r>
          </a:p>
          <a:p>
            <a:pPr marL="834390" lvl="1" indent="-285750" eaLnBrk="0" hangingPunct="0">
              <a:lnSpc>
                <a:spcPct val="100000"/>
              </a:lnSpc>
              <a:spcBef>
                <a:spcPct val="0"/>
              </a:spcBef>
              <a:spcAft>
                <a:spcPct val="0"/>
              </a:spcAft>
              <a:buClrTx/>
              <a:tabLst>
                <a:tab pos="821531" algn="l"/>
              </a:tabLst>
              <a:defRPr/>
            </a:pPr>
            <a:endParaRPr lang="es-ES" altLang="es-ES" dirty="0" smtClean="0">
              <a:latin typeface="+mj-lt"/>
              <a:ea typeface="Times New Roman" panose="02020603050405020304" pitchFamily="18" charset="0"/>
              <a:cs typeface="Segoe UI Semilight" panose="020B0402040204020203" pitchFamily="34" charset="0"/>
            </a:endParaRPr>
          </a:p>
          <a:p>
            <a:pPr marL="834390" lvl="1" indent="-285750" eaLnBrk="0" hangingPunct="0">
              <a:lnSpc>
                <a:spcPct val="100000"/>
              </a:lnSpc>
              <a:spcBef>
                <a:spcPct val="0"/>
              </a:spcBef>
              <a:spcAft>
                <a:spcPct val="0"/>
              </a:spcAft>
              <a:buClrTx/>
              <a:tabLst>
                <a:tab pos="821531" algn="l"/>
              </a:tabLst>
              <a:defRPr/>
            </a:pPr>
            <a:r>
              <a:rPr lang="es-ES" altLang="es-ES" b="1" dirty="0" smtClean="0">
                <a:latin typeface="+mj-lt"/>
                <a:ea typeface="Times New Roman" panose="02020603050405020304" pitchFamily="18" charset="0"/>
                <a:cs typeface="Segoe UI Semilight" panose="020B0402040204020203" pitchFamily="34" charset="0"/>
              </a:rPr>
              <a:t>Prioridad IV. </a:t>
            </a:r>
            <a:r>
              <a:rPr lang="es-ES" altLang="es-ES" dirty="0" smtClean="0">
                <a:latin typeface="+mj-lt"/>
                <a:ea typeface="Times New Roman" panose="02020603050405020304" pitchFamily="18" charset="0"/>
                <a:cs typeface="Segoe UI Semilight" panose="020B0402040204020203" pitchFamily="34" charset="0"/>
              </a:rPr>
              <a:t>Equipamiento y adaptación de inmuebles.</a:t>
            </a:r>
          </a:p>
          <a:p>
            <a:pPr marL="548640" lvl="1" indent="0" eaLnBrk="0" hangingPunct="0">
              <a:lnSpc>
                <a:spcPct val="100000"/>
              </a:lnSpc>
              <a:spcBef>
                <a:spcPct val="0"/>
              </a:spcBef>
              <a:spcAft>
                <a:spcPct val="0"/>
              </a:spcAft>
              <a:buClrTx/>
              <a:buFont typeface="Wingdings 3" pitchFamily="18" charset="2"/>
              <a:buNone/>
              <a:tabLst>
                <a:tab pos="821531" algn="l"/>
              </a:tabLst>
              <a:defRPr/>
            </a:pPr>
            <a:endParaRPr lang="es-ES" altLang="es-ES" b="1" dirty="0" smtClean="0">
              <a:latin typeface="+mj-lt"/>
              <a:ea typeface="Times New Roman" panose="02020603050405020304" pitchFamily="18" charset="0"/>
              <a:cs typeface="Segoe UI Semilight" panose="020B0402040204020203" pitchFamily="34" charset="0"/>
            </a:endParaRPr>
          </a:p>
          <a:p>
            <a:pPr marL="548640" lvl="1" indent="0" eaLnBrk="0" hangingPunct="0">
              <a:lnSpc>
                <a:spcPct val="100000"/>
              </a:lnSpc>
              <a:spcBef>
                <a:spcPct val="0"/>
              </a:spcBef>
              <a:spcAft>
                <a:spcPct val="0"/>
              </a:spcAft>
              <a:buClrTx/>
              <a:buFont typeface="Wingdings 3" pitchFamily="18" charset="2"/>
              <a:buNone/>
              <a:tabLst>
                <a:tab pos="821531" algn="l"/>
              </a:tabLst>
              <a:defRPr/>
            </a:pPr>
            <a:r>
              <a:rPr lang="es-ES" altLang="es-ES" b="1" u="sng" dirty="0" smtClean="0">
                <a:latin typeface="+mj-lt"/>
                <a:ea typeface="Times New Roman" panose="02020603050405020304" pitchFamily="18" charset="0"/>
                <a:cs typeface="Segoe UI Semilight" panose="020B0402040204020203" pitchFamily="34" charset="0"/>
              </a:rPr>
              <a:t>Proyectos cofinanciados por FSE (Programa Operativo  de Inclusión Social y de la Economía Social )</a:t>
            </a:r>
          </a:p>
          <a:p>
            <a:pPr marL="834390" lvl="1" indent="-285750" eaLnBrk="0" hangingPunct="0">
              <a:lnSpc>
                <a:spcPct val="100000"/>
              </a:lnSpc>
              <a:spcBef>
                <a:spcPct val="0"/>
              </a:spcBef>
              <a:spcAft>
                <a:spcPct val="0"/>
              </a:spcAft>
              <a:buClrTx/>
              <a:tabLst>
                <a:tab pos="821531" algn="l"/>
              </a:tabLst>
              <a:defRPr/>
            </a:pPr>
            <a:r>
              <a:rPr lang="es-ES" altLang="es-ES" b="1" dirty="0" smtClean="0">
                <a:latin typeface="+mj-lt"/>
                <a:ea typeface="Times New Roman" panose="02020603050405020304" pitchFamily="18" charset="0"/>
                <a:cs typeface="Segoe UI Semilight" panose="020B0402040204020203" pitchFamily="34" charset="0"/>
              </a:rPr>
              <a:t>Prioridad V. </a:t>
            </a:r>
            <a:r>
              <a:rPr lang="es-ES" altLang="es-ES" dirty="0" smtClean="0">
                <a:latin typeface="+mj-lt"/>
                <a:ea typeface="Times New Roman" panose="02020603050405020304" pitchFamily="18" charset="0"/>
                <a:cs typeface="Segoe UI Semilight" panose="020B0402040204020203" pitchFamily="34" charset="0"/>
              </a:rPr>
              <a:t>Proyectos de empleo</a:t>
            </a:r>
          </a:p>
          <a:p>
            <a:pPr marL="1074420" lvl="2" indent="-342900" eaLnBrk="0" hangingPunct="0">
              <a:lnSpc>
                <a:spcPct val="100000"/>
              </a:lnSpc>
              <a:spcBef>
                <a:spcPct val="0"/>
              </a:spcBef>
              <a:spcAft>
                <a:spcPct val="0"/>
              </a:spcAft>
              <a:buClrTx/>
              <a:buFont typeface="+mj-lt"/>
              <a:buAutoNum type="arabicPeriod"/>
              <a:tabLst>
                <a:tab pos="821531" algn="l"/>
              </a:tabLst>
              <a:defRPr/>
            </a:pPr>
            <a:endParaRPr lang="es-ES" altLang="es-ES" dirty="0" smtClean="0">
              <a:latin typeface="+mj-lt"/>
              <a:ea typeface="Times New Roman" panose="02020603050405020304" pitchFamily="18" charset="0"/>
              <a:cs typeface="Segoe UI Semilight" panose="020B0402040204020203" pitchFamily="34" charset="0"/>
            </a:endParaRPr>
          </a:p>
          <a:p>
            <a:pPr marL="891540" lvl="1" indent="-342900" eaLnBrk="0" hangingPunct="0">
              <a:lnSpc>
                <a:spcPct val="100000"/>
              </a:lnSpc>
              <a:spcBef>
                <a:spcPct val="0"/>
              </a:spcBef>
              <a:spcAft>
                <a:spcPct val="0"/>
              </a:spcAft>
              <a:buClrTx/>
              <a:buFont typeface="+mj-lt"/>
              <a:buAutoNum type="arabicPeriod"/>
              <a:tabLst>
                <a:tab pos="821531" algn="l"/>
              </a:tabLst>
              <a:defRPr/>
            </a:pPr>
            <a:endParaRPr lang="es-ES" altLang="es-ES" dirty="0" smtClean="0">
              <a:latin typeface="+mj-lt"/>
              <a:ea typeface="Times New Roman" panose="02020603050405020304" pitchFamily="18" charset="0"/>
              <a:cs typeface="Segoe UI Semilight" panose="020B0402040204020203" pitchFamily="34" charset="0"/>
            </a:endParaRPr>
          </a:p>
          <a:p>
            <a:pPr marL="1268730" lvl="5" indent="0" eaLnBrk="0" fontAlgn="base" hangingPunct="0">
              <a:lnSpc>
                <a:spcPct val="100000"/>
              </a:lnSpc>
              <a:spcBef>
                <a:spcPct val="0"/>
              </a:spcBef>
              <a:spcAft>
                <a:spcPct val="0"/>
              </a:spcAft>
              <a:buClrTx/>
              <a:buFont typeface="Wingdings 3" pitchFamily="18" charset="2"/>
              <a:buNone/>
              <a:tabLst>
                <a:tab pos="821531" algn="l"/>
              </a:tabLst>
              <a:defRPr/>
            </a:pPr>
            <a:endParaRPr lang="es-ES" altLang="es-ES" sz="1800" dirty="0">
              <a:latin typeface="+mj-lt"/>
            </a:endParaRPr>
          </a:p>
        </p:txBody>
      </p:sp>
      <p:grpSp>
        <p:nvGrpSpPr>
          <p:cNvPr id="17413" name="Grupo 10"/>
          <p:cNvGrpSpPr>
            <a:grpSpLocks/>
          </p:cNvGrpSpPr>
          <p:nvPr/>
        </p:nvGrpSpPr>
        <p:grpSpPr bwMode="auto">
          <a:xfrm>
            <a:off x="246063" y="201613"/>
            <a:ext cx="8764587" cy="669925"/>
            <a:chOff x="213617" y="130629"/>
            <a:chExt cx="11685458" cy="891949"/>
          </a:xfrm>
        </p:grpSpPr>
        <p:pic>
          <p:nvPicPr>
            <p:cNvPr id="17416" name="Picture 1" descr="cid:image001.jpg@01CD4A13.FB3570F0"/>
            <p:cNvPicPr>
              <a:picLocks noChangeAspect="1" noChangeArrowheads="1"/>
            </p:cNvPicPr>
            <p:nvPr/>
          </p:nvPicPr>
          <p:blipFill>
            <a:blip r:embed="rId3" r:link="rId4"/>
            <a:srcRect/>
            <a:stretch>
              <a:fillRect/>
            </a:stretch>
          </p:blipFill>
          <p:spPr bwMode="auto">
            <a:xfrm>
              <a:off x="213617" y="159732"/>
              <a:ext cx="3823069" cy="862846"/>
            </a:xfrm>
            <a:prstGeom prst="rect">
              <a:avLst/>
            </a:prstGeom>
            <a:noFill/>
            <a:ln w="9525">
              <a:noFill/>
              <a:miter lim="800000"/>
              <a:headEnd/>
              <a:tailEnd/>
            </a:ln>
          </p:spPr>
        </p:pic>
        <p:pic>
          <p:nvPicPr>
            <p:cNvPr id="17417" name="Picture 5" descr="Logo ASILO"/>
            <p:cNvPicPr>
              <a:picLocks noChangeAspect="1" noChangeArrowheads="1"/>
            </p:cNvPicPr>
            <p:nvPr/>
          </p:nvPicPr>
          <p:blipFill>
            <a:blip r:embed="rId5"/>
            <a:srcRect/>
            <a:stretch>
              <a:fillRect/>
            </a:stretch>
          </p:blipFill>
          <p:spPr bwMode="auto">
            <a:xfrm>
              <a:off x="6976030" y="130629"/>
              <a:ext cx="2281209" cy="774020"/>
            </a:xfrm>
            <a:prstGeom prst="rect">
              <a:avLst/>
            </a:prstGeom>
            <a:noFill/>
            <a:ln w="9525">
              <a:noFill/>
              <a:miter lim="800000"/>
              <a:headEnd/>
              <a:tailEnd/>
            </a:ln>
          </p:spPr>
        </p:pic>
        <p:pic>
          <p:nvPicPr>
            <p:cNvPr id="17418" name="Picture 2"/>
            <p:cNvPicPr>
              <a:picLocks noChangeAspect="1" noChangeArrowheads="1"/>
            </p:cNvPicPr>
            <p:nvPr/>
          </p:nvPicPr>
          <p:blipFill>
            <a:blip r:embed="rId6"/>
            <a:srcRect l="38255" r="6812" b="3525"/>
            <a:stretch>
              <a:fillRect/>
            </a:stretch>
          </p:blipFill>
          <p:spPr bwMode="auto">
            <a:xfrm>
              <a:off x="10405261" y="130629"/>
              <a:ext cx="1493814" cy="771897"/>
            </a:xfrm>
            <a:prstGeom prst="rect">
              <a:avLst/>
            </a:prstGeom>
            <a:noFill/>
            <a:ln w="9525">
              <a:noFill/>
              <a:miter lim="800000"/>
              <a:headEnd/>
              <a:tailEnd/>
            </a:ln>
          </p:spPr>
        </p:pic>
      </p:grpSp>
      <p:pic>
        <p:nvPicPr>
          <p:cNvPr id="17414" name="Picture 5" descr="Logo ASILO"/>
          <p:cNvPicPr>
            <a:picLocks noChangeAspect="1" noChangeArrowheads="1"/>
          </p:cNvPicPr>
          <p:nvPr/>
        </p:nvPicPr>
        <p:blipFill>
          <a:blip r:embed="rId5"/>
          <a:srcRect r="51003"/>
          <a:stretch>
            <a:fillRect/>
          </a:stretch>
        </p:blipFill>
        <p:spPr bwMode="auto">
          <a:xfrm>
            <a:off x="7075488" y="180975"/>
            <a:ext cx="822325" cy="569913"/>
          </a:xfrm>
          <a:prstGeom prst="rect">
            <a:avLst/>
          </a:prstGeom>
          <a:noFill/>
          <a:ln w="9525">
            <a:noFill/>
            <a:miter lim="800000"/>
            <a:headEnd/>
            <a:tailEnd/>
          </a:ln>
        </p:spPr>
      </p:pic>
      <p:sp>
        <p:nvSpPr>
          <p:cNvPr id="4" name="Flecha derecha 3"/>
          <p:cNvSpPr/>
          <p:nvPr/>
        </p:nvSpPr>
        <p:spPr>
          <a:xfrm>
            <a:off x="401637" y="3688555"/>
            <a:ext cx="455613" cy="3730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2813" y="993775"/>
            <a:ext cx="7289800" cy="561975"/>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smtClean="0">
                <a:solidFill>
                  <a:schemeClr val="tx1">
                    <a:lumMod val="90000"/>
                    <a:lumOff val="10000"/>
                  </a:schemeClr>
                </a:solidFill>
              </a:rPr>
              <a:t>PRESUPUESTO</a:t>
            </a:r>
            <a:endParaRPr lang="es-ES" sz="3600" b="1" dirty="0">
              <a:solidFill>
                <a:schemeClr val="tx1">
                  <a:lumMod val="90000"/>
                  <a:lumOff val="10000"/>
                </a:schemeClr>
              </a:solidFill>
            </a:endParaRPr>
          </a:p>
        </p:txBody>
      </p:sp>
      <p:sp>
        <p:nvSpPr>
          <p:cNvPr id="9" name="Marcador de número de diapositiva 8"/>
          <p:cNvSpPr>
            <a:spLocks noGrp="1"/>
          </p:cNvSpPr>
          <p:nvPr>
            <p:ph type="sldNum" sz="quarter" idx="12"/>
          </p:nvPr>
        </p:nvSpPr>
        <p:spPr/>
        <p:txBody>
          <a:bodyPr/>
          <a:lstStyle/>
          <a:p>
            <a:pPr>
              <a:defRPr/>
            </a:pPr>
            <a:fld id="{A5A4A55F-5ECD-46A3-A1DA-10408AA0031F}" type="slidenum">
              <a:rPr lang="es-ES"/>
              <a:pPr>
                <a:defRPr/>
              </a:pPr>
              <a:t>4</a:t>
            </a:fld>
            <a:endParaRPr lang="es-ES"/>
          </a:p>
        </p:txBody>
      </p:sp>
      <p:pic>
        <p:nvPicPr>
          <p:cNvPr id="19459" name="Picture 1" descr="cid:image001.jpg@01CD4A13.FB3570F0"/>
          <p:cNvPicPr>
            <a:picLocks noChangeAspect="1" noChangeArrowheads="1"/>
          </p:cNvPicPr>
          <p:nvPr/>
        </p:nvPicPr>
        <p:blipFill>
          <a:blip r:embed="rId3" r:link="rId4"/>
          <a:srcRect/>
          <a:stretch>
            <a:fillRect/>
          </a:stretch>
        </p:blipFill>
        <p:spPr bwMode="auto">
          <a:xfrm>
            <a:off x="298450" y="115888"/>
            <a:ext cx="3022600" cy="682625"/>
          </a:xfrm>
          <a:prstGeom prst="rect">
            <a:avLst/>
          </a:prstGeom>
          <a:noFill/>
          <a:ln w="9525">
            <a:noFill/>
            <a:miter lim="800000"/>
            <a:headEnd/>
            <a:tailEnd/>
          </a:ln>
        </p:spPr>
      </p:pic>
      <p:pic>
        <p:nvPicPr>
          <p:cNvPr id="19460" name="Imagen 2"/>
          <p:cNvPicPr>
            <a:picLocks noChangeAspect="1"/>
          </p:cNvPicPr>
          <p:nvPr/>
        </p:nvPicPr>
        <p:blipFill>
          <a:blip r:embed="rId5"/>
          <a:srcRect/>
          <a:stretch>
            <a:fillRect/>
          </a:stretch>
        </p:blipFill>
        <p:spPr bwMode="auto">
          <a:xfrm>
            <a:off x="4784725" y="115888"/>
            <a:ext cx="4194175" cy="682625"/>
          </a:xfrm>
          <a:prstGeom prst="rect">
            <a:avLst/>
          </a:prstGeom>
          <a:noFill/>
          <a:ln w="9525">
            <a:noFill/>
            <a:miter lim="800000"/>
            <a:headEnd/>
            <a:tailEnd/>
          </a:ln>
        </p:spPr>
      </p:pic>
      <p:graphicFrame>
        <p:nvGraphicFramePr>
          <p:cNvPr id="6" name="Tabla 5"/>
          <p:cNvGraphicFramePr>
            <a:graphicFrameLocks noGrp="1"/>
          </p:cNvGraphicFramePr>
          <p:nvPr/>
        </p:nvGraphicFramePr>
        <p:xfrm>
          <a:off x="1833563" y="1716088"/>
          <a:ext cx="5902772" cy="4844240"/>
        </p:xfrm>
        <a:graphic>
          <a:graphicData uri="http://schemas.openxmlformats.org/drawingml/2006/table">
            <a:tbl>
              <a:tblPr/>
              <a:tblGrid>
                <a:gridCol w="122404"/>
                <a:gridCol w="682885"/>
                <a:gridCol w="386539"/>
                <a:gridCol w="889040"/>
                <a:gridCol w="386539"/>
                <a:gridCol w="729592"/>
                <a:gridCol w="386539"/>
                <a:gridCol w="386539"/>
                <a:gridCol w="386539"/>
                <a:gridCol w="386539"/>
                <a:gridCol w="386539"/>
                <a:gridCol w="386539"/>
                <a:gridCol w="386539"/>
              </a:tblGrid>
              <a:tr h="236300">
                <a:tc>
                  <a:txBody>
                    <a:bodyPr/>
                    <a:lstStyle/>
                    <a:p>
                      <a:pPr algn="l" fontAlgn="b"/>
                      <a:endParaRPr lang="es-ES" sz="700" b="1" i="0" u="none" strike="noStrike" dirty="0">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D0B9FF"/>
                    </a:solidFill>
                  </a:tcPr>
                </a:tc>
                <a:tc gridSpan="4">
                  <a:txBody>
                    <a:bodyPr/>
                    <a:lstStyle/>
                    <a:p>
                      <a:pPr algn="l" fontAlgn="b"/>
                      <a:r>
                        <a:rPr lang="es-ES" sz="1300" b="1" i="0" u="none" strike="noStrike">
                          <a:solidFill>
                            <a:srgbClr val="000000"/>
                          </a:solidFill>
                          <a:effectLst/>
                          <a:latin typeface="Calibri" panose="020F0502020204030204" pitchFamily="34" charset="0"/>
                        </a:rPr>
                        <a:t>CUANTÍA DE LA SUBVENCIÓN</a:t>
                      </a:r>
                    </a:p>
                  </a:txBody>
                  <a:tcPr marL="4722" marR="4722" marT="4722" marB="0" anchor="b">
                    <a:lnL>
                      <a:noFill/>
                    </a:lnL>
                    <a:lnR>
                      <a:noFill/>
                    </a:lnR>
                    <a:lnT>
                      <a:noFill/>
                    </a:lnT>
                    <a:lnB>
                      <a:noFill/>
                    </a:lnB>
                    <a:solidFill>
                      <a:srgbClr val="D0B9FF"/>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endParaRPr lang="es-ES" sz="8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7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7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7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700" b="1"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1000" b="1" i="0" u="none" strike="noStrike">
                          <a:solidFill>
                            <a:srgbClr val="000000"/>
                          </a:solidFill>
                          <a:effectLst/>
                          <a:latin typeface="Calibri" panose="020F0502020204030204" pitchFamily="34" charset="0"/>
                        </a:rPr>
                        <a:t>Ejercicio 2017</a:t>
                      </a:r>
                    </a:p>
                  </a:txBody>
                  <a:tcPr marL="4722" marR="4722" marT="4722" marB="0" anchor="b">
                    <a:lnL>
                      <a:noFill/>
                    </a:lnL>
                    <a:lnR>
                      <a:noFill/>
                    </a:lnR>
                    <a:lnT>
                      <a:noFill/>
                    </a:lnT>
                    <a:lnB>
                      <a:noFill/>
                    </a:lnB>
                  </a:tcPr>
                </a:tc>
                <a:tc gridSpan="2">
                  <a:txBody>
                    <a:bodyPr/>
                    <a:lstStyle/>
                    <a:p>
                      <a:pPr algn="l" fontAlgn="b"/>
                      <a:r>
                        <a:rPr lang="es-ES" sz="1000" b="0" i="0" u="none" strike="noStrike">
                          <a:solidFill>
                            <a:srgbClr val="000000"/>
                          </a:solidFill>
                          <a:effectLst/>
                          <a:latin typeface="Calibri" panose="020F0502020204030204" pitchFamily="34" charset="0"/>
                        </a:rPr>
                        <a:t>203.328.240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1000" b="1" i="0" u="none" strike="noStrike">
                          <a:solidFill>
                            <a:srgbClr val="000000"/>
                          </a:solidFill>
                          <a:effectLst/>
                          <a:latin typeface="Calibri" panose="020F0502020204030204" pitchFamily="34" charset="0"/>
                        </a:rPr>
                        <a:t>Ejercicio 2018</a:t>
                      </a:r>
                    </a:p>
                  </a:txBody>
                  <a:tcPr marL="4722" marR="4722" marT="4722" marB="0" anchor="b">
                    <a:lnL>
                      <a:noFill/>
                    </a:lnL>
                    <a:lnR>
                      <a:noFill/>
                    </a:lnR>
                    <a:lnT>
                      <a:noFill/>
                    </a:lnT>
                    <a:lnB>
                      <a:noFill/>
                    </a:lnB>
                  </a:tcPr>
                </a:tc>
                <a:tc gridSpan="2">
                  <a:txBody>
                    <a:bodyPr/>
                    <a:lstStyle/>
                    <a:p>
                      <a:pPr algn="l" fontAlgn="b"/>
                      <a:r>
                        <a:rPr lang="es-ES" sz="1000" b="0" i="0" u="none" strike="noStrike">
                          <a:solidFill>
                            <a:srgbClr val="000000"/>
                          </a:solidFill>
                          <a:effectLst/>
                          <a:latin typeface="Calibri" panose="020F0502020204030204" pitchFamily="34" charset="0"/>
                        </a:rPr>
                        <a:t>38.698.500 euros </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1000" b="1" i="0" u="none" strike="noStrike">
                          <a:solidFill>
                            <a:srgbClr val="000000"/>
                          </a:solidFill>
                          <a:effectLst/>
                          <a:latin typeface="Calibri" panose="020F0502020204030204" pitchFamily="34" charset="0"/>
                        </a:rPr>
                        <a:t>Ejercicio 2019</a:t>
                      </a:r>
                    </a:p>
                  </a:txBody>
                  <a:tcPr marL="4722" marR="4722" marT="4722" marB="0" anchor="b">
                    <a:lnL>
                      <a:noFill/>
                    </a:lnL>
                    <a:lnR>
                      <a:noFill/>
                    </a:lnR>
                    <a:lnT>
                      <a:noFill/>
                    </a:lnT>
                    <a:lnB>
                      <a:noFill/>
                    </a:lnB>
                  </a:tcPr>
                </a:tc>
                <a:tc gridSpan="2">
                  <a:txBody>
                    <a:bodyPr/>
                    <a:lstStyle/>
                    <a:p>
                      <a:pPr algn="l" fontAlgn="b"/>
                      <a:r>
                        <a:rPr lang="es-ES" sz="1000" b="0" i="0" u="none" strike="noStrike">
                          <a:solidFill>
                            <a:srgbClr val="000000"/>
                          </a:solidFill>
                          <a:effectLst/>
                          <a:latin typeface="Calibri" panose="020F0502020204030204" pitchFamily="34" charset="0"/>
                        </a:rPr>
                        <a:t>12.899.500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2">
                  <a:txBody>
                    <a:bodyPr/>
                    <a:lstStyle/>
                    <a:p>
                      <a:pPr algn="l" fontAlgn="b"/>
                      <a:r>
                        <a:rPr lang="es-ES" sz="1000" b="1" i="0" u="none" strike="noStrike">
                          <a:solidFill>
                            <a:srgbClr val="000000"/>
                          </a:solidFill>
                          <a:effectLst/>
                          <a:latin typeface="Calibri" panose="020F0502020204030204" pitchFamily="34" charset="0"/>
                        </a:rPr>
                        <a:t>254.926.240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0847">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62785">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12">
                  <a:txBody>
                    <a:bodyPr/>
                    <a:lstStyle/>
                    <a:p>
                      <a:pPr algn="l" fontAlgn="b"/>
                      <a:r>
                        <a:rPr lang="es-ES" sz="900" b="0" i="1" u="none" strike="noStrike">
                          <a:solidFill>
                            <a:srgbClr val="000000"/>
                          </a:solidFill>
                          <a:effectLst/>
                          <a:latin typeface="Calibri" panose="020F0502020204030204" pitchFamily="34" charset="0"/>
                        </a:rPr>
                        <a:t>La concesión de las subvenciones queda condicionada a la existencia de crédito adecuado y suficiente en el momento </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62785">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3">
                  <a:txBody>
                    <a:bodyPr/>
                    <a:lstStyle/>
                    <a:p>
                      <a:pPr algn="l" fontAlgn="b"/>
                      <a:r>
                        <a:rPr lang="es-ES" sz="900" b="0" i="1" u="none" strike="noStrike">
                          <a:solidFill>
                            <a:srgbClr val="000000"/>
                          </a:solidFill>
                          <a:effectLst/>
                          <a:latin typeface="Calibri" panose="020F0502020204030204" pitchFamily="34" charset="0"/>
                        </a:rPr>
                        <a:t>de la resolución de concesión.</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a:txBody>
                    <a:bodyPr/>
                    <a:lstStyle/>
                    <a:p>
                      <a:pPr algn="l" fontAlgn="b"/>
                      <a:endParaRPr lang="es-ES" sz="900" b="0" i="1"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1"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1"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1"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99542">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2">
                  <a:txBody>
                    <a:bodyPr/>
                    <a:lstStyle/>
                    <a:p>
                      <a:pPr algn="l" fontAlgn="b"/>
                      <a:r>
                        <a:rPr lang="es-ES" sz="1100" b="1" i="0" u="none" strike="noStrike">
                          <a:solidFill>
                            <a:srgbClr val="000000"/>
                          </a:solidFill>
                          <a:effectLst/>
                          <a:latin typeface="Calibri" panose="020F0502020204030204" pitchFamily="34" charset="0"/>
                        </a:rPr>
                        <a:t>PRIORIDAD I</a:t>
                      </a:r>
                    </a:p>
                  </a:txBody>
                  <a:tcPr marL="4722" marR="4722" marT="4722" marB="0" anchor="b">
                    <a:lnL>
                      <a:noFill/>
                    </a:lnL>
                    <a:lnR>
                      <a:noFill/>
                    </a:lnR>
                    <a:lnT>
                      <a:noFill/>
                    </a:lnT>
                    <a:lnB>
                      <a:noFill/>
                    </a:lnB>
                    <a:solidFill>
                      <a:srgbClr val="E6CBE7"/>
                    </a:solidFill>
                  </a:tcPr>
                </a:tc>
                <a:tc hMerge="1">
                  <a:txBody>
                    <a:bodyPr/>
                    <a:lstStyle/>
                    <a:p>
                      <a:endParaRPr lang="es-ES"/>
                    </a:p>
                  </a:txBody>
                  <a:tcPr/>
                </a:tc>
                <a:tc>
                  <a:txBody>
                    <a:bodyPr/>
                    <a:lstStyle/>
                    <a:p>
                      <a:pPr algn="l" fontAlgn="b"/>
                      <a:r>
                        <a:rPr lang="es-ES" sz="1100" b="0" i="0" u="none" strike="noStrike">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E6CBE7"/>
                    </a:solidFill>
                  </a:tcPr>
                </a:tc>
                <a:tc>
                  <a:txBody>
                    <a:bodyPr/>
                    <a:lstStyle/>
                    <a:p>
                      <a:pPr algn="l" fontAlgn="b"/>
                      <a:endParaRPr lang="es-ES" sz="11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2">
                  <a:txBody>
                    <a:bodyPr/>
                    <a:lstStyle/>
                    <a:p>
                      <a:pPr algn="l" fontAlgn="b"/>
                      <a:r>
                        <a:rPr lang="es-ES" sz="1100" b="1" i="0" u="none" strike="noStrike">
                          <a:solidFill>
                            <a:srgbClr val="000000"/>
                          </a:solidFill>
                          <a:effectLst/>
                          <a:latin typeface="Calibri" panose="020F0502020204030204" pitchFamily="34" charset="0"/>
                        </a:rPr>
                        <a:t>PRIORIDAD II Y III</a:t>
                      </a:r>
                    </a:p>
                  </a:txBody>
                  <a:tcPr marL="4722" marR="4722" marT="4722" marB="0" anchor="b">
                    <a:lnL>
                      <a:noFill/>
                    </a:lnL>
                    <a:lnR>
                      <a:noFill/>
                    </a:lnR>
                    <a:lnT>
                      <a:noFill/>
                    </a:lnT>
                    <a:lnB>
                      <a:noFill/>
                    </a:lnB>
                    <a:solidFill>
                      <a:srgbClr val="E6CBE7"/>
                    </a:solidFill>
                  </a:tcPr>
                </a:tc>
                <a:tc hMerge="1">
                  <a:txBody>
                    <a:bodyPr/>
                    <a:lstStyle/>
                    <a:p>
                      <a:endParaRPr lang="es-ES"/>
                    </a:p>
                  </a:txBody>
                  <a:tcPr/>
                </a:tc>
                <a:tc>
                  <a:txBody>
                    <a:bodyPr/>
                    <a:lstStyle/>
                    <a:p>
                      <a:pPr algn="l" fontAlgn="b"/>
                      <a:r>
                        <a:rPr lang="es-ES" sz="1100" b="0" i="0" u="none" strike="noStrike">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E6CBE7"/>
                    </a:solidFill>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2017</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194.880.000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2017</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2.523.547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2018</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36.540.000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2018</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652.500 euros </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2019</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12.180.000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2019</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217.500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2">
                  <a:txBody>
                    <a:bodyPr/>
                    <a:lstStyle/>
                    <a:p>
                      <a:pPr algn="l" fontAlgn="b"/>
                      <a:r>
                        <a:rPr lang="es-ES" sz="1000" b="1" i="0" u="none" strike="noStrike">
                          <a:solidFill>
                            <a:srgbClr val="000000"/>
                          </a:solidFill>
                          <a:effectLst/>
                          <a:latin typeface="Calibri" panose="020F0502020204030204" pitchFamily="34" charset="0"/>
                        </a:rPr>
                        <a:t>243.600.000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10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3">
                  <a:txBody>
                    <a:bodyPr/>
                    <a:lstStyle/>
                    <a:p>
                      <a:pPr algn="l" fontAlgn="b"/>
                      <a:r>
                        <a:rPr lang="es-ES" sz="1000" b="1" i="0" u="none" strike="noStrike">
                          <a:solidFill>
                            <a:srgbClr val="000000"/>
                          </a:solidFill>
                          <a:effectLst/>
                          <a:latin typeface="Calibri" panose="020F0502020204030204" pitchFamily="34" charset="0"/>
                        </a:rPr>
                        <a:t>3.393.547 euros</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99542">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2">
                  <a:txBody>
                    <a:bodyPr/>
                    <a:lstStyle/>
                    <a:p>
                      <a:pPr algn="l" fontAlgn="b"/>
                      <a:r>
                        <a:rPr lang="es-ES" sz="1100" b="1" i="0" u="none" strike="noStrike">
                          <a:solidFill>
                            <a:srgbClr val="000000"/>
                          </a:solidFill>
                          <a:effectLst/>
                          <a:latin typeface="Calibri" panose="020F0502020204030204" pitchFamily="34" charset="0"/>
                        </a:rPr>
                        <a:t>PRIORIDAD IV</a:t>
                      </a:r>
                    </a:p>
                  </a:txBody>
                  <a:tcPr marL="4722" marR="4722" marT="4722" marB="0" anchor="b">
                    <a:lnL>
                      <a:noFill/>
                    </a:lnL>
                    <a:lnR>
                      <a:noFill/>
                    </a:lnR>
                    <a:lnT>
                      <a:noFill/>
                    </a:lnT>
                    <a:lnB>
                      <a:noFill/>
                    </a:lnB>
                    <a:solidFill>
                      <a:srgbClr val="E6CBE7"/>
                    </a:solidFill>
                  </a:tcPr>
                </a:tc>
                <a:tc hMerge="1">
                  <a:txBody>
                    <a:bodyPr/>
                    <a:lstStyle/>
                    <a:p>
                      <a:endParaRPr lang="es-ES"/>
                    </a:p>
                  </a:txBody>
                  <a:tcPr/>
                </a:tc>
                <a:tc>
                  <a:txBody>
                    <a:bodyPr/>
                    <a:lstStyle/>
                    <a:p>
                      <a:pPr algn="l" fontAlgn="b"/>
                      <a:r>
                        <a:rPr lang="es-ES" sz="1100" b="0" i="0" u="none" strike="noStrike">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E6CBE7"/>
                    </a:solidFill>
                  </a:tcPr>
                </a:tc>
                <a:tc>
                  <a:txBody>
                    <a:bodyPr/>
                    <a:lstStyle/>
                    <a:p>
                      <a:pPr algn="l" fontAlgn="b"/>
                      <a:endParaRPr lang="es-ES" sz="11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2">
                  <a:txBody>
                    <a:bodyPr/>
                    <a:lstStyle/>
                    <a:p>
                      <a:pPr algn="l" fontAlgn="b"/>
                      <a:r>
                        <a:rPr lang="es-ES" sz="1100" b="1" i="0" u="none" strike="noStrike">
                          <a:solidFill>
                            <a:srgbClr val="000000"/>
                          </a:solidFill>
                          <a:effectLst/>
                          <a:latin typeface="Calibri" panose="020F0502020204030204" pitchFamily="34" charset="0"/>
                        </a:rPr>
                        <a:t>PRIORIDAD V</a:t>
                      </a:r>
                    </a:p>
                  </a:txBody>
                  <a:tcPr marL="4722" marR="4722" marT="4722" marB="0" anchor="b">
                    <a:lnL>
                      <a:noFill/>
                    </a:lnL>
                    <a:lnR>
                      <a:noFill/>
                    </a:lnR>
                    <a:lnT>
                      <a:noFill/>
                    </a:lnT>
                    <a:lnB>
                      <a:noFill/>
                    </a:lnB>
                    <a:solidFill>
                      <a:srgbClr val="E6CBE7"/>
                    </a:solidFill>
                  </a:tcPr>
                </a:tc>
                <a:tc hMerge="1">
                  <a:txBody>
                    <a:bodyPr/>
                    <a:lstStyle/>
                    <a:p>
                      <a:endParaRPr lang="es-ES"/>
                    </a:p>
                  </a:txBody>
                  <a:tcPr/>
                </a:tc>
                <a:tc>
                  <a:txBody>
                    <a:bodyPr/>
                    <a:lstStyle/>
                    <a:p>
                      <a:pPr algn="l" fontAlgn="b"/>
                      <a:r>
                        <a:rPr lang="es-ES" sz="1100" b="0" i="0" u="none" strike="noStrike">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E6CBE7"/>
                    </a:solidFill>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2017</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130.000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2017</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5.794.693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dirty="0">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2">
                  <a:txBody>
                    <a:bodyPr/>
                    <a:lstStyle/>
                    <a:p>
                      <a:pPr algn="l" fontAlgn="b"/>
                      <a:r>
                        <a:rPr lang="es-ES" sz="1000" b="1" i="0" u="none" strike="noStrike">
                          <a:solidFill>
                            <a:srgbClr val="000000"/>
                          </a:solidFill>
                          <a:effectLst/>
                          <a:latin typeface="Calibri" panose="020F0502020204030204" pitchFamily="34" charset="0"/>
                        </a:rPr>
                        <a:t>130.000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2018</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1.506.000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Ejercicio 2019</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502.000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3">
                  <a:txBody>
                    <a:bodyPr/>
                    <a:lstStyle/>
                    <a:p>
                      <a:pPr algn="l" fontAlgn="b"/>
                      <a:r>
                        <a:rPr lang="es-ES" sz="1000" b="1" i="0" u="none" strike="noStrike">
                          <a:solidFill>
                            <a:srgbClr val="000000"/>
                          </a:solidFill>
                          <a:effectLst/>
                          <a:latin typeface="Calibri" panose="020F0502020204030204" pitchFamily="34" charset="0"/>
                        </a:rPr>
                        <a:t>7.802.693 euros</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0847">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62785">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12">
                  <a:txBody>
                    <a:bodyPr/>
                    <a:lstStyle/>
                    <a:p>
                      <a:pPr algn="l" fontAlgn="b"/>
                      <a:r>
                        <a:rPr lang="es-ES" sz="900" b="0" i="1" u="none" strike="noStrike">
                          <a:solidFill>
                            <a:srgbClr val="000000"/>
                          </a:solidFill>
                          <a:effectLst/>
                          <a:latin typeface="Calibri" panose="020F0502020204030204" pitchFamily="34" charset="0"/>
                        </a:rPr>
                        <a:t>La distribución de las cuantías entre los créditos presupuestarios de las PRIORIDADES I, II, III y V, tendrá carácter estimativo, </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57796">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9">
                  <a:txBody>
                    <a:bodyPr/>
                    <a:lstStyle/>
                    <a:p>
                      <a:pPr algn="l" fontAlgn="b"/>
                      <a:r>
                        <a:rPr lang="es-ES" sz="900" b="0" i="1" u="none" strike="noStrike" dirty="0">
                          <a:solidFill>
                            <a:srgbClr val="000000"/>
                          </a:solidFill>
                          <a:effectLst/>
                          <a:latin typeface="Calibri" panose="020F0502020204030204" pitchFamily="34" charset="0"/>
                        </a:rPr>
                        <a:t>de acuerdo con lo dispuesto en el artículo 58.4 del Reglamento de la Ley General de Subvenciones.</a:t>
                      </a:r>
                    </a:p>
                  </a:txBody>
                  <a:tcPr marL="4722" marR="4722" marT="4722"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endParaRPr lang="es-ES" sz="900" b="0" i="0" u="none" strike="noStrike" dirty="0">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9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0847">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99542">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gridSpan="2">
                  <a:txBody>
                    <a:bodyPr/>
                    <a:lstStyle/>
                    <a:p>
                      <a:pPr algn="l" fontAlgn="b"/>
                      <a:r>
                        <a:rPr lang="es-ES" sz="1100" b="1" i="0" u="none" strike="noStrike">
                          <a:solidFill>
                            <a:srgbClr val="000000"/>
                          </a:solidFill>
                          <a:effectLst/>
                          <a:latin typeface="Calibri" panose="020F0502020204030204" pitchFamily="34" charset="0"/>
                        </a:rPr>
                        <a:t>CUANTÍA ADICIONAL</a:t>
                      </a:r>
                    </a:p>
                  </a:txBody>
                  <a:tcPr marL="4722" marR="4722" marT="4722" marB="0" anchor="b">
                    <a:lnL>
                      <a:noFill/>
                    </a:lnL>
                    <a:lnR>
                      <a:noFill/>
                    </a:lnR>
                    <a:lnT>
                      <a:noFill/>
                    </a:lnT>
                    <a:lnB>
                      <a:noFill/>
                    </a:lnB>
                    <a:solidFill>
                      <a:srgbClr val="E6CBE7"/>
                    </a:solidFill>
                  </a:tcPr>
                </a:tc>
                <a:tc hMerge="1">
                  <a:txBody>
                    <a:bodyPr/>
                    <a:lstStyle/>
                    <a:p>
                      <a:endParaRPr lang="es-ES"/>
                    </a:p>
                  </a:txBody>
                  <a:tcPr/>
                </a:tc>
                <a:tc>
                  <a:txBody>
                    <a:bodyPr/>
                    <a:lstStyle/>
                    <a:p>
                      <a:pPr algn="l" fontAlgn="b"/>
                      <a:r>
                        <a:rPr lang="es-ES" sz="1100" b="0" i="0" u="none" strike="noStrike" dirty="0">
                          <a:solidFill>
                            <a:srgbClr val="000000"/>
                          </a:solidFill>
                          <a:effectLst/>
                          <a:latin typeface="Calibri" panose="020F0502020204030204" pitchFamily="34" charset="0"/>
                        </a:rPr>
                        <a:t> </a:t>
                      </a:r>
                    </a:p>
                  </a:txBody>
                  <a:tcPr marL="4722" marR="4722" marT="4722" marB="0" anchor="b">
                    <a:lnL>
                      <a:noFill/>
                    </a:lnL>
                    <a:lnR>
                      <a:noFill/>
                    </a:lnR>
                    <a:lnT>
                      <a:noFill/>
                    </a:lnT>
                    <a:lnB>
                      <a:noFill/>
                    </a:lnB>
                    <a:solidFill>
                      <a:srgbClr val="E6CBE7"/>
                    </a:solidFill>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Prioridad II y III</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956.453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Prioridad IV</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10.600.000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47031">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r>
                        <a:rPr lang="es-ES" sz="800" b="1" i="0" u="none" strike="noStrike">
                          <a:solidFill>
                            <a:srgbClr val="000000"/>
                          </a:solidFill>
                          <a:effectLst/>
                          <a:latin typeface="Calibri" panose="020F0502020204030204" pitchFamily="34" charset="0"/>
                        </a:rPr>
                        <a:t>Prioridad V</a:t>
                      </a:r>
                    </a:p>
                  </a:txBody>
                  <a:tcPr marL="4722" marR="4722" marT="4722" marB="0" anchor="b">
                    <a:lnL>
                      <a:noFill/>
                    </a:lnL>
                    <a:lnR>
                      <a:noFill/>
                    </a:lnR>
                    <a:lnT>
                      <a:noFill/>
                    </a:lnT>
                    <a:lnB>
                      <a:noFill/>
                    </a:lnB>
                  </a:tcPr>
                </a:tc>
                <a:tc gridSpan="2">
                  <a:txBody>
                    <a:bodyPr/>
                    <a:lstStyle/>
                    <a:p>
                      <a:pPr algn="l" fontAlgn="b"/>
                      <a:r>
                        <a:rPr lang="es-ES" sz="800" b="0" i="0" u="none" strike="noStrike">
                          <a:solidFill>
                            <a:srgbClr val="000000"/>
                          </a:solidFill>
                          <a:effectLst/>
                          <a:latin typeface="Calibri" panose="020F0502020204030204" pitchFamily="34" charset="0"/>
                        </a:rPr>
                        <a:t>2.237.307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r h="183789">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r" fontAlgn="b"/>
                      <a:r>
                        <a:rPr lang="es-ES" sz="1000" b="1" i="0" u="none" strike="noStrike">
                          <a:solidFill>
                            <a:srgbClr val="000000"/>
                          </a:solidFill>
                          <a:effectLst/>
                          <a:latin typeface="Calibri" panose="020F0502020204030204" pitchFamily="34" charset="0"/>
                        </a:rPr>
                        <a:t>TOTAL</a:t>
                      </a:r>
                    </a:p>
                  </a:txBody>
                  <a:tcPr marL="4722" marR="4722" marT="4722" marB="0" anchor="b">
                    <a:lnL>
                      <a:noFill/>
                    </a:lnL>
                    <a:lnR>
                      <a:noFill/>
                    </a:lnR>
                    <a:lnT>
                      <a:noFill/>
                    </a:lnT>
                    <a:lnB>
                      <a:noFill/>
                    </a:lnB>
                  </a:tcPr>
                </a:tc>
                <a:tc gridSpan="2">
                  <a:txBody>
                    <a:bodyPr/>
                    <a:lstStyle/>
                    <a:p>
                      <a:pPr algn="l" fontAlgn="b"/>
                      <a:r>
                        <a:rPr lang="es-ES" sz="1000" b="1" i="0" u="none" strike="noStrike">
                          <a:solidFill>
                            <a:srgbClr val="000000"/>
                          </a:solidFill>
                          <a:effectLst/>
                          <a:latin typeface="Calibri" panose="020F0502020204030204" pitchFamily="34" charset="0"/>
                        </a:rPr>
                        <a:t>13.793.760 euros</a:t>
                      </a:r>
                    </a:p>
                  </a:txBody>
                  <a:tcPr marL="4722" marR="4722" marT="4722" marB="0" anchor="b">
                    <a:lnL>
                      <a:noFill/>
                    </a:lnL>
                    <a:lnR>
                      <a:noFill/>
                    </a:lnR>
                    <a:lnT>
                      <a:noFill/>
                    </a:lnT>
                    <a:lnB>
                      <a:noFill/>
                    </a:lnB>
                  </a:tcPr>
                </a:tc>
                <a:tc hMerge="1">
                  <a:txBody>
                    <a:bodyPr/>
                    <a:lstStyle/>
                    <a:p>
                      <a:endParaRPr lang="es-ES"/>
                    </a:p>
                  </a:txBody>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8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c>
                  <a:txBody>
                    <a:bodyPr/>
                    <a:lstStyle/>
                    <a:p>
                      <a:pPr algn="l" fontAlgn="b"/>
                      <a:endParaRPr lang="es-ES" sz="500" b="0" i="0" u="none" strike="noStrike" dirty="0">
                        <a:solidFill>
                          <a:srgbClr val="000000"/>
                        </a:solidFill>
                        <a:effectLst/>
                        <a:latin typeface="Calibri" panose="020F0502020204030204" pitchFamily="34" charset="0"/>
                      </a:endParaRPr>
                    </a:p>
                  </a:txBody>
                  <a:tcPr marL="4722" marR="4722" marT="4722"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2813" y="993775"/>
            <a:ext cx="7289800" cy="561975"/>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smtClean="0">
                <a:solidFill>
                  <a:schemeClr val="tx1">
                    <a:lumMod val="90000"/>
                    <a:lumOff val="10000"/>
                  </a:schemeClr>
                </a:solidFill>
              </a:rPr>
              <a:t>Cofinanciación</a:t>
            </a:r>
            <a:endParaRPr lang="es-ES" sz="3600" b="1" dirty="0">
              <a:solidFill>
                <a:schemeClr val="tx1">
                  <a:lumMod val="90000"/>
                  <a:lumOff val="10000"/>
                </a:schemeClr>
              </a:solidFill>
            </a:endParaRPr>
          </a:p>
        </p:txBody>
      </p:sp>
      <p:sp>
        <p:nvSpPr>
          <p:cNvPr id="9" name="Marcador de número de diapositiva 8"/>
          <p:cNvSpPr>
            <a:spLocks noGrp="1"/>
          </p:cNvSpPr>
          <p:nvPr>
            <p:ph type="sldNum" sz="quarter" idx="12"/>
          </p:nvPr>
        </p:nvSpPr>
        <p:spPr/>
        <p:txBody>
          <a:bodyPr/>
          <a:lstStyle/>
          <a:p>
            <a:pPr>
              <a:defRPr/>
            </a:pPr>
            <a:fld id="{7D6E334E-FDB2-4AA8-9D1B-EBBD77AA09E4}" type="slidenum">
              <a:rPr lang="es-ES"/>
              <a:pPr>
                <a:defRPr/>
              </a:pPr>
              <a:t>5</a:t>
            </a:fld>
            <a:endParaRPr lang="es-ES"/>
          </a:p>
        </p:txBody>
      </p:sp>
      <p:pic>
        <p:nvPicPr>
          <p:cNvPr id="21507" name="Picture 1" descr="cid:image001.jpg@01CD4A13.FB3570F0"/>
          <p:cNvPicPr>
            <a:picLocks noChangeAspect="1" noChangeArrowheads="1"/>
          </p:cNvPicPr>
          <p:nvPr/>
        </p:nvPicPr>
        <p:blipFill>
          <a:blip r:embed="rId3" r:link="rId4"/>
          <a:srcRect/>
          <a:stretch>
            <a:fillRect/>
          </a:stretch>
        </p:blipFill>
        <p:spPr bwMode="auto">
          <a:xfrm>
            <a:off x="138113" y="146050"/>
            <a:ext cx="3022600" cy="682625"/>
          </a:xfrm>
          <a:prstGeom prst="rect">
            <a:avLst/>
          </a:prstGeom>
          <a:noFill/>
          <a:ln w="9525">
            <a:noFill/>
            <a:miter lim="800000"/>
            <a:headEnd/>
            <a:tailEnd/>
          </a:ln>
        </p:spPr>
      </p:pic>
      <p:sp>
        <p:nvSpPr>
          <p:cNvPr id="21508" name="CuadroTexto 2"/>
          <p:cNvSpPr txBox="1">
            <a:spLocks noChangeArrowheads="1"/>
          </p:cNvSpPr>
          <p:nvPr/>
        </p:nvSpPr>
        <p:spPr bwMode="auto">
          <a:xfrm>
            <a:off x="769938" y="2201863"/>
            <a:ext cx="7104062" cy="4400550"/>
          </a:xfrm>
          <a:prstGeom prst="rect">
            <a:avLst/>
          </a:prstGeom>
          <a:noFill/>
          <a:ln w="9525">
            <a:noFill/>
            <a:miter lim="800000"/>
            <a:headEnd/>
            <a:tailEnd/>
          </a:ln>
        </p:spPr>
        <p:txBody>
          <a:bodyPr>
            <a:spAutoFit/>
          </a:bodyPr>
          <a:lstStyle/>
          <a:p>
            <a:r>
              <a:rPr lang="es-ES"/>
              <a:t>Cofinanciación FAMI: 	Hasta </a:t>
            </a:r>
            <a:r>
              <a:rPr lang="es-ES" b="1">
                <a:solidFill>
                  <a:srgbClr val="7030A0"/>
                </a:solidFill>
              </a:rPr>
              <a:t>90%</a:t>
            </a:r>
          </a:p>
          <a:p>
            <a:endParaRPr lang="es-ES"/>
          </a:p>
          <a:p>
            <a:r>
              <a:rPr lang="es-ES"/>
              <a:t>Cofinanciación FSE: 	</a:t>
            </a:r>
            <a:r>
              <a:rPr lang="es-ES" sz="1600"/>
              <a:t>80% regiones menos desarrolladas 				(Extremadura), regiones en transición 			                (Andalucía, Canarias, Castilla La 				Mancha, Melilla y Murcia) y algunas 				consideradas más desarrolladas  				(Asturias, Ceuta y Galicia)</a:t>
            </a:r>
          </a:p>
          <a:p>
            <a:r>
              <a:rPr lang="es-ES" sz="1600"/>
              <a:t>			</a:t>
            </a:r>
          </a:p>
          <a:p>
            <a:r>
              <a:rPr lang="es-ES" sz="1600"/>
              <a:t>			50% resto más desarrolladas (Aragón, 				Cantabria, Castilla y León, Cataluña,				Islas Baleares, La Rioja, Madrid, </a:t>
            </a:r>
          </a:p>
          <a:p>
            <a:r>
              <a:rPr lang="es-ES" sz="1600"/>
              <a:t>			Navarra, País Vasco y Comunidad</a:t>
            </a:r>
          </a:p>
          <a:p>
            <a:r>
              <a:rPr lang="es-ES" sz="1600"/>
              <a:t>			Valenciana)</a:t>
            </a:r>
          </a:p>
          <a:p>
            <a:endParaRPr lang="es-ES" sz="1600"/>
          </a:p>
          <a:p>
            <a:r>
              <a:rPr lang="es-ES" sz="1600"/>
              <a:t>Financiación Propia: 	</a:t>
            </a:r>
            <a:r>
              <a:rPr lang="es-ES" sz="1600" b="1">
                <a:solidFill>
                  <a:srgbClr val="7030A0"/>
                </a:solidFill>
              </a:rPr>
              <a:t>Mínimo </a:t>
            </a:r>
            <a:r>
              <a:rPr lang="es-ES" b="1">
                <a:solidFill>
                  <a:srgbClr val="7030A0"/>
                </a:solidFill>
              </a:rPr>
              <a:t>0,25%</a:t>
            </a:r>
            <a:r>
              <a:rPr lang="es-ES" sz="1600"/>
              <a:t>		</a:t>
            </a:r>
          </a:p>
          <a:p>
            <a:r>
              <a:rPr lang="es-ES"/>
              <a:t>			</a:t>
            </a:r>
          </a:p>
        </p:txBody>
      </p:sp>
      <p:sp>
        <p:nvSpPr>
          <p:cNvPr id="11" name="Flecha derecha 10"/>
          <p:cNvSpPr/>
          <p:nvPr/>
        </p:nvSpPr>
        <p:spPr>
          <a:xfrm>
            <a:off x="315913" y="2201863"/>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pic>
        <p:nvPicPr>
          <p:cNvPr id="21510" name="Imagen 2"/>
          <p:cNvPicPr>
            <a:picLocks noChangeAspect="1"/>
          </p:cNvPicPr>
          <p:nvPr/>
        </p:nvPicPr>
        <p:blipFill>
          <a:blip r:embed="rId5"/>
          <a:srcRect/>
          <a:stretch>
            <a:fillRect/>
          </a:stretch>
        </p:blipFill>
        <p:spPr bwMode="auto">
          <a:xfrm>
            <a:off x="4794250" y="146050"/>
            <a:ext cx="4194175" cy="682625"/>
          </a:xfrm>
          <a:prstGeom prst="rect">
            <a:avLst/>
          </a:prstGeom>
          <a:noFill/>
          <a:ln w="9525">
            <a:noFill/>
            <a:miter lim="800000"/>
            <a:headEnd/>
            <a:tailEnd/>
          </a:ln>
        </p:spPr>
      </p:pic>
      <p:sp>
        <p:nvSpPr>
          <p:cNvPr id="8" name="Flecha derecha 7"/>
          <p:cNvSpPr/>
          <p:nvPr/>
        </p:nvSpPr>
        <p:spPr>
          <a:xfrm>
            <a:off x="315913" y="5981700"/>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14413" y="1085850"/>
            <a:ext cx="7289800" cy="590550"/>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a:t>PRESENTACIÓN DE SOLICITUDES</a:t>
            </a:r>
          </a:p>
        </p:txBody>
      </p:sp>
      <p:sp>
        <p:nvSpPr>
          <p:cNvPr id="3" name="Marcador de número de diapositiva 2"/>
          <p:cNvSpPr>
            <a:spLocks noGrp="1"/>
          </p:cNvSpPr>
          <p:nvPr>
            <p:ph type="sldNum" sz="quarter" idx="12"/>
          </p:nvPr>
        </p:nvSpPr>
        <p:spPr/>
        <p:txBody>
          <a:bodyPr/>
          <a:lstStyle/>
          <a:p>
            <a:pPr>
              <a:defRPr/>
            </a:pPr>
            <a:fld id="{54027DA1-E488-45DD-8E7C-0C75889EE9F6}" type="slidenum">
              <a:rPr lang="es-ES"/>
              <a:pPr>
                <a:defRPr/>
              </a:pPr>
              <a:t>6</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23556" name="Rectángulo 5"/>
          <p:cNvSpPr>
            <a:spLocks noChangeArrowheads="1"/>
          </p:cNvSpPr>
          <p:nvPr/>
        </p:nvSpPr>
        <p:spPr bwMode="auto">
          <a:xfrm>
            <a:off x="574675" y="1809750"/>
            <a:ext cx="8170863" cy="4339650"/>
          </a:xfrm>
          <a:prstGeom prst="rect">
            <a:avLst/>
          </a:prstGeom>
          <a:noFill/>
          <a:ln w="9525">
            <a:noFill/>
            <a:miter lim="800000"/>
            <a:headEnd/>
            <a:tailEnd/>
          </a:ln>
        </p:spPr>
        <p:txBody>
          <a:bodyPr>
            <a:spAutoFit/>
          </a:bodyPr>
          <a:lstStyle/>
          <a:p>
            <a:pPr marL="257175" indent="-257175">
              <a:buFont typeface="Arial" charset="0"/>
              <a:buChar char="•"/>
            </a:pPr>
            <a:r>
              <a:rPr lang="es-ES" b="1" dirty="0">
                <a:latin typeface="Calibri Light" pitchFamily="34" charset="0"/>
              </a:rPr>
              <a:t>20 días naturales a partir publicación en BOE (01/04/17): </a:t>
            </a:r>
            <a:r>
              <a:rPr lang="es-ES" b="1" u="sng" dirty="0">
                <a:latin typeface="Calibri Light" pitchFamily="34" charset="0"/>
              </a:rPr>
              <a:t>Último día </a:t>
            </a:r>
            <a:r>
              <a:rPr lang="es-ES" b="1" dirty="0">
                <a:latin typeface="Calibri Light" pitchFamily="34" charset="0"/>
              </a:rPr>
              <a:t> 21/04/17</a:t>
            </a:r>
          </a:p>
          <a:p>
            <a:pPr marL="257175" indent="-257175">
              <a:buFont typeface="Arial" charset="0"/>
              <a:buChar char="•"/>
            </a:pPr>
            <a:endParaRPr lang="es-ES" sz="1000" dirty="0">
              <a:latin typeface="Calibri Light" pitchFamily="34" charset="0"/>
            </a:endParaRPr>
          </a:p>
          <a:p>
            <a:pPr marL="257175" indent="-257175">
              <a:buFont typeface="Arial" charset="0"/>
              <a:buChar char="•"/>
            </a:pPr>
            <a:r>
              <a:rPr lang="es-ES" b="1" dirty="0">
                <a:latin typeface="Calibri Light" pitchFamily="34" charset="0"/>
              </a:rPr>
              <a:t>Presentación</a:t>
            </a:r>
            <a:r>
              <a:rPr lang="es-ES" dirty="0">
                <a:latin typeface="Calibri Light" pitchFamily="34" charset="0"/>
              </a:rPr>
              <a:t> </a:t>
            </a:r>
            <a:r>
              <a:rPr lang="es-ES" b="1" dirty="0">
                <a:latin typeface="Calibri Light" pitchFamily="34" charset="0"/>
              </a:rPr>
              <a:t>de la Solicitud</a:t>
            </a:r>
            <a:r>
              <a:rPr lang="es-ES" dirty="0">
                <a:latin typeface="Calibri Light" pitchFamily="34" charset="0"/>
              </a:rPr>
              <a:t>: </a:t>
            </a:r>
          </a:p>
          <a:p>
            <a:pPr marL="714375" lvl="1" indent="-257175">
              <a:buFont typeface="Arial" charset="0"/>
              <a:buChar char="•"/>
            </a:pPr>
            <a:r>
              <a:rPr lang="es-ES" sz="1400" dirty="0">
                <a:latin typeface="Calibri Light" pitchFamily="34" charset="0"/>
              </a:rPr>
              <a:t>Se formularán en los modelos que se acompañan como </a:t>
            </a:r>
            <a:r>
              <a:rPr lang="es-ES" sz="1400" b="1" dirty="0">
                <a:latin typeface="Calibri Light" pitchFamily="34" charset="0"/>
              </a:rPr>
              <a:t>Anexos I a V </a:t>
            </a:r>
            <a:r>
              <a:rPr lang="es-ES" sz="1400" dirty="0">
                <a:latin typeface="Calibri Light" pitchFamily="34" charset="0"/>
              </a:rPr>
              <a:t>y estarán dirigidas a la Dirección General de Migraciones.</a:t>
            </a:r>
          </a:p>
          <a:p>
            <a:pPr marL="714375" lvl="1" indent="-257175"/>
            <a:endParaRPr lang="es-ES" sz="1000" dirty="0">
              <a:latin typeface="Calibri Light" pitchFamily="34" charset="0"/>
            </a:endParaRPr>
          </a:p>
          <a:p>
            <a:pPr marL="714375" lvl="1" indent="-257175">
              <a:buFont typeface="Arial" charset="0"/>
              <a:buChar char="•"/>
            </a:pPr>
            <a:r>
              <a:rPr lang="es-ES" sz="1400" dirty="0">
                <a:latin typeface="Calibri Light" pitchFamily="34" charset="0"/>
              </a:rPr>
              <a:t>Dichos modelos estarán disponibles en la </a:t>
            </a:r>
            <a:r>
              <a:rPr lang="es-ES" sz="1400" b="1" dirty="0">
                <a:latin typeface="Calibri Light" pitchFamily="34" charset="0"/>
              </a:rPr>
              <a:t>sede electrónica del MEYSS</a:t>
            </a:r>
          </a:p>
          <a:p>
            <a:pPr lvl="2"/>
            <a:r>
              <a:rPr lang="es-ES" sz="1400" b="1" dirty="0">
                <a:latin typeface="Calibri Light" pitchFamily="34" charset="0"/>
                <a:hlinkClick r:id="rId3"/>
              </a:rPr>
              <a:t>https://</a:t>
            </a:r>
            <a:r>
              <a:rPr lang="es-ES" sz="1400" b="1" dirty="0" smtClean="0">
                <a:latin typeface="Calibri Light" pitchFamily="34" charset="0"/>
                <a:hlinkClick r:id="rId3"/>
              </a:rPr>
              <a:t>explotacion.mtin.gob.es/ley11/inicio/showTramites.action?procedimientoSel=252&amp;proc=4</a:t>
            </a:r>
            <a:endParaRPr lang="es-ES" sz="1400" b="1" dirty="0" smtClean="0">
              <a:latin typeface="Calibri Light" pitchFamily="34" charset="0"/>
            </a:endParaRPr>
          </a:p>
          <a:p>
            <a:pPr lvl="2"/>
            <a:endParaRPr lang="es-ES" sz="1000" dirty="0">
              <a:latin typeface="Calibri Light" pitchFamily="34" charset="0"/>
            </a:endParaRPr>
          </a:p>
          <a:p>
            <a:pPr marL="714375" lvl="1" indent="-257175">
              <a:buFont typeface="Arial" charset="0"/>
              <a:buChar char="•"/>
            </a:pPr>
            <a:r>
              <a:rPr lang="es-ES" sz="1400" dirty="0">
                <a:latin typeface="Calibri Light" pitchFamily="34" charset="0"/>
              </a:rPr>
              <a:t>Serán presentados en </a:t>
            </a:r>
            <a:r>
              <a:rPr lang="es-ES" sz="1400" b="1" dirty="0">
                <a:solidFill>
                  <a:srgbClr val="7030A0"/>
                </a:solidFill>
                <a:latin typeface="Calibri Light" pitchFamily="34" charset="0"/>
              </a:rPr>
              <a:t>archivos </a:t>
            </a:r>
            <a:r>
              <a:rPr lang="es-ES" sz="1400" b="1" dirty="0" err="1">
                <a:solidFill>
                  <a:srgbClr val="7030A0"/>
                </a:solidFill>
                <a:latin typeface="Calibri Light" pitchFamily="34" charset="0"/>
              </a:rPr>
              <a:t>pdf</a:t>
            </a:r>
            <a:r>
              <a:rPr lang="es-ES" sz="1400" b="1" dirty="0">
                <a:solidFill>
                  <a:srgbClr val="7030A0"/>
                </a:solidFill>
                <a:latin typeface="Calibri Light" pitchFamily="34" charset="0"/>
              </a:rPr>
              <a:t> </a:t>
            </a:r>
            <a:r>
              <a:rPr lang="es-ES" sz="1400" dirty="0">
                <a:latin typeface="Calibri Light" pitchFamily="34" charset="0"/>
              </a:rPr>
              <a:t>firmados electrónicamente en </a:t>
            </a:r>
            <a:r>
              <a:rPr lang="es-ES" sz="1400" b="1" dirty="0">
                <a:solidFill>
                  <a:srgbClr val="7030A0"/>
                </a:solidFill>
                <a:latin typeface="Calibri Light" pitchFamily="34" charset="0"/>
              </a:rPr>
              <a:t>formato PADES </a:t>
            </a:r>
            <a:r>
              <a:rPr lang="es-ES" sz="1400" dirty="0">
                <a:latin typeface="Calibri Light" pitchFamily="34" charset="0"/>
              </a:rPr>
              <a:t>junto con la documentación correspondiente </a:t>
            </a:r>
            <a:r>
              <a:rPr lang="es-ES" sz="1400" b="1" dirty="0">
                <a:solidFill>
                  <a:schemeClr val="accent1"/>
                </a:solidFill>
                <a:latin typeface="Calibri Light" pitchFamily="34" charset="0"/>
                <a:hlinkClick r:id="rId4"/>
              </a:rPr>
              <a:t>en </a:t>
            </a:r>
            <a:r>
              <a:rPr lang="es-ES" sz="1400" b="1" dirty="0" smtClean="0">
                <a:solidFill>
                  <a:schemeClr val="accent1"/>
                </a:solidFill>
                <a:latin typeface="Calibri Light" pitchFamily="34" charset="0"/>
                <a:hlinkClick r:id="rId4"/>
              </a:rPr>
              <a:t>la sede electrónica del </a:t>
            </a:r>
            <a:r>
              <a:rPr lang="es-ES" sz="1400" b="1" dirty="0">
                <a:solidFill>
                  <a:schemeClr val="accent1"/>
                </a:solidFill>
                <a:latin typeface="Calibri Light" pitchFamily="34" charset="0"/>
                <a:hlinkClick r:id="rId4"/>
              </a:rPr>
              <a:t>Ministerio de Empleo y Seguridad Social</a:t>
            </a:r>
            <a:r>
              <a:rPr lang="es-ES" sz="1400" b="1" dirty="0">
                <a:solidFill>
                  <a:schemeClr val="accent1"/>
                </a:solidFill>
                <a:latin typeface="Calibri Light" pitchFamily="34" charset="0"/>
              </a:rPr>
              <a:t>.</a:t>
            </a:r>
          </a:p>
          <a:p>
            <a:pPr marL="714375" lvl="1" indent="-257175">
              <a:buFont typeface="Arial" charset="0"/>
              <a:buChar char="•"/>
            </a:pPr>
            <a:endParaRPr lang="es-ES" sz="1000" dirty="0">
              <a:latin typeface="Calibri Light" pitchFamily="34" charset="0"/>
            </a:endParaRPr>
          </a:p>
          <a:p>
            <a:pPr marL="714375" lvl="1" indent="-257175">
              <a:buFont typeface="Arial" charset="0"/>
              <a:buChar char="•"/>
            </a:pPr>
            <a:r>
              <a:rPr lang="es-ES" sz="1400" dirty="0">
                <a:latin typeface="Calibri Light" pitchFamily="34" charset="0"/>
              </a:rPr>
              <a:t>Los anexos y la documentación </a:t>
            </a:r>
            <a:r>
              <a:rPr lang="es-ES" sz="1400" dirty="0" smtClean="0">
                <a:latin typeface="Calibri Light" pitchFamily="34" charset="0"/>
              </a:rPr>
              <a:t>necesaria (art. 6.3 de la Orden de Bases) </a:t>
            </a:r>
            <a:r>
              <a:rPr lang="es-ES" sz="1400" dirty="0">
                <a:latin typeface="Calibri Light" pitchFamily="34" charset="0"/>
              </a:rPr>
              <a:t>se presentarán en </a:t>
            </a:r>
            <a:r>
              <a:rPr lang="es-ES" sz="1400" b="1" dirty="0">
                <a:solidFill>
                  <a:srgbClr val="7030A0"/>
                </a:solidFill>
                <a:latin typeface="Calibri Light" pitchFamily="34" charset="0"/>
              </a:rPr>
              <a:t>documentos individualizados</a:t>
            </a:r>
            <a:r>
              <a:rPr lang="es-ES" sz="1400" dirty="0">
                <a:latin typeface="Calibri Light" pitchFamily="34" charset="0"/>
              </a:rPr>
              <a:t>, siendo necesario que cada uno de ellos se encuentre </a:t>
            </a:r>
            <a:r>
              <a:rPr lang="es-ES" sz="1400" b="1" dirty="0">
                <a:solidFill>
                  <a:srgbClr val="7030A0"/>
                </a:solidFill>
                <a:latin typeface="Calibri Light" pitchFamily="34" charset="0"/>
              </a:rPr>
              <a:t>debidamente firmado electrónicamente</a:t>
            </a:r>
            <a:r>
              <a:rPr lang="es-ES" sz="1400" dirty="0">
                <a:latin typeface="Calibri Light" pitchFamily="34" charset="0"/>
              </a:rPr>
              <a:t>, con certificado electrónico cualificado del responsable de la entidad solicitante. </a:t>
            </a:r>
            <a:endParaRPr lang="es-ES" b="1" dirty="0">
              <a:solidFill>
                <a:srgbClr val="874EA9"/>
              </a:solidFill>
              <a:latin typeface="Calibri Light" pitchFamily="34" charset="0"/>
            </a:endParaRPr>
          </a:p>
          <a:p>
            <a:pPr marL="257175" indent="-257175">
              <a:buFont typeface="Arial" charset="0"/>
              <a:buChar char="•"/>
            </a:pPr>
            <a:endParaRPr lang="es-ES" sz="1000" dirty="0">
              <a:latin typeface="Calibri Light" pitchFamily="34" charset="0"/>
            </a:endParaRPr>
          </a:p>
          <a:p>
            <a:pPr marL="257175" indent="-257175">
              <a:buFont typeface="Arial" charset="0"/>
              <a:buChar char="•"/>
            </a:pPr>
            <a:r>
              <a:rPr lang="es-ES" b="1" dirty="0">
                <a:latin typeface="Calibri Light" pitchFamily="34" charset="0"/>
              </a:rPr>
              <a:t>Subsanación </a:t>
            </a:r>
            <a:r>
              <a:rPr lang="es-ES" dirty="0">
                <a:latin typeface="Calibri Light" pitchFamily="34" charset="0"/>
              </a:rPr>
              <a:t>de la solicitud</a:t>
            </a:r>
            <a:r>
              <a:rPr lang="es-ES" b="1" dirty="0">
                <a:latin typeface="Calibri Light" pitchFamily="34" charset="0"/>
              </a:rPr>
              <a:t>:</a:t>
            </a:r>
            <a:r>
              <a:rPr lang="es-ES" b="1" dirty="0"/>
              <a:t> </a:t>
            </a:r>
            <a:r>
              <a:rPr lang="es-ES" b="1" dirty="0">
                <a:latin typeface="Calibri Light" pitchFamily="34" charset="0"/>
              </a:rPr>
              <a:t>10 días hábiles</a:t>
            </a:r>
            <a:r>
              <a:rPr lang="es-ES" dirty="0">
                <a:latin typeface="Calibri Light" pitchFamily="34" charset="0"/>
              </a:rPr>
              <a:t> </a:t>
            </a:r>
          </a:p>
          <a:p>
            <a:pPr marL="714375" lvl="1" indent="-257175"/>
            <a:r>
              <a:rPr lang="es-ES" sz="1400" b="1" dirty="0">
                <a:solidFill>
                  <a:srgbClr val="7030A0"/>
                </a:solidFill>
                <a:latin typeface="Calibri Light" pitchFamily="34" charset="0"/>
              </a:rPr>
              <a:t>La Subdirección General de Integración de los Inmigrantes requerirá al interesado, mediante notificación en la sede electrónica del MEYSS, para que subsane las faltas u omisiones</a:t>
            </a:r>
            <a:r>
              <a:rPr lang="es-ES" b="1" dirty="0">
                <a:solidFill>
                  <a:srgbClr val="7030A0"/>
                </a:solidFill>
                <a:latin typeface="Calibri Light" pitchFamily="34" charset="0"/>
              </a:rPr>
              <a:t>.</a:t>
            </a:r>
          </a:p>
        </p:txBody>
      </p:sp>
      <p:pic>
        <p:nvPicPr>
          <p:cNvPr id="23557" name="Picture 1" descr="cid:image001.jpg@01CD4A13.FB3570F0"/>
          <p:cNvPicPr>
            <a:picLocks noChangeAspect="1" noChangeArrowheads="1"/>
          </p:cNvPicPr>
          <p:nvPr/>
        </p:nvPicPr>
        <p:blipFill>
          <a:blip r:embed="rId5" r:link="rId6"/>
          <a:srcRect/>
          <a:stretch>
            <a:fillRect/>
          </a:stretch>
        </p:blipFill>
        <p:spPr bwMode="auto">
          <a:xfrm>
            <a:off x="196850" y="130175"/>
            <a:ext cx="3022600" cy="682625"/>
          </a:xfrm>
          <a:prstGeom prst="rect">
            <a:avLst/>
          </a:prstGeom>
          <a:noFill/>
          <a:ln w="9525">
            <a:noFill/>
            <a:miter lim="800000"/>
            <a:headEnd/>
            <a:tailEnd/>
          </a:ln>
        </p:spPr>
      </p:pic>
      <p:sp>
        <p:nvSpPr>
          <p:cNvPr id="13" name="Flecha derecha 12"/>
          <p:cNvSpPr/>
          <p:nvPr/>
        </p:nvSpPr>
        <p:spPr>
          <a:xfrm>
            <a:off x="574675" y="10158413"/>
            <a:ext cx="454025" cy="373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
        <p:nvSpPr>
          <p:cNvPr id="14" name="Flecha derecha 13"/>
          <p:cNvSpPr/>
          <p:nvPr/>
        </p:nvSpPr>
        <p:spPr>
          <a:xfrm>
            <a:off x="347663" y="3144838"/>
            <a:ext cx="420687" cy="378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
        <p:nvSpPr>
          <p:cNvPr id="16" name="Flecha derecha 15"/>
          <p:cNvSpPr/>
          <p:nvPr/>
        </p:nvSpPr>
        <p:spPr>
          <a:xfrm>
            <a:off x="381000" y="3738563"/>
            <a:ext cx="387350"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
        <p:nvSpPr>
          <p:cNvPr id="17" name="Flecha derecha 16"/>
          <p:cNvSpPr/>
          <p:nvPr/>
        </p:nvSpPr>
        <p:spPr>
          <a:xfrm>
            <a:off x="319439" y="5559419"/>
            <a:ext cx="429862" cy="3746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pic>
        <p:nvPicPr>
          <p:cNvPr id="23562" name="Imagen 3"/>
          <p:cNvPicPr>
            <a:picLocks noChangeAspect="1"/>
          </p:cNvPicPr>
          <p:nvPr/>
        </p:nvPicPr>
        <p:blipFill>
          <a:blip r:embed="rId7"/>
          <a:srcRect/>
          <a:stretch>
            <a:fillRect/>
          </a:stretch>
        </p:blipFill>
        <p:spPr bwMode="auto">
          <a:xfrm>
            <a:off x="4829175" y="130175"/>
            <a:ext cx="4194175" cy="682625"/>
          </a:xfrm>
          <a:prstGeom prst="rect">
            <a:avLst/>
          </a:prstGeom>
          <a:noFill/>
          <a:ln w="9525">
            <a:noFill/>
            <a:miter lim="800000"/>
            <a:headEnd/>
            <a:tailEnd/>
          </a:ln>
        </p:spPr>
      </p:pic>
      <p:sp>
        <p:nvSpPr>
          <p:cNvPr id="12" name="Flecha derecha 11"/>
          <p:cNvSpPr/>
          <p:nvPr/>
        </p:nvSpPr>
        <p:spPr>
          <a:xfrm>
            <a:off x="361950" y="4460875"/>
            <a:ext cx="387350"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22338" y="1109663"/>
            <a:ext cx="7289800" cy="590550"/>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a:t>ANEXOS: I / </a:t>
            </a:r>
            <a:r>
              <a:rPr lang="es-ES" sz="3600" b="1" dirty="0" smtClean="0"/>
              <a:t>V</a:t>
            </a:r>
            <a:endParaRPr lang="es-ES" sz="3600" b="1" dirty="0"/>
          </a:p>
        </p:txBody>
      </p:sp>
      <p:sp>
        <p:nvSpPr>
          <p:cNvPr id="3" name="Marcador de número de diapositiva 2"/>
          <p:cNvSpPr>
            <a:spLocks noGrp="1"/>
          </p:cNvSpPr>
          <p:nvPr>
            <p:ph type="sldNum" sz="quarter" idx="12"/>
          </p:nvPr>
        </p:nvSpPr>
        <p:spPr/>
        <p:txBody>
          <a:bodyPr/>
          <a:lstStyle/>
          <a:p>
            <a:pPr>
              <a:defRPr/>
            </a:pPr>
            <a:fld id="{A65DD83F-7A4F-46D0-B30F-699EAE3B9BF1}" type="slidenum">
              <a:rPr lang="es-ES"/>
              <a:pPr>
                <a:defRPr/>
              </a:pPr>
              <a:t>7</a:t>
            </a:fld>
            <a:endParaRPr lang="es-ES"/>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25604" name="Rectángulo 15"/>
          <p:cNvSpPr>
            <a:spLocks noChangeArrowheads="1"/>
          </p:cNvSpPr>
          <p:nvPr/>
        </p:nvSpPr>
        <p:spPr bwMode="auto">
          <a:xfrm>
            <a:off x="169863" y="1928813"/>
            <a:ext cx="8843962" cy="3973512"/>
          </a:xfrm>
          <a:prstGeom prst="rect">
            <a:avLst/>
          </a:prstGeom>
          <a:noFill/>
          <a:ln w="9525">
            <a:noFill/>
            <a:miter lim="800000"/>
            <a:headEnd/>
            <a:tailEnd/>
          </a:ln>
        </p:spPr>
        <p:txBody>
          <a:bodyPr>
            <a:spAutoFit/>
          </a:bodyPr>
          <a:lstStyle/>
          <a:p>
            <a:pPr marL="214313" indent="-214313">
              <a:buFont typeface="Wingdings" pitchFamily="2" charset="2"/>
              <a:buChar char="ü"/>
            </a:pPr>
            <a:r>
              <a:rPr lang="es-ES" sz="1700" b="1" dirty="0">
                <a:latin typeface="Tw Cen MT Condensed"/>
              </a:rPr>
              <a:t>Anexo I</a:t>
            </a:r>
            <a:r>
              <a:rPr lang="es-ES" sz="1700" dirty="0">
                <a:latin typeface="Tw Cen MT Condensed"/>
              </a:rPr>
              <a:t>. Solicitud:</a:t>
            </a:r>
          </a:p>
          <a:p>
            <a:pPr marL="214313" indent="-214313"/>
            <a:endParaRPr lang="es-ES" sz="1700" dirty="0">
              <a:latin typeface="Tw Cen MT Condensed"/>
            </a:endParaRPr>
          </a:p>
          <a:p>
            <a:pPr marL="742950" lvl="1" indent="-285750">
              <a:buFont typeface="Arial" charset="0"/>
              <a:buChar char="•"/>
            </a:pPr>
            <a:r>
              <a:rPr lang="es-ES" sz="1700" dirty="0">
                <a:latin typeface="Tw Cen MT Condensed"/>
              </a:rPr>
              <a:t>Correo electrónico para aviso de cortesía cuando se produzca una notificación. </a:t>
            </a:r>
          </a:p>
          <a:p>
            <a:pPr marL="742950" lvl="1" indent="-285750">
              <a:buFont typeface="Arial" charset="0"/>
              <a:buChar char="•"/>
            </a:pPr>
            <a:r>
              <a:rPr lang="es-ES" sz="1700" dirty="0">
                <a:latin typeface="Tw Cen MT Condensed"/>
              </a:rPr>
              <a:t>El contenido del apartado 3 (cuantía solicitada) debe coincidir con apartados 6 y 7 del Anexo III.</a:t>
            </a:r>
          </a:p>
          <a:p>
            <a:pPr marL="742950" lvl="1" indent="-285750"/>
            <a:endParaRPr lang="es-ES" sz="1700" b="1" dirty="0">
              <a:latin typeface="Tw Cen MT Condensed"/>
            </a:endParaRPr>
          </a:p>
          <a:p>
            <a:pPr marL="214313" indent="-214313">
              <a:buFont typeface="Wingdings" pitchFamily="2" charset="2"/>
              <a:buChar char="ü"/>
            </a:pPr>
            <a:r>
              <a:rPr lang="es-ES" sz="1700" b="1" dirty="0">
                <a:latin typeface="Tw Cen MT Condensed"/>
              </a:rPr>
              <a:t>Anexo II</a:t>
            </a:r>
            <a:r>
              <a:rPr lang="es-ES" sz="1700" dirty="0">
                <a:latin typeface="Tw Cen MT Condensed"/>
              </a:rPr>
              <a:t>. Entidad.</a:t>
            </a:r>
          </a:p>
          <a:p>
            <a:pPr marL="742950" lvl="1" indent="-285750">
              <a:buFont typeface="Arial" charset="0"/>
              <a:buChar char="•"/>
            </a:pPr>
            <a:r>
              <a:rPr lang="es-ES" sz="1700" dirty="0">
                <a:latin typeface="Tw Cen MT Condensed"/>
              </a:rPr>
              <a:t>Documentación justificativa de sistemas de evaluación y de calidad.</a:t>
            </a:r>
          </a:p>
          <a:p>
            <a:pPr marL="742950" lvl="1" indent="-285750">
              <a:buFont typeface="Arial" charset="0"/>
              <a:buChar char="•"/>
            </a:pPr>
            <a:r>
              <a:rPr lang="es-ES" sz="1700" dirty="0">
                <a:latin typeface="Tw Cen MT Condensed"/>
              </a:rPr>
              <a:t>Documentación justificativa de auditorías, la más reciente de los dos últimos ejercicios.</a:t>
            </a:r>
          </a:p>
          <a:p>
            <a:pPr marL="742950" lvl="1" indent="-285750">
              <a:buFont typeface="Arial" charset="0"/>
              <a:buChar char="•"/>
            </a:pPr>
            <a:endParaRPr lang="es-ES" sz="1700" dirty="0">
              <a:latin typeface="Tw Cen MT Condensed"/>
            </a:endParaRPr>
          </a:p>
          <a:p>
            <a:pPr marL="214313" indent="-214313"/>
            <a:endParaRPr lang="es-ES" sz="1700" i="1" dirty="0">
              <a:latin typeface="Tw Cen MT Condensed"/>
            </a:endParaRPr>
          </a:p>
          <a:p>
            <a:pPr marL="800100" lvl="2"/>
            <a:r>
              <a:rPr lang="es-ES" sz="1700" dirty="0">
                <a:latin typeface="Tw Cen MT Condensed"/>
              </a:rPr>
              <a:t>		</a:t>
            </a:r>
          </a:p>
          <a:p>
            <a:pPr marL="742950" lvl="1" indent="-285750"/>
            <a:r>
              <a:rPr lang="es-ES" sz="1700" dirty="0">
                <a:latin typeface="Tw Cen MT Condensed"/>
              </a:rPr>
              <a:t>	</a:t>
            </a:r>
          </a:p>
          <a:p>
            <a:pPr marL="742950" lvl="1" indent="-285750"/>
            <a:endParaRPr lang="es-ES" sz="1700" dirty="0">
              <a:latin typeface="Tw Cen MT Condensed"/>
            </a:endParaRPr>
          </a:p>
        </p:txBody>
      </p:sp>
      <p:pic>
        <p:nvPicPr>
          <p:cNvPr id="25605" name="Picture 1" descr="cid:image001.jpg@01CD4A13.FB3570F0"/>
          <p:cNvPicPr>
            <a:picLocks noChangeAspect="1" noChangeArrowheads="1"/>
          </p:cNvPicPr>
          <p:nvPr/>
        </p:nvPicPr>
        <p:blipFill>
          <a:blip r:embed="rId3" r:link="rId4"/>
          <a:srcRect/>
          <a:stretch>
            <a:fillRect/>
          </a:stretch>
        </p:blipFill>
        <p:spPr bwMode="auto">
          <a:xfrm>
            <a:off x="169863" y="166688"/>
            <a:ext cx="3022600" cy="682625"/>
          </a:xfrm>
          <a:prstGeom prst="rect">
            <a:avLst/>
          </a:prstGeom>
          <a:noFill/>
          <a:ln w="9525">
            <a:noFill/>
            <a:miter lim="800000"/>
            <a:headEnd/>
            <a:tailEnd/>
          </a:ln>
        </p:spPr>
      </p:pic>
      <p:pic>
        <p:nvPicPr>
          <p:cNvPr id="25606" name="Imagen 3"/>
          <p:cNvPicPr>
            <a:picLocks noChangeAspect="1"/>
          </p:cNvPicPr>
          <p:nvPr/>
        </p:nvPicPr>
        <p:blipFill>
          <a:blip r:embed="rId5"/>
          <a:srcRect/>
          <a:stretch>
            <a:fillRect/>
          </a:stretch>
        </p:blipFill>
        <p:spPr bwMode="auto">
          <a:xfrm>
            <a:off x="4829175" y="166688"/>
            <a:ext cx="4194175" cy="682625"/>
          </a:xfrm>
          <a:prstGeom prst="rect">
            <a:avLst/>
          </a:prstGeom>
          <a:noFill/>
          <a:ln w="9525">
            <a:noFill/>
            <a:miter lim="800000"/>
            <a:headEnd/>
            <a:tailEnd/>
          </a:ln>
        </p:spPr>
      </p:pic>
      <p:sp>
        <p:nvSpPr>
          <p:cNvPr id="8" name="Flecha derecha 7"/>
          <p:cNvSpPr/>
          <p:nvPr/>
        </p:nvSpPr>
        <p:spPr>
          <a:xfrm>
            <a:off x="112713" y="2384425"/>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
        <p:nvSpPr>
          <p:cNvPr id="9" name="Flecha derecha 8"/>
          <p:cNvSpPr/>
          <p:nvPr/>
        </p:nvSpPr>
        <p:spPr>
          <a:xfrm>
            <a:off x="101600" y="3919538"/>
            <a:ext cx="454025" cy="374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pPr>
              <a:defRPr/>
            </a:pPr>
            <a:fld id="{1548F8AD-1711-4D79-A85E-002EC174FA04}" type="slidenum">
              <a:rPr lang="es-ES"/>
              <a:pPr>
                <a:defRPr/>
              </a:pPr>
              <a:t>8</a:t>
            </a:fld>
            <a:endParaRPr lang="es-ES"/>
          </a:p>
        </p:txBody>
      </p:sp>
      <p:sp>
        <p:nvSpPr>
          <p:cNvPr id="2" name="Título 1"/>
          <p:cNvSpPr>
            <a:spLocks noGrp="1"/>
          </p:cNvSpPr>
          <p:nvPr>
            <p:ph type="title" idx="4294967295"/>
          </p:nvPr>
        </p:nvSpPr>
        <p:spPr>
          <a:xfrm>
            <a:off x="896938" y="1128713"/>
            <a:ext cx="7289800" cy="590550"/>
          </a:xfrm>
          <a:solidFill>
            <a:schemeClr val="accent4">
              <a:lumMod val="40000"/>
              <a:lumOff val="60000"/>
            </a:schemeClr>
          </a:solidFill>
        </p:spPr>
        <p:txBody>
          <a:bodyPr rtlCol="0">
            <a:noAutofit/>
          </a:bodyPr>
          <a:lstStyle/>
          <a:p>
            <a:pPr algn="ctr" eaLnBrk="1" fontAlgn="auto" hangingPunct="1">
              <a:spcAft>
                <a:spcPts val="0"/>
              </a:spcAft>
              <a:defRPr/>
            </a:pPr>
            <a:r>
              <a:rPr lang="es-ES" sz="3600" b="1" dirty="0"/>
              <a:t>ANEXOS: I / </a:t>
            </a:r>
            <a:r>
              <a:rPr lang="es-ES" sz="3600" b="1" dirty="0" smtClean="0"/>
              <a:t>V </a:t>
            </a:r>
            <a:endParaRPr lang="es-ES" sz="3600" b="1" dirty="0"/>
          </a:p>
        </p:txBody>
      </p:sp>
      <p:sp>
        <p:nvSpPr>
          <p:cNvPr id="15" name="Marcador de contenido 2"/>
          <p:cNvSpPr txBox="1">
            <a:spLocks/>
          </p:cNvSpPr>
          <p:nvPr/>
        </p:nvSpPr>
        <p:spPr>
          <a:xfrm>
            <a:off x="61913" y="2571750"/>
            <a:ext cx="8961437"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350" dirty="0">
              <a:latin typeface="+mj-lt"/>
            </a:endParaRPr>
          </a:p>
        </p:txBody>
      </p:sp>
      <p:sp>
        <p:nvSpPr>
          <p:cNvPr id="27652" name="Rectángulo 15"/>
          <p:cNvSpPr>
            <a:spLocks noChangeArrowheads="1"/>
          </p:cNvSpPr>
          <p:nvPr/>
        </p:nvSpPr>
        <p:spPr bwMode="auto">
          <a:xfrm>
            <a:off x="373063" y="1597025"/>
            <a:ext cx="8634412" cy="4797425"/>
          </a:xfrm>
          <a:prstGeom prst="rect">
            <a:avLst/>
          </a:prstGeom>
          <a:noFill/>
          <a:ln w="9525">
            <a:noFill/>
            <a:miter lim="800000"/>
            <a:headEnd/>
            <a:tailEnd/>
          </a:ln>
        </p:spPr>
        <p:txBody>
          <a:bodyPr>
            <a:spAutoFit/>
          </a:bodyPr>
          <a:lstStyle/>
          <a:p>
            <a:endParaRPr lang="es-ES" sz="1700" dirty="0">
              <a:latin typeface="Tw Cen MT Condensed"/>
            </a:endParaRPr>
          </a:p>
          <a:p>
            <a:pPr>
              <a:buFont typeface="Wingdings" pitchFamily="2" charset="2"/>
              <a:buChar char="ü"/>
            </a:pPr>
            <a:r>
              <a:rPr lang="es-ES" sz="1700" b="1" dirty="0">
                <a:latin typeface="Tw Cen MT Condensed"/>
              </a:rPr>
              <a:t>Anexo III</a:t>
            </a:r>
            <a:r>
              <a:rPr lang="es-ES" sz="1700" dirty="0">
                <a:latin typeface="Tw Cen MT Condensed"/>
              </a:rPr>
              <a:t>. Proyecto:</a:t>
            </a:r>
          </a:p>
          <a:p>
            <a:pPr marL="557213" lvl="1" indent="-214313">
              <a:buFont typeface="Arial" charset="0"/>
              <a:buChar char="•"/>
            </a:pPr>
            <a:r>
              <a:rPr lang="es-ES" sz="1700" dirty="0">
                <a:latin typeface="Tw Cen MT Condensed"/>
              </a:rPr>
              <a:t>Un único Anexo III por prioridad de la convocatoria. Salvo en la prioridad III que podrá presentarse uno por cada tipo de proyecto.</a:t>
            </a:r>
          </a:p>
          <a:p>
            <a:pPr marL="557213" lvl="1" indent="-214313">
              <a:buFont typeface="Arial" charset="0"/>
              <a:buChar char="•"/>
            </a:pPr>
            <a:r>
              <a:rPr lang="es-ES" sz="1700" dirty="0">
                <a:latin typeface="Tw Cen MT Condensed"/>
              </a:rPr>
              <a:t>En el presupuesto:</a:t>
            </a:r>
          </a:p>
          <a:p>
            <a:pPr marL="1014413" lvl="2" indent="-214313">
              <a:buFont typeface="Arial" charset="0"/>
              <a:buChar char="•"/>
            </a:pPr>
            <a:r>
              <a:rPr lang="es-ES" sz="1700" dirty="0">
                <a:latin typeface="Tw Cen MT Condensed"/>
              </a:rPr>
              <a:t>Cada prioridad, según fuentes de cofinanciación, cuenta con su propio modelo de presupuesto.</a:t>
            </a:r>
          </a:p>
          <a:p>
            <a:pPr marL="1014413" lvl="2" indent="-214313">
              <a:buFont typeface="Arial" charset="0"/>
              <a:buChar char="•"/>
            </a:pPr>
            <a:r>
              <a:rPr lang="es-ES" sz="1700" dirty="0">
                <a:latin typeface="Tw Cen MT Condensed"/>
              </a:rPr>
              <a:t>El presupuesto total del proyecto está formado por la cuantía solicitada, cofinanciación propia y otras fuentes de financiación.</a:t>
            </a:r>
          </a:p>
          <a:p>
            <a:pPr marL="1257300" lvl="3" algn="just"/>
            <a:r>
              <a:rPr lang="es-ES" sz="1700" i="1" dirty="0">
                <a:latin typeface="Tw Cen MT Condensed"/>
              </a:rPr>
              <a:t>Las otras fuentes de financiación que figuren en el presupuesto tienen que estar concedidas. Hay que tener en cuenta que de acuerdo con art. 30 LGS cuando se presenta la cuenta justificativa debe justificarse la aplicación de esos fondos a las actividades subvencionadas.                                                                                                                                                          </a:t>
            </a:r>
          </a:p>
          <a:p>
            <a:pPr marL="1257300" lvl="3" algn="just"/>
            <a:r>
              <a:rPr lang="es-ES" sz="1700" i="1" dirty="0">
                <a:latin typeface="Tw Cen MT Condensed"/>
              </a:rPr>
              <a:t>Las otras fuentes de financiación </a:t>
            </a:r>
            <a:r>
              <a:rPr lang="es-ES" sz="1700" i="1" u="sng" dirty="0">
                <a:latin typeface="Tw Cen MT Condensed"/>
              </a:rPr>
              <a:t>previstas </a:t>
            </a:r>
            <a:r>
              <a:rPr lang="es-ES" sz="1700" i="1" dirty="0">
                <a:latin typeface="Tw Cen MT Condensed"/>
              </a:rPr>
              <a:t>se incluirán en los apartados 10.2 y 10.3 del Anexo III.</a:t>
            </a:r>
            <a:endParaRPr lang="es-ES" b="1" dirty="0">
              <a:latin typeface="Calibri Light" pitchFamily="34" charset="0"/>
            </a:endParaRPr>
          </a:p>
          <a:p>
            <a:pPr>
              <a:buFont typeface="Wingdings" pitchFamily="2" charset="2"/>
              <a:buChar char="ü"/>
            </a:pPr>
            <a:r>
              <a:rPr lang="es-ES" b="1" dirty="0">
                <a:latin typeface="Calibri Light" pitchFamily="34" charset="0"/>
              </a:rPr>
              <a:t>Anexo IV</a:t>
            </a:r>
            <a:r>
              <a:rPr lang="es-ES" dirty="0">
                <a:latin typeface="Calibri Light" pitchFamily="34" charset="0"/>
              </a:rPr>
              <a:t>. Compromiso de financiación propia. </a:t>
            </a:r>
          </a:p>
          <a:p>
            <a:pPr>
              <a:buFont typeface="Wingdings" pitchFamily="2" charset="2"/>
              <a:buChar char="ü"/>
            </a:pPr>
            <a:r>
              <a:rPr lang="es-ES" b="1" dirty="0">
                <a:latin typeface="Calibri Light" pitchFamily="34" charset="0"/>
              </a:rPr>
              <a:t>Anexo V</a:t>
            </a:r>
            <a:r>
              <a:rPr lang="es-ES" dirty="0">
                <a:latin typeface="Calibri Light" pitchFamily="34" charset="0"/>
              </a:rPr>
              <a:t>. Cuestionario de valoración de la calidad en la gestión de proyectos similares subvencionados por otros órganos públicos concedentes</a:t>
            </a:r>
          </a:p>
        </p:txBody>
      </p:sp>
      <p:pic>
        <p:nvPicPr>
          <p:cNvPr id="27653" name="Picture 1" descr="cid:image001.jpg@01CD4A13.FB3570F0"/>
          <p:cNvPicPr>
            <a:picLocks noChangeAspect="1" noChangeArrowheads="1"/>
          </p:cNvPicPr>
          <p:nvPr/>
        </p:nvPicPr>
        <p:blipFill>
          <a:blip r:embed="rId3" r:link="rId4"/>
          <a:srcRect/>
          <a:stretch>
            <a:fillRect/>
          </a:stretch>
        </p:blipFill>
        <p:spPr bwMode="auto">
          <a:xfrm>
            <a:off x="166688" y="141288"/>
            <a:ext cx="3033712" cy="685800"/>
          </a:xfrm>
          <a:prstGeom prst="rect">
            <a:avLst/>
          </a:prstGeom>
          <a:noFill/>
          <a:ln w="9525">
            <a:noFill/>
            <a:miter lim="800000"/>
            <a:headEnd/>
            <a:tailEnd/>
          </a:ln>
        </p:spPr>
      </p:pic>
      <p:pic>
        <p:nvPicPr>
          <p:cNvPr id="27654" name="Imagen 3"/>
          <p:cNvPicPr>
            <a:picLocks noChangeAspect="1"/>
          </p:cNvPicPr>
          <p:nvPr/>
        </p:nvPicPr>
        <p:blipFill>
          <a:blip r:embed="rId5"/>
          <a:srcRect/>
          <a:stretch>
            <a:fillRect/>
          </a:stretch>
        </p:blipFill>
        <p:spPr bwMode="auto">
          <a:xfrm>
            <a:off x="4829175" y="141288"/>
            <a:ext cx="4194175" cy="684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3288" y="1220788"/>
            <a:ext cx="7289800" cy="590550"/>
          </a:xfrm>
          <a:solidFill>
            <a:schemeClr val="accent4">
              <a:lumMod val="40000"/>
              <a:lumOff val="60000"/>
            </a:schemeClr>
          </a:solidFill>
        </p:spPr>
        <p:txBody>
          <a:bodyPr rtlCol="0">
            <a:normAutofit/>
          </a:bodyPr>
          <a:lstStyle/>
          <a:p>
            <a:pPr algn="ctr" eaLnBrk="1" fontAlgn="auto" hangingPunct="1">
              <a:spcAft>
                <a:spcPts val="0"/>
              </a:spcAft>
              <a:defRPr/>
            </a:pPr>
            <a:r>
              <a:rPr lang="es-ES" sz="3600" b="1" dirty="0" smtClean="0">
                <a:solidFill>
                  <a:schemeClr val="tx1">
                    <a:lumMod val="90000"/>
                    <a:lumOff val="10000"/>
                  </a:schemeClr>
                </a:solidFill>
              </a:rPr>
              <a:t>CUANTÍAS MÍNIMAS Y MÁXIMAS</a:t>
            </a:r>
            <a:endParaRPr lang="es-ES" sz="3600" b="1" dirty="0">
              <a:solidFill>
                <a:schemeClr val="tx1">
                  <a:lumMod val="90000"/>
                  <a:lumOff val="10000"/>
                </a:schemeClr>
              </a:solidFill>
            </a:endParaRPr>
          </a:p>
        </p:txBody>
      </p:sp>
      <p:sp>
        <p:nvSpPr>
          <p:cNvPr id="6" name="Marcador de número de diapositiva 5"/>
          <p:cNvSpPr>
            <a:spLocks noGrp="1"/>
          </p:cNvSpPr>
          <p:nvPr>
            <p:ph type="sldNum" sz="quarter" idx="12"/>
          </p:nvPr>
        </p:nvSpPr>
        <p:spPr/>
        <p:txBody>
          <a:bodyPr/>
          <a:lstStyle/>
          <a:p>
            <a:pPr>
              <a:defRPr/>
            </a:pPr>
            <a:fld id="{B20C44A6-BF4A-4139-AF41-AA8BBF8C106D}" type="slidenum">
              <a:rPr lang="es-ES"/>
              <a:pPr>
                <a:defRPr/>
              </a:pPr>
              <a:t>9</a:t>
            </a:fld>
            <a:endParaRPr lang="es-ES"/>
          </a:p>
        </p:txBody>
      </p:sp>
      <p:sp>
        <p:nvSpPr>
          <p:cNvPr id="15" name="Marcador de contenido 2"/>
          <p:cNvSpPr txBox="1">
            <a:spLocks/>
          </p:cNvSpPr>
          <p:nvPr/>
        </p:nvSpPr>
        <p:spPr>
          <a:xfrm>
            <a:off x="292100" y="2473325"/>
            <a:ext cx="8959850" cy="3362325"/>
          </a:xfrm>
          <a:prstGeom prst="rect">
            <a:avLst/>
          </a:prstGeom>
        </p:spPr>
        <p:txBody>
          <a:bodyPr lIns="34290" rIns="34290"/>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338138" eaLnBrk="0" hangingPunct="0">
              <a:lnSpc>
                <a:spcPct val="100000"/>
              </a:lnSpc>
              <a:spcBef>
                <a:spcPct val="0"/>
              </a:spcBef>
              <a:spcAft>
                <a:spcPct val="0"/>
              </a:spcAft>
              <a:buClrTx/>
              <a:buSzTx/>
              <a:buFont typeface="Tw Cen MT" panose="020B0602020104020603" pitchFamily="34" charset="0"/>
              <a:buNone/>
              <a:tabLst>
                <a:tab pos="821531" algn="l"/>
              </a:tabLst>
              <a:defRPr/>
            </a:pPr>
            <a:endParaRPr lang="es-ES" sz="1800" dirty="0">
              <a:latin typeface="+mj-lt"/>
            </a:endParaRPr>
          </a:p>
        </p:txBody>
      </p:sp>
      <p:sp>
        <p:nvSpPr>
          <p:cNvPr id="29700" name="Rectángulo 2"/>
          <p:cNvSpPr>
            <a:spLocks noChangeArrowheads="1"/>
          </p:cNvSpPr>
          <p:nvPr/>
        </p:nvSpPr>
        <p:spPr bwMode="auto">
          <a:xfrm>
            <a:off x="217488" y="2151063"/>
            <a:ext cx="8661400" cy="1006475"/>
          </a:xfrm>
          <a:prstGeom prst="rect">
            <a:avLst/>
          </a:prstGeom>
          <a:noFill/>
          <a:ln w="9525">
            <a:noFill/>
            <a:miter lim="800000"/>
            <a:headEnd/>
            <a:tailEnd/>
          </a:ln>
        </p:spPr>
        <p:txBody>
          <a:bodyPr>
            <a:spAutoFit/>
          </a:bodyPr>
          <a:lstStyle/>
          <a:p>
            <a:pPr marL="133350" algn="just"/>
            <a:r>
              <a:rPr lang="es-ES" sz="2000">
                <a:latin typeface="Calibri Light" pitchFamily="34" charset="0"/>
                <a:cs typeface="Times New Roman" pitchFamily="18" charset="0"/>
              </a:rPr>
              <a:t>Sólo se podrán solicitar proyectos cuyo </a:t>
            </a:r>
            <a:r>
              <a:rPr lang="es-ES" sz="2000" b="1" u="sng">
                <a:latin typeface="Calibri Light" pitchFamily="34" charset="0"/>
                <a:cs typeface="Times New Roman" pitchFamily="18" charset="0"/>
              </a:rPr>
              <a:t>coste total</a:t>
            </a:r>
            <a:r>
              <a:rPr lang="es-ES" sz="2000" b="1">
                <a:latin typeface="Calibri Light" pitchFamily="34" charset="0"/>
                <a:cs typeface="Times New Roman" pitchFamily="18" charset="0"/>
              </a:rPr>
              <a:t> </a:t>
            </a:r>
            <a:r>
              <a:rPr lang="es-ES" sz="2000">
                <a:latin typeface="Calibri Light" pitchFamily="34" charset="0"/>
                <a:cs typeface="Times New Roman" pitchFamily="18" charset="0"/>
              </a:rPr>
              <a:t>se encuentre comprendido entre las siguientes cuantías:</a:t>
            </a:r>
          </a:p>
          <a:p>
            <a:pPr marL="133350" algn="just"/>
            <a:endParaRPr lang="es-ES" sz="2000">
              <a:latin typeface="Calibri Light" pitchFamily="34" charset="0"/>
              <a:cs typeface="Times New Roman" pitchFamily="18" charset="0"/>
            </a:endParaRPr>
          </a:p>
        </p:txBody>
      </p:sp>
      <p:pic>
        <p:nvPicPr>
          <p:cNvPr id="29701" name="Picture 1" descr="cid:image001.jpg@01CD4A13.FB3570F0"/>
          <p:cNvPicPr>
            <a:picLocks noChangeAspect="1" noChangeArrowheads="1"/>
          </p:cNvPicPr>
          <p:nvPr/>
        </p:nvPicPr>
        <p:blipFill>
          <a:blip r:embed="rId3" r:link="rId4"/>
          <a:srcRect/>
          <a:stretch>
            <a:fillRect/>
          </a:stretch>
        </p:blipFill>
        <p:spPr bwMode="auto">
          <a:xfrm>
            <a:off x="292100" y="166688"/>
            <a:ext cx="3022600" cy="682625"/>
          </a:xfrm>
          <a:prstGeom prst="rect">
            <a:avLst/>
          </a:prstGeom>
          <a:noFill/>
          <a:ln w="9525">
            <a:noFill/>
            <a:miter lim="800000"/>
            <a:headEnd/>
            <a:tailEnd/>
          </a:ln>
        </p:spPr>
      </p:pic>
      <p:graphicFrame>
        <p:nvGraphicFramePr>
          <p:cNvPr id="4" name="Tabla 3"/>
          <p:cNvGraphicFramePr>
            <a:graphicFrameLocks noGrp="1"/>
          </p:cNvGraphicFramePr>
          <p:nvPr/>
        </p:nvGraphicFramePr>
        <p:xfrm>
          <a:off x="1733550" y="3240088"/>
          <a:ext cx="5954629" cy="1783080"/>
        </p:xfrm>
        <a:graphic>
          <a:graphicData uri="http://schemas.openxmlformats.org/drawingml/2006/table">
            <a:tbl>
              <a:tblPr>
                <a:tableStyleId>{5C22544A-7EE6-4342-B048-85BDC9FD1C3A}</a:tableStyleId>
              </a:tblPr>
              <a:tblGrid>
                <a:gridCol w="3572376"/>
                <a:gridCol w="1155032"/>
                <a:gridCol w="1227221"/>
              </a:tblGrid>
              <a:tr h="190500">
                <a:tc>
                  <a:txBody>
                    <a:bodyPr/>
                    <a:lstStyle/>
                    <a:p>
                      <a:pPr algn="ctr" fontAlgn="b"/>
                      <a:r>
                        <a:rPr lang="es-ES" sz="1400" b="1" u="none" strike="noStrike" dirty="0">
                          <a:effectLst/>
                        </a:rPr>
                        <a:t>PRIORIDAD</a:t>
                      </a:r>
                      <a:endParaRPr lang="es-E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400" b="1" u="none" strike="noStrike" dirty="0">
                          <a:effectLst/>
                        </a:rPr>
                        <a:t>MÍNIMO</a:t>
                      </a:r>
                      <a:endParaRPr lang="es-E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400" b="1" u="none" strike="noStrike" dirty="0">
                          <a:effectLst/>
                        </a:rPr>
                        <a:t>MÁXIMO</a:t>
                      </a:r>
                      <a:endParaRPr lang="es-ES" sz="1400" b="1"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a:effectLst/>
                        </a:rPr>
                        <a:t>I </a:t>
                      </a:r>
                      <a:r>
                        <a:rPr lang="es-ES" sz="1400" u="none" strike="noStrike" dirty="0" smtClean="0">
                          <a:effectLst/>
                        </a:rPr>
                        <a:t> (</a:t>
                      </a:r>
                      <a:r>
                        <a:rPr lang="es-ES" sz="1400" u="none" strike="noStrike" dirty="0">
                          <a:effectLst/>
                        </a:rPr>
                        <a:t>Acogida e integración)</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a:solidFill>
                            <a:schemeClr val="tx1"/>
                          </a:solidFill>
                          <a:effectLst/>
                        </a:rPr>
                        <a:t>1.400.000</a:t>
                      </a:r>
                      <a:endParaRPr lang="es-ES" sz="1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70.000.000</a:t>
                      </a:r>
                      <a:endParaRPr lang="es-E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a:effectLst/>
                        </a:rPr>
                        <a:t>II </a:t>
                      </a:r>
                      <a:r>
                        <a:rPr lang="es-ES" sz="1400" u="none" strike="noStrike" dirty="0" smtClean="0">
                          <a:effectLst/>
                        </a:rPr>
                        <a:t> (</a:t>
                      </a:r>
                      <a:r>
                        <a:rPr lang="es-ES" sz="1400" u="none" strike="noStrike" dirty="0">
                          <a:effectLst/>
                        </a:rPr>
                        <a:t>Atención </a:t>
                      </a:r>
                      <a:r>
                        <a:rPr lang="es-ES" sz="1400" u="none" strike="noStrike" dirty="0" err="1">
                          <a:effectLst/>
                        </a:rPr>
                        <a:t>sociosanitaria</a:t>
                      </a:r>
                      <a:r>
                        <a:rPr lang="es-ES" sz="1400" u="none" strike="noStrike" dirty="0">
                          <a:effectLst/>
                        </a:rPr>
                        <a:t> CETI)</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solidFill>
                            <a:schemeClr val="tx1"/>
                          </a:solidFill>
                          <a:effectLst/>
                        </a:rPr>
                        <a:t>35.000</a:t>
                      </a:r>
                      <a:endParaRPr lang="es-ES" sz="1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1.500.000</a:t>
                      </a:r>
                      <a:endParaRPr lang="es-E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smtClean="0">
                          <a:effectLst/>
                        </a:rPr>
                        <a:t>III.1  </a:t>
                      </a:r>
                      <a:r>
                        <a:rPr lang="es-ES" sz="1400" u="none" strike="noStrike" dirty="0">
                          <a:effectLst/>
                        </a:rPr>
                        <a:t>(Sensibilización)</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b="0" i="0" u="none" strike="noStrike" dirty="0" smtClean="0">
                          <a:solidFill>
                            <a:schemeClr val="tx1"/>
                          </a:solidFill>
                          <a:effectLst/>
                          <a:latin typeface="Calibri" panose="020F0502020204030204" pitchFamily="34" charset="0"/>
                        </a:rPr>
                        <a:t>30.000</a:t>
                      </a:r>
                      <a:endParaRPr lang="es-ES" sz="1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s-ES" sz="1400" u="none" strike="noStrike">
                          <a:effectLst/>
                        </a:rPr>
                        <a:t>100.000</a:t>
                      </a:r>
                      <a:endParaRPr lang="es-ES" sz="1400" b="0"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a:effectLst/>
                        </a:rPr>
                        <a:t>III.2  (Formación profesionales)</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b="0" i="0" u="none" strike="noStrike" dirty="0" smtClean="0">
                          <a:solidFill>
                            <a:srgbClr val="000000"/>
                          </a:solidFill>
                          <a:effectLst/>
                          <a:latin typeface="Calibri" panose="020F0502020204030204" pitchFamily="34" charset="0"/>
                        </a:rPr>
                        <a:t>30.000</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100.000</a:t>
                      </a:r>
                      <a:endParaRPr lang="es-E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a:effectLst/>
                        </a:rPr>
                        <a:t>III.3 </a:t>
                      </a:r>
                      <a:r>
                        <a:rPr lang="es-ES" sz="1400" u="none" strike="noStrike" dirty="0" smtClean="0">
                          <a:effectLst/>
                        </a:rPr>
                        <a:t> (</a:t>
                      </a:r>
                      <a:r>
                        <a:rPr lang="es-ES" sz="1400" u="none" strike="noStrike" dirty="0">
                          <a:effectLst/>
                        </a:rPr>
                        <a:t>Recursos </a:t>
                      </a:r>
                      <a:r>
                        <a:rPr lang="es-ES" sz="1400" u="none" strike="noStrike" dirty="0" smtClean="0">
                          <a:effectLst/>
                        </a:rPr>
                        <a:t>específicos </a:t>
                      </a:r>
                      <a:r>
                        <a:rPr lang="es-ES" sz="1400" u="none" strike="noStrike" dirty="0">
                          <a:effectLst/>
                        </a:rPr>
                        <a:t>grupos vulnerables)</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b="0" i="0" u="none" strike="noStrike" dirty="0" smtClean="0">
                          <a:solidFill>
                            <a:srgbClr val="000000"/>
                          </a:solidFill>
                          <a:effectLst/>
                          <a:latin typeface="Calibri" panose="020F0502020204030204" pitchFamily="34" charset="0"/>
                        </a:rPr>
                        <a:t>30.000</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2.000.000</a:t>
                      </a:r>
                      <a:endParaRPr lang="es-E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smtClean="0">
                          <a:effectLst/>
                        </a:rPr>
                        <a:t>IV  </a:t>
                      </a:r>
                      <a:r>
                        <a:rPr lang="es-ES" sz="1400" u="none" strike="noStrike" dirty="0">
                          <a:effectLst/>
                        </a:rPr>
                        <a:t>(Equipamiento y adaptación de inmuebles)</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a:effectLst/>
                        </a:rPr>
                        <a:t>15.000</a:t>
                      </a:r>
                      <a:endParaRPr lang="es-E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3.000.000</a:t>
                      </a:r>
                      <a:endParaRPr lang="es-E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ES" sz="1400" u="none" strike="noStrike" dirty="0">
                          <a:effectLst/>
                        </a:rPr>
                        <a:t>V </a:t>
                      </a:r>
                      <a:r>
                        <a:rPr lang="es-ES" sz="1400" u="none" strike="noStrike" dirty="0" smtClean="0">
                          <a:effectLst/>
                        </a:rPr>
                        <a:t> (</a:t>
                      </a:r>
                      <a:r>
                        <a:rPr lang="es-ES" sz="1400" u="none" strike="noStrike" dirty="0">
                          <a:effectLst/>
                        </a:rPr>
                        <a:t>Empleo)</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a:effectLst/>
                        </a:rPr>
                        <a:t>7</a:t>
                      </a:r>
                      <a:r>
                        <a:rPr lang="es-ES" sz="1400" u="none" strike="noStrike" dirty="0" smtClean="0">
                          <a:effectLst/>
                        </a:rPr>
                        <a:t>0.000</a:t>
                      </a:r>
                      <a:endParaRPr lang="es-E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ES" sz="1400" u="none" strike="noStrike" dirty="0" smtClean="0">
                          <a:effectLst/>
                        </a:rPr>
                        <a:t>4.500.000</a:t>
                      </a:r>
                      <a:endParaRPr lang="es-E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pic>
        <p:nvPicPr>
          <p:cNvPr id="29740" name="Imagen 4"/>
          <p:cNvPicPr>
            <a:picLocks noChangeAspect="1"/>
          </p:cNvPicPr>
          <p:nvPr/>
        </p:nvPicPr>
        <p:blipFill>
          <a:blip r:embed="rId5"/>
          <a:srcRect/>
          <a:stretch>
            <a:fillRect/>
          </a:stretch>
        </p:blipFill>
        <p:spPr bwMode="auto">
          <a:xfrm>
            <a:off x="4772025" y="166688"/>
            <a:ext cx="419417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2039</Words>
  <Application>Microsoft Office PowerPoint</Application>
  <PresentationFormat>Presentación en pantalla (4:3)</PresentationFormat>
  <Paragraphs>390</Paragraphs>
  <Slides>23</Slides>
  <Notes>21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23</vt:i4>
      </vt:variant>
    </vt:vector>
  </HeadingPairs>
  <TitlesOfParts>
    <vt:vector size="33" baseType="lpstr">
      <vt:lpstr>Arial</vt:lpstr>
      <vt:lpstr>Calibri</vt:lpstr>
      <vt:lpstr>Calibri Light</vt:lpstr>
      <vt:lpstr>Segoe UI Semilight</vt:lpstr>
      <vt:lpstr>Times New Roman</vt:lpstr>
      <vt:lpstr>Tw Cen MT</vt:lpstr>
      <vt:lpstr>Tw Cen MT Condensed</vt:lpstr>
      <vt:lpstr>Wingdings</vt:lpstr>
      <vt:lpstr>Wingdings 3</vt:lpstr>
      <vt:lpstr>Office Theme</vt:lpstr>
      <vt:lpstr> CONVOCATORIA DE SUBVENCIONES PROTECCIÓN INTERNACIONAL – CETI 2017</vt:lpstr>
      <vt:lpstr>RESOLUCIÓN</vt:lpstr>
      <vt:lpstr>PRIORIDADES</vt:lpstr>
      <vt:lpstr>PRESUPUESTO</vt:lpstr>
      <vt:lpstr>Cofinanciación</vt:lpstr>
      <vt:lpstr>PRESENTACIÓN DE SOLICITUDES</vt:lpstr>
      <vt:lpstr>ANEXOS: I / V</vt:lpstr>
      <vt:lpstr>ANEXOS: I / V </vt:lpstr>
      <vt:lpstr>CUANTÍAS MÍNIMAS Y MÁXIMAS</vt:lpstr>
      <vt:lpstr>EJECUCIÓN </vt:lpstr>
      <vt:lpstr>JUSTIFICACIÓN</vt:lpstr>
      <vt:lpstr>FORMA DE PAGO</vt:lpstr>
      <vt:lpstr>COSTES INDIRECTOS</vt:lpstr>
      <vt:lpstr>UTILIZACIÓN DE LOGOTIPOS</vt:lpstr>
      <vt:lpstr>ACTUACIONES PRIORIDAD I</vt:lpstr>
      <vt:lpstr>CONSIDERACIONES PRIORIDAD I</vt:lpstr>
      <vt:lpstr>ACTUACIONES PRIORIDAD II</vt:lpstr>
      <vt:lpstr>ACTUACIONES PRIORIDAD III</vt:lpstr>
      <vt:lpstr>ACTUACIONES PRIORIDAD IV</vt:lpstr>
      <vt:lpstr>ACTUACIONES PRIORIDAD V</vt:lpstr>
      <vt:lpstr>CONSIDERACIONES PRIORIDAD V</vt:lpstr>
      <vt:lpstr>OBLIGACIONES ENTIDADES</vt:lpstr>
      <vt:lpstr>MUCHAS GRACIAS POR SU ATENCIÓN   buzón para consultas: subvenciones.asilo@meyss.es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2017-04-18T15:16:37Z</dcterms:created>
  <dcterms:modified xsi:type="dcterms:W3CDTF">2017-04-18T15:16:44Z</dcterms:modified>
</cp:coreProperties>
</file>