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99" r:id="rId3"/>
    <p:sldId id="266" r:id="rId4"/>
    <p:sldId id="288" r:id="rId5"/>
    <p:sldId id="290" r:id="rId6"/>
    <p:sldId id="259" r:id="rId7"/>
    <p:sldId id="257" r:id="rId8"/>
    <p:sldId id="302" r:id="rId9"/>
    <p:sldId id="303" r:id="rId10"/>
    <p:sldId id="300" r:id="rId11"/>
    <p:sldId id="301" r:id="rId12"/>
    <p:sldId id="291" r:id="rId13"/>
    <p:sldId id="260" r:id="rId14"/>
    <p:sldId id="298" r:id="rId15"/>
    <p:sldId id="305" r:id="rId16"/>
    <p:sldId id="304" r:id="rId17"/>
    <p:sldId id="296" r:id="rId18"/>
    <p:sldId id="297" r:id="rId19"/>
    <p:sldId id="289" r:id="rId20"/>
    <p:sldId id="292" r:id="rId21"/>
    <p:sldId id="293" r:id="rId22"/>
    <p:sldId id="262" r:id="rId23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6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97927-DAF7-4E2B-A706-F1175D7AEA8A}" type="doc">
      <dgm:prSet loTypeId="urn:microsoft.com/office/officeart/2005/8/layout/process2" loCatId="process" qsTypeId="urn:microsoft.com/office/officeart/2005/8/quickstyle/simple1#1" qsCatId="simple" csTypeId="urn:microsoft.com/office/officeart/2005/8/colors/accent5_3" csCatId="accent5" phldr="1"/>
      <dgm:spPr/>
    </dgm:pt>
    <dgm:pt modelId="{6DAEC8F5-40BA-4B54-A22B-BCBF127EE8ED}">
      <dgm:prSet phldrT="[Texto]"/>
      <dgm:spPr>
        <a:xfrm>
          <a:off x="1240536" y="754754"/>
          <a:ext cx="1562970" cy="503169"/>
        </a:xfrm>
        <a:solidFill>
          <a:srgbClr val="4472C4">
            <a:shade val="80000"/>
            <a:hueOff val="174641"/>
            <a:satOff val="-3128"/>
            <a:lumOff val="1329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02.PROYECTO DE RETORNO VOLUNTARIO PRODUCTIVO</a:t>
          </a:r>
        </a:p>
      </dgm:t>
    </dgm:pt>
    <dgm:pt modelId="{2C4A924F-F1A1-4163-851A-1CCC910E01F6}" type="parTrans" cxnId="{7871DB36-6B9B-43E7-91CB-690C190E74F4}">
      <dgm:prSet/>
      <dgm:spPr/>
      <dgm:t>
        <a:bodyPr/>
        <a:lstStyle/>
        <a:p>
          <a:endParaRPr lang="es-ES"/>
        </a:p>
      </dgm:t>
    </dgm:pt>
    <dgm:pt modelId="{E6940792-DBD2-49CE-B6FB-B86A2C149017}" type="sibTrans" cxnId="{7871DB36-6B9B-43E7-91CB-690C190E74F4}">
      <dgm:prSet/>
      <dgm:spPr>
        <a:xfrm rot="5400000">
          <a:off x="1927677" y="1270502"/>
          <a:ext cx="188688" cy="226426"/>
        </a:xfrm>
        <a:solidFill>
          <a:srgbClr val="4472C4">
            <a:shade val="90000"/>
            <a:hueOff val="349225"/>
            <a:satOff val="-5981"/>
            <a:lumOff val="2396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88B3E6E-1FA3-461E-A489-E973F033EC69}">
      <dgm:prSet phldrT="[Texto]"/>
      <dgm:spPr>
        <a:xfrm>
          <a:off x="1240536" y="1509508"/>
          <a:ext cx="1562970" cy="503169"/>
        </a:xfrm>
        <a:solidFill>
          <a:srgbClr val="4472C4">
            <a:shade val="80000"/>
            <a:hueOff val="349283"/>
            <a:satOff val="-6256"/>
            <a:lumOff val="2658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03. PROYECTO DE AYUDAS COMPLEMENTARIAS AL ABONO ACUMULADO Y ANTICIPADO DE LA PRESTACIÓN CONTRIBUTIVA POR DESEMPLEO </a:t>
          </a:r>
        </a:p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(APRE)</a:t>
          </a:r>
        </a:p>
      </dgm:t>
    </dgm:pt>
    <dgm:pt modelId="{D32EBF8D-893A-49BA-A3C4-F6B8B729B036}" type="parTrans" cxnId="{84240FB6-40BB-4C59-8844-412992D97E1D}">
      <dgm:prSet/>
      <dgm:spPr/>
      <dgm:t>
        <a:bodyPr/>
        <a:lstStyle/>
        <a:p>
          <a:endParaRPr lang="es-ES"/>
        </a:p>
      </dgm:t>
    </dgm:pt>
    <dgm:pt modelId="{9A926135-C186-4F06-B140-527594E69EB9}" type="sibTrans" cxnId="{84240FB6-40BB-4C59-8844-412992D97E1D}">
      <dgm:prSet/>
      <dgm:spPr/>
      <dgm:t>
        <a:bodyPr/>
        <a:lstStyle/>
        <a:p>
          <a:endParaRPr lang="es-ES"/>
        </a:p>
      </dgm:t>
    </dgm:pt>
    <dgm:pt modelId="{0CC00E68-4AD0-47E2-973E-B6C06EF37C2D}">
      <dgm:prSet phldrT="[Texto]"/>
      <dgm:spPr>
        <a:xfrm>
          <a:off x="1240536" y="0"/>
          <a:ext cx="1562970" cy="503169"/>
        </a:xfrm>
        <a:solidFill>
          <a:srgbClr val="4472C4">
            <a:shade val="8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es-ES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01.PROYECTO DE RETORNO VOLUNTARIO ASISTIDO Y REINTEGRACIÓN (ATENCIÓN SOCIAL)</a:t>
          </a:r>
        </a:p>
      </dgm:t>
    </dgm:pt>
    <dgm:pt modelId="{5388741D-36DB-4FB0-8385-048BF540F5D7}" type="sibTrans" cxnId="{BD2FC163-2348-47D5-A76F-97E29D58A660}">
      <dgm:prSet/>
      <dgm:spPr>
        <a:xfrm rot="5400000">
          <a:off x="1927677" y="515748"/>
          <a:ext cx="188688" cy="226426"/>
        </a:xfrm>
        <a:solidFill>
          <a:srgbClr val="4472C4">
            <a:shade val="9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es-ES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A52C935E-A1A2-467A-A0C7-0A127D8E4FCC}" type="parTrans" cxnId="{BD2FC163-2348-47D5-A76F-97E29D58A660}">
      <dgm:prSet/>
      <dgm:spPr/>
      <dgm:t>
        <a:bodyPr/>
        <a:lstStyle/>
        <a:p>
          <a:endParaRPr lang="es-ES"/>
        </a:p>
      </dgm:t>
    </dgm:pt>
    <dgm:pt modelId="{A38186D0-9A2B-4062-B2A1-6EBFC62EE217}" type="pres">
      <dgm:prSet presAssocID="{66197927-DAF7-4E2B-A706-F1175D7AEA8A}" presName="linearFlow" presStyleCnt="0">
        <dgm:presLayoutVars>
          <dgm:resizeHandles val="exact"/>
        </dgm:presLayoutVars>
      </dgm:prSet>
      <dgm:spPr/>
    </dgm:pt>
    <dgm:pt modelId="{06A4D6C4-3A10-497B-AED1-1AB02E0BD154}" type="pres">
      <dgm:prSet presAssocID="{0CC00E68-4AD0-47E2-973E-B6C06EF37C2D}" presName="node" presStyleLbl="node1" presStyleIdx="0" presStyleCnt="3" custLinFactNeighborX="-363" custLinFactNeighborY="-57525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2CD2925D-7EDE-4098-A7C0-AAE55828A408}" type="pres">
      <dgm:prSet presAssocID="{5388741D-36DB-4FB0-8385-048BF540F5D7}" presName="sibTrans" presStyleLbl="sibTrans2D1" presStyleIdx="0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BF7FBB97-5F19-4638-A752-854815FDE815}" type="pres">
      <dgm:prSet presAssocID="{5388741D-36DB-4FB0-8385-048BF540F5D7}" presName="connectorText" presStyleLbl="sibTrans2D1" presStyleIdx="0" presStyleCnt="2"/>
      <dgm:spPr/>
      <dgm:t>
        <a:bodyPr/>
        <a:lstStyle/>
        <a:p>
          <a:endParaRPr lang="es-ES"/>
        </a:p>
      </dgm:t>
    </dgm:pt>
    <dgm:pt modelId="{CD953DB7-2EF1-40D7-8F94-36FD4325A57E}" type="pres">
      <dgm:prSet presAssocID="{6DAEC8F5-40BA-4B54-A22B-BCBF127EE8ED}" presName="node" presStyleLbl="node1" presStyleIdx="1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  <dgm:pt modelId="{4403B617-DEC8-46BC-B616-961E20D956A9}" type="pres">
      <dgm:prSet presAssocID="{E6940792-DBD2-49CE-B6FB-B86A2C149017}" presName="sibTrans" presStyleLbl="sibTrans2D1" presStyleIdx="1" presStyleCnt="2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s-ES"/>
        </a:p>
      </dgm:t>
    </dgm:pt>
    <dgm:pt modelId="{0EF73AD7-61B2-475A-8458-FBA72F54C45B}" type="pres">
      <dgm:prSet presAssocID="{E6940792-DBD2-49CE-B6FB-B86A2C149017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12AF2A0E-1B65-48E5-AEE5-90652C138598}" type="pres">
      <dgm:prSet presAssocID="{188B3E6E-1FA3-461E-A489-E973F033EC69}" presName="node" presStyleLbl="node1" presStyleIdx="2" presStyleCnt="3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es-ES"/>
        </a:p>
      </dgm:t>
    </dgm:pt>
  </dgm:ptLst>
  <dgm:cxnLst>
    <dgm:cxn modelId="{BD2FC163-2348-47D5-A76F-97E29D58A660}" srcId="{66197927-DAF7-4E2B-A706-F1175D7AEA8A}" destId="{0CC00E68-4AD0-47E2-973E-B6C06EF37C2D}" srcOrd="0" destOrd="0" parTransId="{A52C935E-A1A2-467A-A0C7-0A127D8E4FCC}" sibTransId="{5388741D-36DB-4FB0-8385-048BF540F5D7}"/>
    <dgm:cxn modelId="{234242D7-BFFE-4C6A-B089-298380FA82CE}" type="presOf" srcId="{188B3E6E-1FA3-461E-A489-E973F033EC69}" destId="{12AF2A0E-1B65-48E5-AEE5-90652C138598}" srcOrd="0" destOrd="0" presId="urn:microsoft.com/office/officeart/2005/8/layout/process2"/>
    <dgm:cxn modelId="{33EF44DC-E790-44DA-9105-03F6DE125779}" type="presOf" srcId="{5388741D-36DB-4FB0-8385-048BF540F5D7}" destId="{BF7FBB97-5F19-4638-A752-854815FDE815}" srcOrd="1" destOrd="0" presId="urn:microsoft.com/office/officeart/2005/8/layout/process2"/>
    <dgm:cxn modelId="{3E174AD4-9F8D-49EC-9D80-9E660260B5E5}" type="presOf" srcId="{6DAEC8F5-40BA-4B54-A22B-BCBF127EE8ED}" destId="{CD953DB7-2EF1-40D7-8F94-36FD4325A57E}" srcOrd="0" destOrd="0" presId="urn:microsoft.com/office/officeart/2005/8/layout/process2"/>
    <dgm:cxn modelId="{7871DB36-6B9B-43E7-91CB-690C190E74F4}" srcId="{66197927-DAF7-4E2B-A706-F1175D7AEA8A}" destId="{6DAEC8F5-40BA-4B54-A22B-BCBF127EE8ED}" srcOrd="1" destOrd="0" parTransId="{2C4A924F-F1A1-4163-851A-1CCC910E01F6}" sibTransId="{E6940792-DBD2-49CE-B6FB-B86A2C149017}"/>
    <dgm:cxn modelId="{956BDC41-2DFE-4FD1-ABE1-32EFFF1F7C95}" type="presOf" srcId="{5388741D-36DB-4FB0-8385-048BF540F5D7}" destId="{2CD2925D-7EDE-4098-A7C0-AAE55828A408}" srcOrd="0" destOrd="0" presId="urn:microsoft.com/office/officeart/2005/8/layout/process2"/>
    <dgm:cxn modelId="{B695BD1E-86F2-402B-A5F8-448EBC72A729}" type="presOf" srcId="{0CC00E68-4AD0-47E2-973E-B6C06EF37C2D}" destId="{06A4D6C4-3A10-497B-AED1-1AB02E0BD154}" srcOrd="0" destOrd="0" presId="urn:microsoft.com/office/officeart/2005/8/layout/process2"/>
    <dgm:cxn modelId="{BE518BC3-FA82-4E61-8FE7-6727212A25D5}" type="presOf" srcId="{E6940792-DBD2-49CE-B6FB-B86A2C149017}" destId="{4403B617-DEC8-46BC-B616-961E20D956A9}" srcOrd="0" destOrd="0" presId="urn:microsoft.com/office/officeart/2005/8/layout/process2"/>
    <dgm:cxn modelId="{FE2D4B4E-E8B9-4064-8C7C-81B03EABA542}" type="presOf" srcId="{66197927-DAF7-4E2B-A706-F1175D7AEA8A}" destId="{A38186D0-9A2B-4062-B2A1-6EBFC62EE217}" srcOrd="0" destOrd="0" presId="urn:microsoft.com/office/officeart/2005/8/layout/process2"/>
    <dgm:cxn modelId="{84240FB6-40BB-4C59-8844-412992D97E1D}" srcId="{66197927-DAF7-4E2B-A706-F1175D7AEA8A}" destId="{188B3E6E-1FA3-461E-A489-E973F033EC69}" srcOrd="2" destOrd="0" parTransId="{D32EBF8D-893A-49BA-A3C4-F6B8B729B036}" sibTransId="{9A926135-C186-4F06-B140-527594E69EB9}"/>
    <dgm:cxn modelId="{9266BEE9-5DB8-4FA5-869A-F35ECE35FEDE}" type="presOf" srcId="{E6940792-DBD2-49CE-B6FB-B86A2C149017}" destId="{0EF73AD7-61B2-475A-8458-FBA72F54C45B}" srcOrd="1" destOrd="0" presId="urn:microsoft.com/office/officeart/2005/8/layout/process2"/>
    <dgm:cxn modelId="{C51F9276-0A89-4A2C-83DA-B66ADE9DAF0B}" type="presParOf" srcId="{A38186D0-9A2B-4062-B2A1-6EBFC62EE217}" destId="{06A4D6C4-3A10-497B-AED1-1AB02E0BD154}" srcOrd="0" destOrd="0" presId="urn:microsoft.com/office/officeart/2005/8/layout/process2"/>
    <dgm:cxn modelId="{72437D19-CE5E-477E-AE23-A20561D6A28C}" type="presParOf" srcId="{A38186D0-9A2B-4062-B2A1-6EBFC62EE217}" destId="{2CD2925D-7EDE-4098-A7C0-AAE55828A408}" srcOrd="1" destOrd="0" presId="urn:microsoft.com/office/officeart/2005/8/layout/process2"/>
    <dgm:cxn modelId="{5AE122DA-712E-4CF7-BC99-E22772E7365E}" type="presParOf" srcId="{2CD2925D-7EDE-4098-A7C0-AAE55828A408}" destId="{BF7FBB97-5F19-4638-A752-854815FDE815}" srcOrd="0" destOrd="0" presId="urn:microsoft.com/office/officeart/2005/8/layout/process2"/>
    <dgm:cxn modelId="{ECDCCA56-3D25-4DD5-839A-8C301602CC37}" type="presParOf" srcId="{A38186D0-9A2B-4062-B2A1-6EBFC62EE217}" destId="{CD953DB7-2EF1-40D7-8F94-36FD4325A57E}" srcOrd="2" destOrd="0" presId="urn:microsoft.com/office/officeart/2005/8/layout/process2"/>
    <dgm:cxn modelId="{E9814F94-9190-4CB8-A4D0-1B0FFC44DEA2}" type="presParOf" srcId="{A38186D0-9A2B-4062-B2A1-6EBFC62EE217}" destId="{4403B617-DEC8-46BC-B616-961E20D956A9}" srcOrd="3" destOrd="0" presId="urn:microsoft.com/office/officeart/2005/8/layout/process2"/>
    <dgm:cxn modelId="{4C7D9DCE-CD46-4CF7-A413-FF84C5F32078}" type="presParOf" srcId="{4403B617-DEC8-46BC-B616-961E20D956A9}" destId="{0EF73AD7-61B2-475A-8458-FBA72F54C45B}" srcOrd="0" destOrd="0" presId="urn:microsoft.com/office/officeart/2005/8/layout/process2"/>
    <dgm:cxn modelId="{955B8800-2709-4242-BCEA-B2BC0F4C832A}" type="presParOf" srcId="{A38186D0-9A2B-4062-B2A1-6EBFC62EE217}" destId="{12AF2A0E-1B65-48E5-AEE5-90652C13859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4D6C4-3A10-497B-AED1-1AB02E0BD154}">
      <dsp:nvSpPr>
        <dsp:cNvPr id="0" name=""/>
        <dsp:cNvSpPr/>
      </dsp:nvSpPr>
      <dsp:spPr>
        <a:xfrm>
          <a:off x="61984" y="0"/>
          <a:ext cx="3570426" cy="1026595"/>
        </a:xfrm>
        <a:prstGeom prst="roundRect">
          <a:avLst>
            <a:gd name="adj" fmla="val 10000"/>
          </a:avLst>
        </a:prstGeom>
        <a:solidFill>
          <a:srgbClr val="4472C4">
            <a:shade val="8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01.PROYECTO DE RETORNO VOLUNTARIO ASISTIDO Y REINTEGRACIÓN (ATENCIÓN SOCIAL)</a:t>
          </a:r>
        </a:p>
      </dsp:txBody>
      <dsp:txXfrm>
        <a:off x="92052" y="30068"/>
        <a:ext cx="3510290" cy="966459"/>
      </dsp:txXfrm>
    </dsp:sp>
    <dsp:sp modelId="{2CD2925D-7EDE-4098-A7C0-AAE55828A408}">
      <dsp:nvSpPr>
        <dsp:cNvPr id="0" name=""/>
        <dsp:cNvSpPr/>
      </dsp:nvSpPr>
      <dsp:spPr>
        <a:xfrm rot="5371067">
          <a:off x="1661184" y="1052260"/>
          <a:ext cx="384986" cy="461967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shade val="9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714601" y="1090752"/>
        <a:ext cx="277181" cy="269490"/>
      </dsp:txXfrm>
    </dsp:sp>
    <dsp:sp modelId="{CD953DB7-2EF1-40D7-8F94-36FD4325A57E}">
      <dsp:nvSpPr>
        <dsp:cNvPr id="0" name=""/>
        <dsp:cNvSpPr/>
      </dsp:nvSpPr>
      <dsp:spPr>
        <a:xfrm>
          <a:off x="74944" y="1539892"/>
          <a:ext cx="3570426" cy="1026595"/>
        </a:xfrm>
        <a:prstGeom prst="roundRect">
          <a:avLst>
            <a:gd name="adj" fmla="val 10000"/>
          </a:avLst>
        </a:prstGeom>
        <a:solidFill>
          <a:srgbClr val="4472C4">
            <a:shade val="80000"/>
            <a:hueOff val="174641"/>
            <a:satOff val="-3128"/>
            <a:lumOff val="13293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02.PROYECTO DE RETORNO VOLUNTARIO PRODUCTIVO</a:t>
          </a:r>
        </a:p>
      </dsp:txBody>
      <dsp:txXfrm>
        <a:off x="105012" y="1569960"/>
        <a:ext cx="3510290" cy="966459"/>
      </dsp:txXfrm>
    </dsp:sp>
    <dsp:sp modelId="{4403B617-DEC8-46BC-B616-961E20D956A9}">
      <dsp:nvSpPr>
        <dsp:cNvPr id="0" name=""/>
        <dsp:cNvSpPr/>
      </dsp:nvSpPr>
      <dsp:spPr>
        <a:xfrm rot="5400000">
          <a:off x="1667671" y="2592153"/>
          <a:ext cx="384973" cy="461967"/>
        </a:xfrm>
        <a:prstGeom prst="rightArrow">
          <a:avLst>
            <a:gd name="adj1" fmla="val 60000"/>
            <a:gd name="adj2" fmla="val 50000"/>
          </a:avLst>
        </a:prstGeom>
        <a:solidFill>
          <a:srgbClr val="4472C4">
            <a:shade val="90000"/>
            <a:hueOff val="349225"/>
            <a:satOff val="-5981"/>
            <a:lumOff val="2396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100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1721567" y="2630650"/>
        <a:ext cx="277181" cy="269481"/>
      </dsp:txXfrm>
    </dsp:sp>
    <dsp:sp modelId="{12AF2A0E-1B65-48E5-AEE5-90652C138598}">
      <dsp:nvSpPr>
        <dsp:cNvPr id="0" name=""/>
        <dsp:cNvSpPr/>
      </dsp:nvSpPr>
      <dsp:spPr>
        <a:xfrm>
          <a:off x="74944" y="3079785"/>
          <a:ext cx="3570426" cy="1026595"/>
        </a:xfrm>
        <a:prstGeom prst="roundRect">
          <a:avLst>
            <a:gd name="adj" fmla="val 10000"/>
          </a:avLst>
        </a:prstGeom>
        <a:solidFill>
          <a:srgbClr val="4472C4">
            <a:shade val="80000"/>
            <a:hueOff val="349283"/>
            <a:satOff val="-6256"/>
            <a:lumOff val="26585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03. PROYECTO DE AYUDAS COMPLEMENTARIAS AL ABONO ACUMULADO Y ANTICIPADO DE LA PRESTACIÓN CONTRIBUTIVA POR DESEMPLEO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(APRE)</a:t>
          </a:r>
        </a:p>
      </dsp:txBody>
      <dsp:txXfrm>
        <a:off x="105012" y="3109853"/>
        <a:ext cx="3510290" cy="966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0415237-9A54-4809-9196-A2A74F58E055}" type="datetimeFigureOut">
              <a:rPr lang="es-ES"/>
              <a:pPr>
                <a:defRPr/>
              </a:pPr>
              <a:t>21/06/2017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B6673F3-97D5-4AB3-91CD-138D63EAAA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7149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23555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C17D1F-01D6-48A7-9C58-348F0528E4A2}" type="slidenum">
              <a:rPr lang="es-ES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6493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26627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306CEA-B10A-4FB5-8B75-E7729950062F}" type="slidenum">
              <a:rPr lang="es-ES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3866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F7DA89FC-0BCC-4B5A-A7AF-98FD343CD0C7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118E1-3B6B-4F7B-9F07-B31CCC5815C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8415A-E5AD-44A0-AA5F-E13CD49AB298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7040F-AA4B-4D9A-B163-BE70DEE5748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rot="5400000" flipV="1">
            <a:off x="10058400" y="5873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89B59-EA5F-48C3-A245-3511160A20DD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54127-3DA9-420C-AC1A-BD8A1A568E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FCA4F-A35B-40FC-A5CB-0BF79E5FC982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500C6-72BA-4119-A397-D7A20227D23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7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130A9-82A7-4207-968B-B8E54AC5B3E8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803E0-6C14-4AB7-9307-211309ADD50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11D6-C85F-4669-8262-75F4695F10F3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4EE7F-A242-43C4-833C-FEA4F40514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41898-A570-4B74-89DC-B2FE9B3622FC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C6DFC-BF42-46E3-9681-233FD03B6E6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D6263-2B85-4AAE-BA8C-509F2FBB8D70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CEFBF-3119-4B40-85F9-7F3CFDB08D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24CB-A79E-42D9-8FF8-7BA033C05C91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0841F-BD72-4886-8A2A-6871C2844AF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00720-CB3A-4B64-A128-BA7495F986DD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DF22-7863-4974-A4B4-A48D31FF585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flipV="1">
            <a:off x="8386763" y="5264150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9069-77FD-47EF-9E17-507CA753E79C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BD0C3-0460-4557-A3C0-2FB48EE0998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3938" y="585788"/>
            <a:ext cx="9720262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23938" y="2286000"/>
            <a:ext cx="9720262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938" y="6470650"/>
            <a:ext cx="21542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E9DC6093-3DE5-4681-AD88-2F6A44754C0B}" type="datetimeFigureOut">
              <a:rPr lang="en-US"/>
              <a:pPr>
                <a:defRPr/>
              </a:pPr>
              <a:t>6/21/2017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3463" y="6470650"/>
            <a:ext cx="59007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63" y="6470650"/>
            <a:ext cx="973137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1C40C8E-CC05-4732-84E9-E8A52BE4147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7088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61" r:id="rId3"/>
    <p:sldLayoutId id="2147483658" r:id="rId4"/>
    <p:sldLayoutId id="2147483657" r:id="rId5"/>
    <p:sldLayoutId id="2147483656" r:id="rId6"/>
    <p:sldLayoutId id="2147483662" r:id="rId7"/>
    <p:sldLayoutId id="2147483655" r:id="rId8"/>
    <p:sldLayoutId id="2147483663" r:id="rId9"/>
    <p:sldLayoutId id="2147483654" r:id="rId10"/>
    <p:sldLayoutId id="2147483664" r:id="rId11"/>
  </p:sldLayoutIdLst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474233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474233"/>
          </a:solidFill>
          <a:latin typeface="Tw Cen MT Condensed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ede.empleoyseguridadsocial.gob.es/es/sede_electronica/%20tramites/index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cid:image001.jpg@01CD4A13.FB3570F0" TargetMode="Externa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Hoja_de_c_lculo_de_Microsoft_Excel1.xlsx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mailto:programas.retornovoluntario@meyss.e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oe/dias/2017/06/13/pdfs/BOE-B-2017-36900.pdf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extranjeros.empleo.gob.es/es/Subvenciones/AreaIntegracion/retorno_voluntario/index.html" TargetMode="External"/><Relationship Id="rId4" Type="http://schemas.openxmlformats.org/officeDocument/2006/relationships/hyperlink" Target="http://www.pap.minhafp.gob.es/bdnstrans/GE/es/convocatoria/350164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cid:image001.jpg@01CD4A13.FB3570F0" TargetMode="Externa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4884738"/>
            <a:ext cx="8229600" cy="153828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Jornada de presentación de la Convocatoria de </a:t>
            </a:r>
            <a:r>
              <a:rPr lang="es-ES" sz="36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subvenciones para proyectos </a:t>
            </a: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de retorno voluntario. </a:t>
            </a:r>
            <a:b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3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 19 de junio de 2017</a:t>
            </a:r>
            <a:r>
              <a:rPr lang="es-ES" sz="32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 </a:t>
            </a:r>
            <a:endParaRPr lang="es-ES" sz="32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4339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94738" y="5716588"/>
            <a:ext cx="3116262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94738" y="4700588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003300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2017</a:t>
            </a:r>
            <a:endParaRPr lang="es-ES" sz="4000" dirty="0"/>
          </a:p>
        </p:txBody>
      </p:sp>
      <p:sp>
        <p:nvSpPr>
          <p:cNvPr id="24578" name="Marcador de contenido 2"/>
          <p:cNvSpPr>
            <a:spLocks noGrp="1"/>
          </p:cNvSpPr>
          <p:nvPr>
            <p:ph idx="1"/>
          </p:nvPr>
        </p:nvSpPr>
        <p:spPr>
          <a:xfrm>
            <a:off x="1562100" y="2501900"/>
            <a:ext cx="9182100" cy="4022725"/>
          </a:xfrm>
        </p:spPr>
        <p:txBody>
          <a:bodyPr/>
          <a:lstStyle/>
          <a:p>
            <a:pPr eaLnBrk="1" hangingPunct="1"/>
            <a:r>
              <a:rPr lang="es-ES" sz="2400" b="1" u="sng" smtClean="0"/>
              <a:t>NOVEDADES</a:t>
            </a:r>
            <a:endParaRPr lang="es-ES" b="1" u="sng" smtClean="0"/>
          </a:p>
          <a:p>
            <a:pPr eaLnBrk="1" hangingPunct="1"/>
            <a:r>
              <a:rPr lang="es-ES" smtClean="0"/>
              <a:t>1. Presentación telemática de solicitudes</a:t>
            </a:r>
          </a:p>
          <a:p>
            <a:pPr eaLnBrk="1" hangingPunct="1"/>
            <a:r>
              <a:rPr lang="es-ES" smtClean="0"/>
              <a:t>2. Limitación costes estructurales</a:t>
            </a:r>
          </a:p>
          <a:p>
            <a:pPr eaLnBrk="1" hangingPunct="1"/>
            <a:r>
              <a:rPr lang="es-ES" smtClean="0"/>
              <a:t>3. Justificación de gastos mediante informe auditor</a:t>
            </a:r>
          </a:p>
          <a:p>
            <a:pPr eaLnBrk="1" hangingPunct="1"/>
            <a:r>
              <a:rPr lang="es-ES" smtClean="0"/>
              <a:t>4. Red ERIN</a:t>
            </a:r>
          </a:p>
          <a:p>
            <a:pPr eaLnBrk="1" hangingPunct="1"/>
            <a:r>
              <a:rPr lang="es-ES" smtClean="0"/>
              <a:t>5. Familiares de comunitario</a:t>
            </a:r>
          </a:p>
        </p:txBody>
      </p:sp>
      <p:pic>
        <p:nvPicPr>
          <p:cNvPr id="24579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325"/>
            <a:ext cx="25654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01100" y="255588"/>
            <a:ext cx="26590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CAA024-EA68-4A99-A407-418059B404E6}" type="slidenum">
              <a:rPr lang="es-ES"/>
              <a:pPr>
                <a:defRPr/>
              </a:pPr>
              <a:t>11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1624013" y="2581275"/>
            <a:ext cx="8961437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23556" name="Rectángulo 5"/>
          <p:cNvSpPr>
            <a:spLocks noChangeArrowheads="1"/>
          </p:cNvSpPr>
          <p:nvPr/>
        </p:nvSpPr>
        <p:spPr bwMode="auto">
          <a:xfrm>
            <a:off x="1295400" y="2187575"/>
            <a:ext cx="9801225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257175">
              <a:buFont typeface="Arial" charset="0"/>
              <a:buChar char="•"/>
              <a:defRPr/>
            </a:pPr>
            <a:r>
              <a:rPr lang="es-ES" b="1" dirty="0">
                <a:latin typeface="+mj-lt"/>
                <a:cs typeface="Arial" panose="020B0604020202020204" pitchFamily="34" charset="0"/>
              </a:rPr>
              <a:t>20 días naturales a partir publicación en BOE (13/06/17): </a:t>
            </a:r>
            <a:r>
              <a:rPr lang="es-ES" b="1" u="sng" dirty="0">
                <a:latin typeface="+mj-lt"/>
                <a:cs typeface="Arial" panose="020B0604020202020204" pitchFamily="34" charset="0"/>
              </a:rPr>
              <a:t>Último día 03/07/2017</a:t>
            </a:r>
          </a:p>
          <a:p>
            <a:pPr marL="257175" indent="-257175">
              <a:buFont typeface="Arial" charset="0"/>
              <a:buChar char="•"/>
              <a:defRPr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257175" indent="-257175">
              <a:buFont typeface="Arial" charset="0"/>
              <a:buChar char="•"/>
              <a:defRPr/>
            </a:pPr>
            <a:r>
              <a:rPr lang="es-ES" b="1" dirty="0">
                <a:latin typeface="+mj-lt"/>
                <a:cs typeface="Arial" panose="020B0604020202020204" pitchFamily="34" charset="0"/>
              </a:rPr>
              <a:t>Presentación</a:t>
            </a:r>
            <a:r>
              <a:rPr lang="es-ES" dirty="0">
                <a:latin typeface="+mj-lt"/>
                <a:cs typeface="Arial" panose="020B0604020202020204" pitchFamily="34" charset="0"/>
              </a:rPr>
              <a:t> </a:t>
            </a:r>
            <a:r>
              <a:rPr lang="es-ES" b="1" dirty="0">
                <a:latin typeface="+mj-lt"/>
                <a:cs typeface="Arial" panose="020B0604020202020204" pitchFamily="34" charset="0"/>
              </a:rPr>
              <a:t>de la Solicitud</a:t>
            </a:r>
            <a:r>
              <a:rPr lang="es-ES" dirty="0">
                <a:latin typeface="+mj-lt"/>
                <a:cs typeface="Arial" panose="020B0604020202020204" pitchFamily="34" charset="0"/>
              </a:rPr>
              <a:t>: </a:t>
            </a:r>
          </a:p>
          <a:p>
            <a:pPr marL="714375" lvl="1" indent="-257175" algn="just">
              <a:buFont typeface="Arial" charset="0"/>
              <a:buChar char="•"/>
              <a:defRPr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Se formularán en los modelos que se acompañan como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Anexos I a V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y estarán dirigidas a la Dirección General de Migraciones.</a:t>
            </a:r>
          </a:p>
          <a:p>
            <a:pPr marL="714375" lvl="1" indent="-257175" algn="just">
              <a:defRPr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  <a:defRPr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Dichos modelos estarán disponibles en la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sede electrónica del MEYSS.</a:t>
            </a:r>
          </a:p>
          <a:p>
            <a:pPr lvl="2" algn="just">
              <a:defRPr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  <a:defRPr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Serán presentados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archivos PDF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firmados electrónicamente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formato PADES, 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junto con la documentación correspondiente, </a:t>
            </a:r>
            <a:r>
              <a:rPr lang="es-ES" sz="1400" b="1" dirty="0">
                <a:latin typeface="+mj-lt"/>
                <a:cs typeface="Arial" panose="020B0604020202020204" pitchFamily="34" charset="0"/>
                <a:hlinkClick r:id="rId3"/>
              </a:rPr>
              <a:t>en la sede electrónica del Ministerio de Empleo y Seguridad Social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.</a:t>
            </a:r>
          </a:p>
          <a:p>
            <a:pPr marL="714375" lvl="1" indent="-257175" algn="just">
              <a:buFont typeface="Arial" charset="0"/>
              <a:buChar char="•"/>
              <a:defRPr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714375" lvl="1" indent="-257175" algn="just">
              <a:buFont typeface="Arial" charset="0"/>
              <a:buChar char="•"/>
              <a:defRPr/>
            </a:pPr>
            <a:r>
              <a:rPr lang="es-ES" sz="1400" dirty="0">
                <a:latin typeface="+mj-lt"/>
                <a:cs typeface="Arial" panose="020B0604020202020204" pitchFamily="34" charset="0"/>
              </a:rPr>
              <a:t>Los anexos y la documentación necesaria (art. 6.3 de la Orden de Bases) se presentarán en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documentos individualizados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, siendo necesario que cada uno de ellos se encuentre </a:t>
            </a:r>
            <a:r>
              <a:rPr lang="es-ES" sz="1400" b="1" dirty="0">
                <a:latin typeface="+mj-lt"/>
                <a:cs typeface="Arial" panose="020B0604020202020204" pitchFamily="34" charset="0"/>
              </a:rPr>
              <a:t>debidamente firmado electrónicamente</a:t>
            </a:r>
            <a:r>
              <a:rPr lang="es-ES" sz="1400" dirty="0">
                <a:latin typeface="+mj-lt"/>
                <a:cs typeface="Arial" panose="020B0604020202020204" pitchFamily="34" charset="0"/>
              </a:rPr>
              <a:t>, con certificado electrónico del responsable de la entidad solicitante. </a:t>
            </a:r>
            <a:endParaRPr lang="es-ES" b="1" dirty="0">
              <a:latin typeface="+mj-lt"/>
              <a:cs typeface="Arial" panose="020B0604020202020204" pitchFamily="34" charset="0"/>
            </a:endParaRPr>
          </a:p>
          <a:p>
            <a:pPr marL="257175" indent="-257175" algn="just">
              <a:buFont typeface="Arial" charset="0"/>
              <a:buChar char="•"/>
              <a:defRPr/>
            </a:pPr>
            <a:endParaRPr lang="es-ES" sz="1000" dirty="0">
              <a:latin typeface="+mj-lt"/>
              <a:cs typeface="Arial" panose="020B0604020202020204" pitchFamily="34" charset="0"/>
            </a:endParaRPr>
          </a:p>
          <a:p>
            <a:pPr marL="257175" indent="-257175" algn="just">
              <a:buFont typeface="Arial" charset="0"/>
              <a:buChar char="•"/>
              <a:defRPr/>
            </a:pPr>
            <a:r>
              <a:rPr lang="es-ES" b="1" dirty="0">
                <a:latin typeface="+mj-lt"/>
                <a:cs typeface="Arial" panose="020B0604020202020204" pitchFamily="34" charset="0"/>
              </a:rPr>
              <a:t>Subsanación </a:t>
            </a:r>
            <a:r>
              <a:rPr lang="es-ES" dirty="0">
                <a:latin typeface="+mj-lt"/>
                <a:cs typeface="Arial" panose="020B0604020202020204" pitchFamily="34" charset="0"/>
              </a:rPr>
              <a:t>de la solicitud</a:t>
            </a:r>
            <a:r>
              <a:rPr lang="es-ES" b="1" dirty="0">
                <a:latin typeface="+mj-lt"/>
                <a:cs typeface="Arial" panose="020B0604020202020204" pitchFamily="34" charset="0"/>
              </a:rPr>
              <a:t>: 10 días hábiles</a:t>
            </a:r>
            <a:r>
              <a:rPr lang="es-ES" dirty="0">
                <a:latin typeface="+mj-lt"/>
                <a:cs typeface="Arial" panose="020B0604020202020204" pitchFamily="34" charset="0"/>
              </a:rPr>
              <a:t>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es-ES" sz="1400" b="1" dirty="0">
                <a:latin typeface="+mj-lt"/>
                <a:cs typeface="Arial" panose="020B0604020202020204" pitchFamily="34" charset="0"/>
              </a:rPr>
              <a:t>La Subdirección General de Integración de los Inmigrantes requerirá al interesado, mediante notificación en la sede electrónica del MEYSS, para que subsane las faltas u omisiones</a:t>
            </a:r>
            <a:r>
              <a:rPr lang="es-ES" b="1" dirty="0">
                <a:latin typeface="+mj-lt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5604" name="Picture 1" descr="cid:image001.jpg@01CD4A13.FB3570F0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901700" y="130175"/>
            <a:ext cx="3022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lecha derecha 12"/>
          <p:cNvSpPr/>
          <p:nvPr/>
        </p:nvSpPr>
        <p:spPr>
          <a:xfrm>
            <a:off x="2098675" y="10158413"/>
            <a:ext cx="454025" cy="37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539875" y="812800"/>
            <a:ext cx="9556750" cy="1223963"/>
          </a:xfrm>
        </p:spPr>
        <p:txBody>
          <a:bodyPr/>
          <a:lstStyle/>
          <a:p>
            <a:pPr eaLnBrk="1" hangingPunct="1">
              <a:defRPr/>
            </a:pP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PRESENTACIÓN DE SOLICITUDES</a:t>
            </a:r>
            <a:endParaRPr lang="es-ES" sz="4000" dirty="0"/>
          </a:p>
        </p:txBody>
      </p:sp>
      <p:pic>
        <p:nvPicPr>
          <p:cNvPr id="25607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40800" y="130175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041400"/>
            <a:ext cx="9720262" cy="1498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s-ES" sz="4000" cap="none" dirty="0" smtClean="0"/>
              <a:t/>
            </a:r>
            <a:br>
              <a:rPr lang="es-ES" sz="4000" cap="none" dirty="0" smtClean="0"/>
            </a:br>
            <a:r>
              <a:rPr lang="es-ES" sz="4000" cap="none" dirty="0" smtClean="0"/>
              <a:t>COSTES ESTRUCTURALES</a:t>
            </a:r>
          </a:p>
        </p:txBody>
      </p:sp>
      <p:sp>
        <p:nvSpPr>
          <p:cNvPr id="27650" name="Marcador de contenido 2"/>
          <p:cNvSpPr>
            <a:spLocks noGrp="1"/>
          </p:cNvSpPr>
          <p:nvPr>
            <p:ph idx="1"/>
          </p:nvPr>
        </p:nvSpPr>
        <p:spPr>
          <a:xfrm>
            <a:off x="1666875" y="2378075"/>
            <a:ext cx="9077325" cy="2998788"/>
          </a:xfrm>
        </p:spPr>
        <p:txBody>
          <a:bodyPr/>
          <a:lstStyle/>
          <a:p>
            <a:pPr marL="0" indent="0" algn="just" eaLnBrk="1" hangingPunct="1">
              <a:buFont typeface="Tw Cen MT" pitchFamily="34" charset="0"/>
              <a:buNone/>
            </a:pPr>
            <a:endParaRPr lang="es-ES" sz="2000" smtClean="0"/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smtClean="0"/>
              <a:t>Se limita el cálculo de los costes de personal y mantenimiento de la entidad (alquiler de bienes inmuebles, servicios generales, etc.).</a:t>
            </a:r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smtClean="0"/>
              <a:t>En la convocatoria actual queda limitado al </a:t>
            </a:r>
            <a:r>
              <a:rPr lang="es-ES" sz="2000" b="1" smtClean="0"/>
              <a:t>30% del coste total</a:t>
            </a:r>
            <a:r>
              <a:rPr lang="es-ES" sz="2000" smtClean="0"/>
              <a:t> del proyecto. </a:t>
            </a:r>
          </a:p>
        </p:txBody>
      </p:sp>
      <p:pic>
        <p:nvPicPr>
          <p:cNvPr id="27651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538" y="198438"/>
            <a:ext cx="28463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7288" y="198438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857250"/>
            <a:ext cx="9720262" cy="1401763"/>
          </a:xfrm>
          <a:solidFill>
            <a:schemeClr val="bg1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Justificación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8674" name="Marcador de contenido 2"/>
          <p:cNvSpPr>
            <a:spLocks noGrp="1"/>
          </p:cNvSpPr>
          <p:nvPr>
            <p:ph idx="1"/>
          </p:nvPr>
        </p:nvSpPr>
        <p:spPr>
          <a:xfrm>
            <a:off x="1400175" y="1924050"/>
            <a:ext cx="9344025" cy="3938588"/>
          </a:xfrm>
          <a:solidFill>
            <a:schemeClr val="bg1"/>
          </a:solidFill>
        </p:spPr>
        <p:txBody>
          <a:bodyPr/>
          <a:lstStyle/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endParaRPr lang="es-ES" sz="2000" b="1" smtClean="0"/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b="1" smtClean="0"/>
              <a:t>Justificación de gastos: </a:t>
            </a:r>
            <a:r>
              <a:rPr lang="es-ES" sz="2000" smtClean="0"/>
              <a:t>mediante la modalidad de cuenta justificativa con aportación de informe auditor. </a:t>
            </a:r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smtClean="0"/>
              <a:t>El gasto derivado de la revisión de la cuenta justificativa tendrán la condición de gastos subvencionable, con los límites establecidos en el apartado 6 del artículo 18 de la Orden de bases reguladoras.</a:t>
            </a:r>
          </a:p>
        </p:txBody>
      </p:sp>
      <p:pic>
        <p:nvPicPr>
          <p:cNvPr id="28675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9000" y="263525"/>
            <a:ext cx="3017838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2188" y="263525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9698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238" y="223838"/>
            <a:ext cx="27527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adroTexto 6"/>
          <p:cNvSpPr txBox="1"/>
          <p:nvPr/>
        </p:nvSpPr>
        <p:spPr>
          <a:xfrm>
            <a:off x="639763" y="788988"/>
            <a:ext cx="10104437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REINTEGRACIÓN - RED ERIN</a:t>
            </a:r>
          </a:p>
        </p:txBody>
      </p:sp>
      <p:sp>
        <p:nvSpPr>
          <p:cNvPr id="29700" name="CuadroTexto 2"/>
          <p:cNvSpPr txBox="1">
            <a:spLocks noChangeArrowheads="1"/>
          </p:cNvSpPr>
          <p:nvPr/>
        </p:nvSpPr>
        <p:spPr bwMode="auto">
          <a:xfrm>
            <a:off x="1252538" y="1822450"/>
            <a:ext cx="9263062" cy="380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endParaRPr lang="es-ES">
              <a:latin typeface="Tw Cen MT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">
                <a:latin typeface="Tw Cen MT" pitchFamily="34" charset="0"/>
              </a:rPr>
              <a:t>Proyecto europeo que tiene como objeto la reintegración de nacionales de terceros países en el país de origen. 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">
                <a:latin typeface="Tw Cen MT" pitchFamily="34" charset="0"/>
              </a:rPr>
              <a:t>Financiación: En un 90% por FAMI y el 10% restante por aportaciones de los países miembros.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">
                <a:latin typeface="Tw Cen MT" pitchFamily="34" charset="0"/>
              </a:rPr>
              <a:t>Países de retorno donde se desarrollará el proyecto: Argentina, Brasil, Paraguay, Senegal, Honduras, Bolivia, Ecuador entre otros (28 en total).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s-ES">
                <a:latin typeface="Tw Cen MT" pitchFamily="34" charset="0"/>
              </a:rPr>
              <a:t>España, a través de la Dirección General de Migraciones, socio cofinanciador desde junio de 2016.</a:t>
            </a:r>
          </a:p>
        </p:txBody>
      </p:sp>
      <p:pic>
        <p:nvPicPr>
          <p:cNvPr id="29701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61425" y="169863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176338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>FAMILIARES DE COMUNITARIO</a:t>
            </a:r>
            <a:endParaRPr lang="es-ES" sz="4000" dirty="0"/>
          </a:p>
        </p:txBody>
      </p:sp>
      <p:sp>
        <p:nvSpPr>
          <p:cNvPr id="30722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00000"/>
              </a:lnSpc>
              <a:buFont typeface="Arial" charset="0"/>
              <a:buChar char="•"/>
            </a:pPr>
            <a:endParaRPr lang="es-ES" smtClean="0"/>
          </a:p>
          <a:p>
            <a:pPr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mtClean="0"/>
              <a:t> No podrán ser beneficiarios de proyectos RVA. </a:t>
            </a:r>
          </a:p>
          <a:p>
            <a:pPr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mtClean="0"/>
              <a:t> Asimilación al régimen comunitario (art. 3 Directiva 115/2008 y art. 2.5 Código de Fronteras Schengen).</a:t>
            </a:r>
          </a:p>
          <a:p>
            <a:pPr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mtClean="0"/>
              <a:t> Imposibilidad de garantizar el cumplimiento de requisitos para ser beneficiario.</a:t>
            </a:r>
          </a:p>
          <a:p>
            <a:pPr eaLnBrk="1" hangingPunct="1">
              <a:buFont typeface="Arial" charset="0"/>
              <a:buChar char="•"/>
            </a:pPr>
            <a:endParaRPr lang="es-ES" smtClean="0"/>
          </a:p>
          <a:p>
            <a:pPr eaLnBrk="1" hangingPunct="1"/>
            <a:endParaRPr lang="es-ES" smtClean="0"/>
          </a:p>
        </p:txBody>
      </p:sp>
      <p:pic>
        <p:nvPicPr>
          <p:cNvPr id="30723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1238" y="223838"/>
            <a:ext cx="27527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61425" y="169863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966788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2017</a:t>
            </a:r>
            <a:endParaRPr lang="es-ES" sz="4000" dirty="0"/>
          </a:p>
        </p:txBody>
      </p:sp>
      <p:sp>
        <p:nvSpPr>
          <p:cNvPr id="31746" name="Marcador de contenido 2"/>
          <p:cNvSpPr>
            <a:spLocks noGrp="1"/>
          </p:cNvSpPr>
          <p:nvPr>
            <p:ph idx="1"/>
          </p:nvPr>
        </p:nvSpPr>
        <p:spPr>
          <a:xfrm>
            <a:off x="1933575" y="2579688"/>
            <a:ext cx="8810625" cy="4022725"/>
          </a:xfrm>
        </p:spPr>
        <p:txBody>
          <a:bodyPr/>
          <a:lstStyle/>
          <a:p>
            <a:pPr eaLnBrk="1" hangingPunct="1"/>
            <a:r>
              <a:rPr lang="es-ES" sz="2400" b="1" u="sng" smtClean="0"/>
              <a:t>ASPECTOS A TENER EN CUENTA EN LA SOLICITUD</a:t>
            </a:r>
            <a:endParaRPr lang="es-ES" b="1" u="sng" smtClean="0"/>
          </a:p>
          <a:p>
            <a:pPr eaLnBrk="1" hangingPunct="1"/>
            <a:r>
              <a:rPr lang="es-ES" smtClean="0"/>
              <a:t>1. Anexos I a V</a:t>
            </a:r>
          </a:p>
          <a:p>
            <a:pPr eaLnBrk="1" hangingPunct="1"/>
            <a:r>
              <a:rPr lang="es-ES" smtClean="0"/>
              <a:t>2. Ayudas económicas en cada tipo de proyecto</a:t>
            </a:r>
          </a:p>
          <a:p>
            <a:pPr eaLnBrk="1" hangingPunct="1"/>
            <a:r>
              <a:rPr lang="es-ES" smtClean="0"/>
              <a:t>3. Presupuesto (anexo III)</a:t>
            </a:r>
          </a:p>
          <a:p>
            <a:pPr eaLnBrk="1" hangingPunct="1"/>
            <a:r>
              <a:rPr lang="es-ES" smtClean="0"/>
              <a:t>4. Subcontratación</a:t>
            </a:r>
          </a:p>
        </p:txBody>
      </p:sp>
      <p:pic>
        <p:nvPicPr>
          <p:cNvPr id="31747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325"/>
            <a:ext cx="26939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88" y="966788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>ANEXOS i-v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7300" y="2286000"/>
            <a:ext cx="9486900" cy="4022725"/>
          </a:xfrm>
        </p:spPr>
        <p:txBody>
          <a:bodyPr/>
          <a:lstStyle/>
          <a:p>
            <a:pPr algn="just" eaLnBrk="1" hangingPunct="1">
              <a:buFont typeface="Tw Cen MT"/>
              <a:buChar char=" "/>
              <a:defRPr/>
            </a:pPr>
            <a:r>
              <a:rPr lang="es-ES" b="1" dirty="0" smtClean="0"/>
              <a:t>ANEXO I SOLICITUD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 smtClean="0"/>
              <a:t> Correo electrónico para aviso de cortesía cuando se produzca una notificación.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 smtClean="0"/>
              <a:t> El apartado 3 (cuantía solicitada) debe coincidir con el apartado 2 del anexo III (presupuesto).</a:t>
            </a:r>
          </a:p>
          <a:p>
            <a:pPr marL="0" indent="0" algn="just" eaLnBrk="1" hangingPunct="1">
              <a:buClrTx/>
              <a:buFont typeface="Tw Cen MT"/>
              <a:buNone/>
              <a:defRPr/>
            </a:pPr>
            <a:r>
              <a:rPr lang="es-ES" b="1" dirty="0" smtClean="0"/>
              <a:t>ANEXO II ENTIDAD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 smtClean="0"/>
              <a:t> Documentación justificativa de sistemas de evaluación y calidad.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/>
              <a:t> </a:t>
            </a:r>
            <a:r>
              <a:rPr lang="es-ES" dirty="0" smtClean="0"/>
              <a:t>Documentación justificativa de auditorías, la más reciente de los últimos ejercicios. </a:t>
            </a:r>
            <a:endParaRPr lang="es-ES" dirty="0"/>
          </a:p>
        </p:txBody>
      </p:sp>
      <p:pic>
        <p:nvPicPr>
          <p:cNvPr id="32771" name="Imagen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3938" y="314325"/>
            <a:ext cx="2786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1146175"/>
            <a:ext cx="9720262" cy="1284288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>Anexos: i - v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3938" y="2227263"/>
            <a:ext cx="10139362" cy="4022725"/>
          </a:xfrm>
        </p:spPr>
        <p:txBody>
          <a:bodyPr/>
          <a:lstStyle/>
          <a:p>
            <a:pPr algn="just" eaLnBrk="1" hangingPunct="1">
              <a:buFont typeface="Tw Cen MT"/>
              <a:buChar char=" "/>
              <a:defRPr/>
            </a:pPr>
            <a:r>
              <a:rPr lang="es-ES" b="1" dirty="0" smtClean="0"/>
              <a:t>ANEXO III PROYECTO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/>
              <a:t> </a:t>
            </a:r>
            <a:r>
              <a:rPr lang="es-ES" dirty="0" smtClean="0"/>
              <a:t>Un único Anexo III por tipo de proyecto.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/>
              <a:t> </a:t>
            </a:r>
            <a:r>
              <a:rPr lang="es-ES" dirty="0" smtClean="0"/>
              <a:t>Matriz de planificación. Indicadores de realización y fuentes de verificación.</a:t>
            </a:r>
          </a:p>
          <a:p>
            <a:pPr algn="just" eaLnBrk="1" hangingPunct="1">
              <a:buClrTx/>
              <a:buFont typeface="Arial" panose="020B0604020202020204" pitchFamily="34" charset="0"/>
              <a:buChar char="•"/>
              <a:defRPr/>
            </a:pPr>
            <a:r>
              <a:rPr lang="es-ES" dirty="0"/>
              <a:t> </a:t>
            </a:r>
            <a:r>
              <a:rPr lang="es-ES" dirty="0" smtClean="0"/>
              <a:t>Anexos recogida de datos. Anexo datos quincenales y Anexo de seguimiento económico deben coincidir. </a:t>
            </a:r>
          </a:p>
          <a:p>
            <a:pPr marL="0" indent="0" algn="just" eaLnBrk="1" hangingPunct="1">
              <a:buClrTx/>
              <a:buFont typeface="Tw Cen MT"/>
              <a:buNone/>
              <a:defRPr/>
            </a:pPr>
            <a:r>
              <a:rPr lang="es-ES" b="1" dirty="0" smtClean="0"/>
              <a:t>ANEXO IV</a:t>
            </a:r>
            <a:r>
              <a:rPr lang="es-ES" dirty="0" smtClean="0"/>
              <a:t>: Compromiso de financiación propia.</a:t>
            </a:r>
          </a:p>
          <a:p>
            <a:pPr marL="0" indent="0" algn="just" eaLnBrk="1" hangingPunct="1">
              <a:buClrTx/>
              <a:buFont typeface="Tw Cen MT"/>
              <a:buNone/>
              <a:defRPr/>
            </a:pPr>
            <a:r>
              <a:rPr lang="es-ES" b="1" dirty="0" smtClean="0"/>
              <a:t>ANEXO V</a:t>
            </a:r>
            <a:r>
              <a:rPr lang="es-ES" dirty="0" smtClean="0"/>
              <a:t>: Cuestionario de valoración de la calidad de gestión de proyectos similares subvencionados por otros órganos públicos concedentes. </a:t>
            </a:r>
            <a:endParaRPr lang="es-ES" dirty="0"/>
          </a:p>
        </p:txBody>
      </p:sp>
      <p:pic>
        <p:nvPicPr>
          <p:cNvPr id="33795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325"/>
            <a:ext cx="26939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4413" y="904875"/>
            <a:ext cx="9720262" cy="7683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34818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5675" y="393700"/>
            <a:ext cx="309880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3155950" y="2667000"/>
          <a:ext cx="5716588" cy="3149600"/>
        </p:xfrm>
        <a:graphic>
          <a:graphicData uri="http://schemas.openxmlformats.org/drawingml/2006/table">
            <a:tbl>
              <a:tblPr firstRow="1" firstCol="1" bandRow="1"/>
              <a:tblGrid>
                <a:gridCol w="1408869"/>
                <a:gridCol w="714453"/>
                <a:gridCol w="694416"/>
                <a:gridCol w="685024"/>
                <a:gridCol w="85090"/>
                <a:gridCol w="664986"/>
                <a:gridCol w="714453"/>
                <a:gridCol w="85090"/>
                <a:gridCol w="664986"/>
              </a:tblGrid>
              <a:tr h="48503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33333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ASISTIDO Y REINTEGRACIÓN</a:t>
                      </a:r>
                      <a:endParaRPr lang="es-ES" sz="16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PRODUCTIVO</a:t>
                      </a:r>
                      <a:endParaRPr lang="es-ES" sz="16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APRE</a:t>
                      </a:r>
                      <a:endParaRPr lang="es-ES" sz="16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7059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Persona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Máximo unidad familiar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Persona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Máximo unidad familiar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Persona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Máximo unidad familiar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Billete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COSTE TOTAL</a:t>
                      </a:r>
                      <a:endParaRPr lang="es-ES" sz="1100" b="1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Dinero de Bolsillo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0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1º Instalación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95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Gastos Excepcionales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Justificados: Acompañamiento, </a:t>
                      </a:r>
                      <a:r>
                        <a:rPr lang="en-US" sz="100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medicamentos</a:t>
                      </a: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etc.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09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 </a:t>
                      </a:r>
                      <a:r>
                        <a:rPr lang="en-US" sz="100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iniciativa</a:t>
                      </a:r>
                      <a:r>
                        <a:rPr lang="en-US" sz="1000" baseline="0" dirty="0" smtClean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empresarial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1000€</a:t>
                      </a: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1000" b="1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5000€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795"/>
                        </a:lnSpc>
                        <a:spcAft>
                          <a:spcPts val="0"/>
                        </a:spcAft>
                      </a:pPr>
                      <a:r>
                        <a:rPr lang="en-US" sz="600" dirty="0">
                          <a:solidFill>
                            <a:srgbClr val="333333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ES" sz="1100" dirty="0">
                        <a:effectLst/>
                        <a:latin typeface="Cambria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690" marR="59690" marT="59690" marB="5969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585788" y="1198563"/>
            <a:ext cx="11039475" cy="1076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320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AYUDAS ECONÓMICAS DE LOS PROYECTOS</a:t>
            </a:r>
          </a:p>
        </p:txBody>
      </p:sp>
      <p:pic>
        <p:nvPicPr>
          <p:cNvPr id="34879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787400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Retorno Voluntario 2017</a:t>
            </a:r>
            <a:endParaRPr lang="es-ES" sz="4000" dirty="0"/>
          </a:p>
        </p:txBody>
      </p:sp>
      <p:sp>
        <p:nvSpPr>
          <p:cNvPr id="15362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sz="2400" b="1" u="sng" smtClean="0"/>
              <a:t>CARACTERÍSTICAS</a:t>
            </a:r>
            <a:endParaRPr lang="es-ES" b="1" u="sng" smtClean="0"/>
          </a:p>
          <a:p>
            <a:pPr eaLnBrk="1" hangingPunct="1"/>
            <a:r>
              <a:rPr lang="es-ES" smtClean="0"/>
              <a:t>1. Publicidad de la convocatoria</a:t>
            </a:r>
          </a:p>
          <a:p>
            <a:pPr eaLnBrk="1" hangingPunct="1"/>
            <a:r>
              <a:rPr lang="es-ES" smtClean="0"/>
              <a:t>2. Proyectos subvencionables</a:t>
            </a:r>
          </a:p>
          <a:p>
            <a:pPr eaLnBrk="1" hangingPunct="1"/>
            <a:r>
              <a:rPr lang="es-ES" smtClean="0"/>
              <a:t>3. Cuantía disponible </a:t>
            </a:r>
          </a:p>
          <a:p>
            <a:pPr eaLnBrk="1" hangingPunct="1"/>
            <a:r>
              <a:rPr lang="es-ES" smtClean="0"/>
              <a:t>4. Plazos de ejecución y justificación</a:t>
            </a:r>
          </a:p>
          <a:p>
            <a:pPr eaLnBrk="1" hangingPunct="1"/>
            <a:r>
              <a:rPr lang="es-ES" smtClean="0"/>
              <a:t>5. Cofinanciación a través del Fondo de Asilo, Migración e Integración</a:t>
            </a:r>
          </a:p>
          <a:p>
            <a:pPr eaLnBrk="1" hangingPunct="1"/>
            <a:r>
              <a:rPr lang="es-ES" smtClean="0"/>
              <a:t>6. Forma de pago</a:t>
            </a:r>
          </a:p>
        </p:txBody>
      </p:sp>
      <p:pic>
        <p:nvPicPr>
          <p:cNvPr id="15363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314325"/>
            <a:ext cx="2565400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619125" y="452438"/>
            <a:ext cx="13306425" cy="14462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ANEXO iii. TABLA b</a:t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PRESUPUESTO DEL PROYECTO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2138" name="Imagen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22575" y="6022975"/>
            <a:ext cx="1916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39" name="Imagen 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89625" y="6022975"/>
            <a:ext cx="28463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136" name="Object 88"/>
          <p:cNvGraphicFramePr>
            <a:graphicFrameLocks noChangeAspect="1"/>
          </p:cNvGraphicFramePr>
          <p:nvPr/>
        </p:nvGraphicFramePr>
        <p:xfrm>
          <a:off x="2343150" y="1766888"/>
          <a:ext cx="6729413" cy="526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Hoja de cálculo" r:id="rId6" imgW="11687315" imgH="9791639" progId="">
                  <p:embed/>
                </p:oleObj>
              </mc:Choice>
              <mc:Fallback>
                <p:oleObj name="Hoja de cálculo" r:id="rId6" imgW="11687315" imgH="9791639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1766888"/>
                        <a:ext cx="6729413" cy="5264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2813" y="1082675"/>
            <a:ext cx="9720262" cy="1498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SUBCONTRATACIONES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12813" y="2676525"/>
            <a:ext cx="9720262" cy="2767013"/>
          </a:xfrm>
        </p:spPr>
        <p:txBody>
          <a:bodyPr rtlCol="0">
            <a:noAutofit/>
          </a:bodyPr>
          <a:lstStyle/>
          <a:p>
            <a:pPr marL="0" indent="0" algn="just" eaLnBrk="1" fontAlgn="auto" hangingPunct="1">
              <a:lnSpc>
                <a:spcPct val="100000"/>
              </a:lnSpc>
              <a:spcAft>
                <a:spcPts val="0"/>
              </a:spcAft>
              <a:buFont typeface="Tw Cen MT" pitchFamily="34" charset="0"/>
              <a:buNone/>
              <a:defRPr/>
            </a:pP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 igual que en años anteriores, cuando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cuantía de la subcontratació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sea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superior a 60.000 € 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exceda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 20% del importe concedido, 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será necesario solicitar tres presupuestos de distintos proveedores. Estos se presentarán con la memoria adaptada y no en el momento en que se realiza la solicitud. </a:t>
            </a:r>
          </a:p>
          <a:p>
            <a:pPr marL="91440" indent="-91440" algn="just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es-E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 eaLnBrk="1" fontAlgn="auto" hangingPunct="1">
              <a:lnSpc>
                <a:spcPct val="100000"/>
              </a:lnSpc>
              <a:spcAft>
                <a:spcPts val="0"/>
              </a:spcAft>
              <a:buFont typeface="Tw Cen MT"/>
              <a:buNone/>
              <a:defRPr/>
            </a:pP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especificidades del servicio hacen que no sea posible encontrar 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más de un proveedor, ni en España ni en el extranjero, será posible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presentar una sola </a:t>
            </a:r>
            <a:r>
              <a:rPr lang="es-E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oferta, siempre que sea debidamente justificado. 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lang="es-ES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7891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063" y="261938"/>
            <a:ext cx="3224212" cy="82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2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2538" y="3143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2013" y="1862138"/>
            <a:ext cx="9720262" cy="1498600"/>
          </a:xfrm>
          <a:solidFill>
            <a:schemeClr val="bg1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RUEGOS Y PREGUNTAS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8914" name="Marcador de contenido 2"/>
          <p:cNvSpPr>
            <a:spLocks noGrp="1"/>
          </p:cNvSpPr>
          <p:nvPr>
            <p:ph idx="1"/>
          </p:nvPr>
        </p:nvSpPr>
        <p:spPr>
          <a:xfrm>
            <a:off x="1023938" y="3076575"/>
            <a:ext cx="9720262" cy="2946400"/>
          </a:xfrm>
          <a:solidFill>
            <a:schemeClr val="bg1"/>
          </a:solidFill>
        </p:spPr>
        <p:txBody>
          <a:bodyPr/>
          <a:lstStyle/>
          <a:p>
            <a:pPr marL="0" indent="0" algn="ctr" eaLnBrk="1" hangingPunct="1">
              <a:buFont typeface="Tw Cen MT" pitchFamily="34" charset="0"/>
              <a:buNone/>
            </a:pPr>
            <a:endParaRPr lang="es-ES" sz="2800" smtClean="0"/>
          </a:p>
          <a:p>
            <a:pPr marL="0" indent="0" algn="ctr" eaLnBrk="1" hangingPunct="1">
              <a:buFont typeface="Tw Cen MT" pitchFamily="34" charset="0"/>
              <a:buNone/>
            </a:pPr>
            <a:r>
              <a:rPr lang="es-ES" sz="2800" smtClean="0"/>
              <a:t> Para futuras dudas: </a:t>
            </a:r>
          </a:p>
          <a:p>
            <a:pPr marL="0" indent="0" algn="ctr" eaLnBrk="1" hangingPunct="1">
              <a:buFont typeface="Tw Cen MT" pitchFamily="34" charset="0"/>
              <a:buNone/>
            </a:pPr>
            <a:r>
              <a:rPr lang="es-ES" sz="2800" smtClean="0">
                <a:hlinkClick r:id="rId2"/>
              </a:rPr>
              <a:t>programas.retornovoluntario@meyss.es</a:t>
            </a:r>
            <a:endParaRPr lang="es-ES" sz="2000" smtClean="0"/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endParaRPr lang="es-ES" sz="2000" smtClean="0"/>
          </a:p>
          <a:p>
            <a:pPr marL="0" indent="0" algn="ctr" eaLnBrk="1" hangingPunct="1">
              <a:buFont typeface="Tw Cen MT" pitchFamily="34" charset="0"/>
              <a:buNone/>
            </a:pPr>
            <a:endParaRPr lang="es-ES" sz="2800" smtClean="0"/>
          </a:p>
          <a:p>
            <a:pPr marL="0" indent="0" algn="ctr" eaLnBrk="1" hangingPunct="1">
              <a:buFont typeface="Tw Cen MT" pitchFamily="34" charset="0"/>
              <a:buNone/>
            </a:pPr>
            <a:endParaRPr lang="es-ES" sz="2800" smtClean="0"/>
          </a:p>
        </p:txBody>
      </p:sp>
      <p:pic>
        <p:nvPicPr>
          <p:cNvPr id="38915" name="Imagen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263525"/>
            <a:ext cx="3148013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Imagen 8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716963" y="263525"/>
            <a:ext cx="2828925" cy="92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6386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155575"/>
            <a:ext cx="26098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/>
          <p:cNvSpPr txBox="1"/>
          <p:nvPr/>
        </p:nvSpPr>
        <p:spPr>
          <a:xfrm>
            <a:off x="885825" y="665163"/>
            <a:ext cx="10163175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cs typeface="+mn-cs"/>
              </a:rPr>
              <a:t>RESOLUCIÓN DE 29 DE MAYO DE 2017, DE LA DIRECCIÓN GENERAL DE MIGRACIONES, POR LA QUE SE CONVOCAN SUBVENCIONES PARA PROYECTOS DE RETORNO VOLUNTARIO DE PERSONAS NACIONALES DE TERCEROS PAÍSES.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El extracto de la convocatoria se publicó en el BOE el día 13 de junio de 2017: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u="sng" dirty="0">
                <a:solidFill>
                  <a:srgbClr val="0070C0"/>
                </a:solidFill>
                <a:latin typeface="+mn-lt"/>
                <a:cs typeface="+mn-cs"/>
                <a:hlinkClick r:id="rId3"/>
              </a:rPr>
              <a:t>https://www.boe.es/boe/dias/2017/06/13/pdfs/BOE-B-2017-36900.pdf </a:t>
            </a:r>
            <a:endParaRPr lang="es-ES" u="sng" dirty="0">
              <a:solidFill>
                <a:srgbClr val="0070C0"/>
              </a:solidFill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La resolución puede encontrarse también en la Base de Datos Nacional de Subvenciones, junto a los anexos correspondientes: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u="sng" dirty="0">
                <a:solidFill>
                  <a:srgbClr val="0070C0"/>
                </a:solidFill>
                <a:hlinkClick r:id="rId4"/>
              </a:rPr>
              <a:t>http://www.pap.minhafp.gob.es/bdnstrans/GE/es/convocatoria/350164</a:t>
            </a:r>
            <a:endParaRPr lang="es-ES" dirty="0">
              <a:solidFill>
                <a:srgbClr val="0070C0"/>
              </a:solidFill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</a:rPr>
              <a:t>O en el Portal de Inmigración de la SGIE: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+mn-lt"/>
                <a:cs typeface="+mn-cs"/>
                <a:hlinkClick r:id="rId5"/>
              </a:rPr>
              <a:t>http://extranjeros.empleo.gob.es/es/Subvenciones/AreaIntegracion/retorno_voluntario/index.html</a:t>
            </a:r>
            <a:endParaRPr lang="es-ES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</p:txBody>
      </p:sp>
      <p:pic>
        <p:nvPicPr>
          <p:cNvPr id="16388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691563" y="112713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4425" y="519113"/>
            <a:ext cx="9720263" cy="14986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s-ES" sz="80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es-ES" sz="8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7410" name="Imagen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638" y="166688"/>
            <a:ext cx="26860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uadroTexto 2"/>
          <p:cNvSpPr txBox="1"/>
          <p:nvPr/>
        </p:nvSpPr>
        <p:spPr>
          <a:xfrm>
            <a:off x="1276350" y="1157288"/>
            <a:ext cx="9558338" cy="984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SUBVENCIONABLES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atin typeface="+mn-lt"/>
              <a:cs typeface="+mn-cs"/>
            </a:endParaRPr>
          </a:p>
        </p:txBody>
      </p:sp>
      <p:graphicFrame>
        <p:nvGraphicFramePr>
          <p:cNvPr id="6" name="Diagrama 5"/>
          <p:cNvGraphicFramePr/>
          <p:nvPr/>
        </p:nvGraphicFramePr>
        <p:xfrm>
          <a:off x="4114399" y="2084388"/>
          <a:ext cx="3720316" cy="4106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413" name="Imagen 8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872538" y="166688"/>
            <a:ext cx="2659062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688" y="825500"/>
            <a:ext cx="9720262" cy="14589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Cuantías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8434" name="Marcador de contenido 2"/>
          <p:cNvSpPr>
            <a:spLocks noGrp="1"/>
          </p:cNvSpPr>
          <p:nvPr>
            <p:ph idx="1"/>
          </p:nvPr>
        </p:nvSpPr>
        <p:spPr>
          <a:xfrm>
            <a:off x="1663700" y="2090738"/>
            <a:ext cx="8572500" cy="406876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z="2000" b="1" smtClean="0"/>
              <a:t> </a:t>
            </a:r>
            <a:r>
              <a:rPr lang="es-ES" sz="2400" b="1" smtClean="0"/>
              <a:t>3M€ disponibles para el desarrollo de proyectos RVA</a:t>
            </a:r>
          </a:p>
          <a:p>
            <a:pPr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z="2400" b="1" smtClean="0"/>
              <a:t> Varían las cuantías por proyectos</a:t>
            </a:r>
            <a:r>
              <a:rPr lang="es-ES" sz="2400" smtClean="0"/>
              <a:t>:</a:t>
            </a:r>
          </a:p>
          <a:p>
            <a:pPr marL="460375" lvl="1" indent="-285750"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z="2000" smtClean="0"/>
              <a:t>Coste mínimo del proyecto: 100.000€ (aplicable a todos)</a:t>
            </a:r>
          </a:p>
          <a:p>
            <a:pPr marL="460375" lvl="1" indent="-285750"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z="2000" smtClean="0"/>
              <a:t>Para los proyectos 1 y 3 (retorno asistido y reintegración), la subvención no superará los 750.000€</a:t>
            </a:r>
          </a:p>
          <a:p>
            <a:pPr marL="460375" lvl="1" indent="-285750" algn="just" eaLnBrk="1" hangingPunct="1">
              <a:lnSpc>
                <a:spcPct val="150000"/>
              </a:lnSpc>
              <a:buClrTx/>
              <a:buFont typeface="Arial" charset="0"/>
              <a:buChar char="•"/>
            </a:pPr>
            <a:r>
              <a:rPr lang="es-ES" sz="2000" smtClean="0"/>
              <a:t>Para</a:t>
            </a:r>
            <a:r>
              <a:rPr lang="es-ES" sz="1600" smtClean="0"/>
              <a:t> </a:t>
            </a:r>
            <a:r>
              <a:rPr lang="es-ES" sz="2000" smtClean="0"/>
              <a:t>el proyecto 2 (productivo), la subvención no superará los 500.000€</a:t>
            </a:r>
          </a:p>
        </p:txBody>
      </p:sp>
      <p:pic>
        <p:nvPicPr>
          <p:cNvPr id="18435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269875"/>
            <a:ext cx="2989262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7463" y="211138"/>
            <a:ext cx="26574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3938" y="947738"/>
            <a:ext cx="9720262" cy="1498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/>
            </a:r>
            <a:b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</a:b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PLAZOS DE ejecución Y JUSTIFICACIÓN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9458" name="Marcador de contenido 2"/>
          <p:cNvSpPr>
            <a:spLocks noGrp="1"/>
          </p:cNvSpPr>
          <p:nvPr>
            <p:ph idx="1"/>
          </p:nvPr>
        </p:nvSpPr>
        <p:spPr>
          <a:xfrm>
            <a:off x="1023938" y="2265363"/>
            <a:ext cx="9720262" cy="3967162"/>
          </a:xfrm>
        </p:spPr>
        <p:txBody>
          <a:bodyPr/>
          <a:lstStyle/>
          <a:p>
            <a:pPr marL="0" indent="0" algn="just" eaLnBrk="1" hangingPunct="1">
              <a:buFont typeface="Tw Cen MT" pitchFamily="34" charset="0"/>
              <a:buNone/>
            </a:pPr>
            <a:r>
              <a:rPr lang="es-ES" sz="2400" smtClean="0"/>
              <a:t> </a:t>
            </a:r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b="1" smtClean="0"/>
              <a:t>Ámbito temporal de las actuaciones</a:t>
            </a:r>
            <a:r>
              <a:rPr lang="es-ES" sz="2000" smtClean="0"/>
              <a:t>: entre el 1 de julio de 2017 hasta el 30 de junio de 2018.</a:t>
            </a:r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b="1" smtClean="0"/>
              <a:t>Control intermedio</a:t>
            </a:r>
            <a:r>
              <a:rPr lang="es-ES" sz="2000" smtClean="0"/>
              <a:t>: conlleva la presentación de una memoria intermedia (antes del 31 de enero de 2018).</a:t>
            </a:r>
          </a:p>
          <a:p>
            <a:pPr marL="0" indent="0"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000" b="1" smtClean="0"/>
              <a:t>Control final</a:t>
            </a:r>
            <a:r>
              <a:rPr lang="es-ES" sz="2000" smtClean="0"/>
              <a:t>: conlleva la presentación de una memoria técnica y una económica, antes del 31 de julio de 2018, que justifiquen el cumplimiento de la finalidad de la subvención. </a:t>
            </a:r>
            <a:endParaRPr lang="es-ES" sz="2000" b="1" smtClean="0"/>
          </a:p>
        </p:txBody>
      </p:sp>
      <p:pic>
        <p:nvPicPr>
          <p:cNvPr id="19459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3938" y="263525"/>
            <a:ext cx="310673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7463" y="152400"/>
            <a:ext cx="2657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5363" y="884238"/>
            <a:ext cx="9720262" cy="14589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cofinanciación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0482" name="Marcador de contenido 2"/>
          <p:cNvSpPr>
            <a:spLocks noGrp="1"/>
          </p:cNvSpPr>
          <p:nvPr>
            <p:ph idx="1"/>
          </p:nvPr>
        </p:nvSpPr>
        <p:spPr>
          <a:xfrm>
            <a:off x="1168400" y="2252663"/>
            <a:ext cx="10360025" cy="1268412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s-ES" sz="2000" smtClean="0"/>
              <a:t>La presente convocatoria, por la que se financian los proyectos de retorno voluntario, se enmarca dentro del objetivo específico 3 del Programa Nacional FAMI, de “</a:t>
            </a:r>
            <a:r>
              <a:rPr lang="es-ES" sz="2000" i="1" smtClean="0"/>
              <a:t>apoyo al desarrollo de estrategias de retorno equitativas y eficaces que contribuyan a la lucha contra la inmigración ilegal haciendo hincapié en la sostenibilidad del retorno”</a:t>
            </a:r>
            <a:r>
              <a:rPr lang="es-ES" sz="2000" smtClean="0"/>
              <a:t>.</a:t>
            </a:r>
          </a:p>
          <a:p>
            <a:pPr algn="ctr" eaLnBrk="1" hangingPunct="1">
              <a:lnSpc>
                <a:spcPct val="150000"/>
              </a:lnSpc>
            </a:pPr>
            <a:r>
              <a:rPr lang="es-ES" sz="2400" b="1" smtClean="0"/>
              <a:t>Los proyectos serán cofinanciados por:</a:t>
            </a:r>
          </a:p>
          <a:p>
            <a:pPr algn="ctr" eaLnBrk="1" hangingPunct="1">
              <a:lnSpc>
                <a:spcPct val="150000"/>
              </a:lnSpc>
            </a:pPr>
            <a:r>
              <a:rPr lang="es-ES" sz="2400" smtClean="0"/>
              <a:t>FAMI: Hasta un 90%.  </a:t>
            </a:r>
          </a:p>
          <a:p>
            <a:pPr algn="ctr" eaLnBrk="1" hangingPunct="1">
              <a:lnSpc>
                <a:spcPct val="150000"/>
              </a:lnSpc>
            </a:pPr>
            <a:r>
              <a:rPr lang="es-ES" sz="2400" smtClean="0"/>
              <a:t>Financiación propia: Mínimo 2%.</a:t>
            </a:r>
          </a:p>
          <a:p>
            <a:pPr algn="just" eaLnBrk="1" hangingPunct="1">
              <a:lnSpc>
                <a:spcPct val="150000"/>
              </a:lnSpc>
              <a:buFont typeface="Tw Cen MT" pitchFamily="34" charset="0"/>
              <a:buNone/>
            </a:pPr>
            <a:r>
              <a:rPr lang="es-ES" sz="2400" b="1" smtClean="0"/>
              <a:t> </a:t>
            </a:r>
            <a:endParaRPr lang="es-ES" sz="2400" smtClean="0"/>
          </a:p>
        </p:txBody>
      </p:sp>
      <p:pic>
        <p:nvPicPr>
          <p:cNvPr id="20483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8" y="268288"/>
            <a:ext cx="2846387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05850" y="268288"/>
            <a:ext cx="26590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6313" y="1095375"/>
            <a:ext cx="9720262" cy="14589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s-ES" sz="40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FORMA DE PAGO</a:t>
            </a:r>
            <a:endParaRPr lang="es-ES" sz="40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76400" y="2378075"/>
            <a:ext cx="9688513" cy="1268413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00000"/>
              </a:lnSpc>
              <a:buFont typeface="Tw Cen MT"/>
              <a:buNone/>
              <a:defRPr/>
            </a:pPr>
            <a:r>
              <a:rPr lang="es-ES" sz="2400" b="1" u="sng" dirty="0" smtClean="0"/>
              <a:t>1er plazo</a:t>
            </a:r>
          </a:p>
          <a:p>
            <a:pPr algn="just" eaLnBrk="1" hangingPunct="1">
              <a:lnSpc>
                <a:spcPct val="10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es-ES" sz="2400" dirty="0" smtClean="0"/>
              <a:t> Importe: 80% de la cuantía concedida. </a:t>
            </a:r>
          </a:p>
          <a:p>
            <a:pPr algn="just" eaLnBrk="1" hangingPunct="1">
              <a:lnSpc>
                <a:spcPct val="100000"/>
              </a:lnSpc>
              <a:buClrTx/>
              <a:buFont typeface="Arial" panose="020B0604020202020204" pitchFamily="34" charset="0"/>
              <a:buChar char="•"/>
              <a:defRPr/>
            </a:pPr>
            <a:r>
              <a:rPr lang="es-ES" sz="2400" dirty="0" smtClean="0"/>
              <a:t> Momento del pago: al dictarse la resolución de concesión.</a:t>
            </a:r>
          </a:p>
          <a:p>
            <a:pPr marL="0" indent="0" algn="just" eaLnBrk="1" hangingPunct="1">
              <a:lnSpc>
                <a:spcPct val="100000"/>
              </a:lnSpc>
              <a:buFont typeface="Tw Cen MT"/>
              <a:buNone/>
              <a:defRPr/>
            </a:pPr>
            <a:r>
              <a:rPr lang="es-ES" sz="2400" b="1" u="sng" dirty="0" smtClean="0"/>
              <a:t>2º plazo</a:t>
            </a:r>
          </a:p>
          <a:p>
            <a:pPr algn="just" eaLnBrk="1" hangingPunct="1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s-ES" sz="2400" dirty="0" smtClean="0"/>
              <a:t> Importe: hasta un 20% de la cuantía concedida (</a:t>
            </a:r>
            <a:r>
              <a:rPr lang="es-ES" sz="2400" b="1" dirty="0"/>
              <a:t>La cuantía del 2º pago dependerá del importe </a:t>
            </a:r>
            <a:r>
              <a:rPr lang="es-ES" sz="2400" b="1" dirty="0" smtClean="0"/>
              <a:t>justificado).</a:t>
            </a:r>
            <a:endParaRPr lang="es-ES" sz="2400" b="1" dirty="0"/>
          </a:p>
          <a:p>
            <a:pPr algn="just" eaLnBrk="1" hangingPunct="1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s-ES" sz="2400" dirty="0" smtClean="0"/>
              <a:t> Momento del pago: Tras la revisión de la Memoria Final.</a:t>
            </a:r>
            <a:endParaRPr lang="es-ES" sz="2400" dirty="0"/>
          </a:p>
        </p:txBody>
      </p:sp>
      <p:pic>
        <p:nvPicPr>
          <p:cNvPr id="21507" name="Imagen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8" y="268288"/>
            <a:ext cx="2846387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Imagen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24913" y="263525"/>
            <a:ext cx="265906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91078E-EE5B-425A-BE99-235C7E8BBE3A}" type="slidenum">
              <a:rPr lang="es-ES"/>
              <a:pPr>
                <a:defRPr/>
              </a:pPr>
              <a:t>9</a:t>
            </a:fld>
            <a:endParaRPr lang="es-ES"/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1587500" y="2517775"/>
            <a:ext cx="8961438" cy="3362325"/>
          </a:xfrm>
          <a:prstGeom prst="rect">
            <a:avLst/>
          </a:prstGeom>
        </p:spPr>
        <p:txBody>
          <a:bodyPr lIns="34290" rIns="34290"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38138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Tw Cen MT" panose="020B0602020104020603" pitchFamily="34" charset="0"/>
              <a:buNone/>
              <a:tabLst>
                <a:tab pos="821531" algn="l"/>
              </a:tabLst>
              <a:defRPr/>
            </a:pPr>
            <a:endParaRPr lang="es-ES" sz="1350" dirty="0">
              <a:latin typeface="+mj-lt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304925" y="2508250"/>
            <a:ext cx="935355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4938" algn="just">
              <a:lnSpc>
                <a:spcPct val="150000"/>
              </a:lnSpc>
            </a:pPr>
            <a:r>
              <a:rPr lang="es-ES">
                <a:latin typeface="Tw Cen MT Condensed" pitchFamily="34" charset="0"/>
                <a:cs typeface="Times New Roman" pitchFamily="18" charset="0"/>
              </a:rPr>
              <a:t>Los logotipos que deberán utilizarse, siguiendo las pautas que determina la convocatoria para la difusión de los proyectos subvencionados, serán los siguientes:</a:t>
            </a:r>
          </a:p>
          <a:p>
            <a:pPr marL="134938" algn="just"/>
            <a:endParaRPr lang="es-ES">
              <a:solidFill>
                <a:srgbClr val="6D5225"/>
              </a:solidFill>
              <a:latin typeface="Tw Cen MT Condensed" pitchFamily="34" charset="0"/>
              <a:cs typeface="Times New Roman" pitchFamily="18" charset="0"/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1647825" y="3690938"/>
            <a:ext cx="3954463" cy="10144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 la Dirección General de Migraciones: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500" dirty="0">
              <a:solidFill>
                <a:schemeClr val="accent5">
                  <a:lumMod val="50000"/>
                </a:schemeClr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4275138" y="4395788"/>
            <a:ext cx="2851150" cy="323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6384925" y="3651250"/>
            <a:ext cx="3954463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b="1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Logotipo del Fondo de Asilo, Migración e Integración: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525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500" dirty="0">
                <a:solidFill>
                  <a:schemeClr val="accent5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2535" name="Imagen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25650" y="4406900"/>
            <a:ext cx="2987675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Picture 1" descr="cid:image001.jpg@01CD4A13.FB3570F0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1163638" y="187325"/>
            <a:ext cx="28829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550150" y="4402138"/>
            <a:ext cx="1884363" cy="65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Imagen 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953500" y="187325"/>
            <a:ext cx="23399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938213" y="1235075"/>
            <a:ext cx="9720262" cy="1498600"/>
          </a:xfrm>
        </p:spPr>
        <p:txBody>
          <a:bodyPr/>
          <a:lstStyle/>
          <a:p>
            <a:pPr algn="ctr" eaLnBrk="1" hangingPunct="1">
              <a:defRPr/>
            </a:pPr>
            <a:r>
              <a:rPr lang="es-ES" sz="4000" dirty="0" smtClean="0"/>
              <a:t>UTILIZACIÓN DE LOGOTIPOS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1245</Words>
  <Application>Microsoft Office PowerPoint</Application>
  <PresentationFormat>Panorámica</PresentationFormat>
  <Paragraphs>178</Paragraphs>
  <Slides>22</Slides>
  <Notes>2</Notes>
  <HiddenSlides>0</HiddenSlides>
  <MMClips>0</MMClips>
  <ScaleCrop>false</ScaleCrop>
  <HeadingPairs>
    <vt:vector size="8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2" baseType="lpstr">
      <vt:lpstr>Arial</vt:lpstr>
      <vt:lpstr>Calibri</vt:lpstr>
      <vt:lpstr>Cambria</vt:lpstr>
      <vt:lpstr>Times New Roman</vt:lpstr>
      <vt:lpstr>Tw Cen MT</vt:lpstr>
      <vt:lpstr>Tw Cen MT Condensed</vt:lpstr>
      <vt:lpstr>Verdana</vt:lpstr>
      <vt:lpstr>Wingdings 3</vt:lpstr>
      <vt:lpstr>Integral</vt:lpstr>
      <vt:lpstr>Hoja de cálculo</vt:lpstr>
      <vt:lpstr>Jornada de presentación de la Convocatoria de subvenciones para proyectos de retorno voluntario.    19 de junio de 2017  </vt:lpstr>
      <vt:lpstr> Retorno Voluntario 2017</vt:lpstr>
      <vt:lpstr>   </vt:lpstr>
      <vt:lpstr>   </vt:lpstr>
      <vt:lpstr>Cuantías</vt:lpstr>
      <vt:lpstr>  PLAZOS DE ejecución Y JUSTIFICACIÓN</vt:lpstr>
      <vt:lpstr> cofinanciación</vt:lpstr>
      <vt:lpstr> FORMA DE PAGO</vt:lpstr>
      <vt:lpstr>UTILIZACIÓN DE LOGOTIPOS</vt:lpstr>
      <vt:lpstr> Retorno Voluntario 2017</vt:lpstr>
      <vt:lpstr> PRESENTACIÓN DE SOLICITUDES</vt:lpstr>
      <vt:lpstr> COSTES ESTRUCTURALES</vt:lpstr>
      <vt:lpstr> Justificación</vt:lpstr>
      <vt:lpstr>   </vt:lpstr>
      <vt:lpstr>FAMILIARES DE COMUNITARIO</vt:lpstr>
      <vt:lpstr> Retorno Voluntario 2017</vt:lpstr>
      <vt:lpstr>ANEXOS i-v</vt:lpstr>
      <vt:lpstr>Anexos: i - v</vt:lpstr>
      <vt:lpstr>   </vt:lpstr>
      <vt:lpstr>ANEXO iii. TABLA b PRESUPUESTO DEL PROYECTO</vt:lpstr>
      <vt:lpstr> SUBCONTRATACIONES</vt:lpstr>
      <vt:lpstr> RUEGOS Y PREGUNTAS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2017-06-21T07:08:36Z</dcterms:created>
  <dcterms:modified xsi:type="dcterms:W3CDTF">2017-06-21T07:08:42Z</dcterms:modified>
</cp:coreProperties>
</file>