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2" r:id="rId3"/>
    <p:sldId id="276" r:id="rId4"/>
    <p:sldId id="270" r:id="rId5"/>
    <p:sldId id="274" r:id="rId6"/>
    <p:sldId id="275" r:id="rId7"/>
    <p:sldId id="271" r:id="rId8"/>
    <p:sldId id="277" r:id="rId9"/>
    <p:sldId id="260" r:id="rId10"/>
    <p:sldId id="263" r:id="rId11"/>
    <p:sldId id="264" r:id="rId12"/>
    <p:sldId id="265" r:id="rId13"/>
    <p:sldId id="272" r:id="rId14"/>
    <p:sldId id="273" r:id="rId15"/>
    <p:sldId id="266" r:id="rId16"/>
    <p:sldId id="267" r:id="rId17"/>
    <p:sldId id="278" r:id="rId18"/>
    <p:sldId id="268" r:id="rId19"/>
    <p:sldId id="269" r:id="rId20"/>
  </p:sldIdLst>
  <p:sldSz cx="9144000" cy="6858000" type="screen4x3"/>
  <p:notesSz cx="7102475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60" autoAdjust="0"/>
  </p:normalViewPr>
  <p:slideViewPr>
    <p:cSldViewPr>
      <p:cViewPr varScale="1">
        <p:scale>
          <a:sx n="68" d="100"/>
          <a:sy n="68" d="100"/>
        </p:scale>
        <p:origin x="16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3B5D627-A0F1-4C4B-91CC-1E23DB429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5385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s-ES"/>
              <a:t>RESOLUCIÓN DE 10 DE MARZO DE 2015 DE LA DIRECCIÓN GENERAL DE MIGRACIONES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2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6513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8163" cy="5127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5B8E4-DC93-4FE9-81BC-8D164CAC8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84656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80FBEB-AA73-4715-9095-062C2A394FFC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41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3555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3556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DB99FA-A7B5-4FBD-9B04-812512A9B462}" type="slidenum">
              <a:rPr lang="es-ES" smtClean="0">
                <a:latin typeface="Arial" charset="0"/>
              </a:rPr>
              <a:pPr/>
              <a:t>7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245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Marcador de imagen d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5602" name="Marcador de nota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smtClean="0">
              <a:latin typeface="Arial" charset="0"/>
            </a:endParaRPr>
          </a:p>
        </p:txBody>
      </p:sp>
      <p:sp>
        <p:nvSpPr>
          <p:cNvPr id="25603" name="Marcador de encabezado 3"/>
          <p:cNvSpPr>
            <a:spLocks noGrp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s-ES" smtClean="0">
                <a:latin typeface="Arial" charset="0"/>
              </a:rPr>
              <a:t>RESOLUCIÓN DE 10 DE MARZO DE 2015 DE LA DIRECCIÓN GENERAL DE MIGRACIONES</a:t>
            </a:r>
          </a:p>
        </p:txBody>
      </p:sp>
      <p:sp>
        <p:nvSpPr>
          <p:cNvPr id="25604" name="Marcador de número de diapositiva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7891C3-012F-49DA-9F4B-0923FAA14894}" type="slidenum">
              <a:rPr lang="es-ES" smtClean="0">
                <a:latin typeface="Arial" charset="0"/>
              </a:rPr>
              <a:pPr/>
              <a:t>8</a:t>
            </a:fld>
            <a:endParaRPr lang="es-E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9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DC5FD-3435-4B7F-AE0D-9005EFEB24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B66BA-C804-460F-8418-9716424E3E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70FD3-DF87-4F48-B3AD-96BD8143D1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F45FF-CE6F-4F36-AF2A-5D7779E22F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D69D6-383D-4C94-A41C-30C39ACC50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F77E-10E4-4D5D-A667-4B461FD5D05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466FC-E675-4D7D-9EF7-528D4B332D1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66F5-6B3B-4466-8E0B-981B8349A2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C5834-DBC6-4472-8C2D-F4DA4146D2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C8E48-E898-45BF-B060-D7708B3DCD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CA4A9-684E-4DBF-B634-6FF4B1FF300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EB0BD1-BA82-472E-AEFB-7DB1CED2C6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diego.bausela@meyss.es" TargetMode="External"/><Relationship Id="rId2" Type="http://schemas.openxmlformats.org/officeDocument/2006/relationships/hyperlink" Target="mailto:subvenciones.integracion@meyss.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empleoyseguridadsocial.gob.es/es/sede_electronica/tramites/index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2CF35A-B304-4107-9A0C-DB3E1AA7C795}" type="slidenum">
              <a:rPr lang="es-ES" smtClean="0">
                <a:latin typeface="Arial" charset="0"/>
              </a:rPr>
              <a:pPr/>
              <a:t>1</a:t>
            </a:fld>
            <a:endParaRPr lang="es-ES" smtClean="0">
              <a:latin typeface="Arial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/>
            </a:r>
            <a:br>
              <a:rPr lang="es-ES" sz="2800" b="1" dirty="0" smtClean="0"/>
            </a:br>
            <a:r>
              <a:rPr lang="es-ES" sz="2800" b="1" dirty="0" smtClean="0"/>
              <a:t>RESOLUCIÓN DE </a:t>
            </a:r>
            <a:r>
              <a:rPr lang="es-ES" sz="2800" b="1" dirty="0" smtClean="0">
                <a:solidFill>
                  <a:schemeClr val="tx1"/>
                </a:solidFill>
              </a:rPr>
              <a:t>11 DE JULIO </a:t>
            </a:r>
            <a:r>
              <a:rPr lang="es-ES" sz="2800" b="1" dirty="0" smtClean="0"/>
              <a:t>DE 2017       </a:t>
            </a:r>
            <a:r>
              <a:rPr lang="es-ES" sz="2000" b="1" dirty="0" smtClean="0"/>
              <a:t> DE LA DGM, POR LA QUE SE CONVOCAN  SUBVENCIONES PARA EL DESARROLLO DE PROYECTOS DIRIGIDOS A PERSONAS INMIGRANTES</a:t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>COFINANCIADA POR EL FONDO DE ASILO, MIGRACIÓN E INTEGRACIÓN (FAMI) Y POR EL FONDO SOCIAL EUROPEO (FSE)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0" y="3109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s-ES"/>
          </a:p>
        </p:txBody>
      </p:sp>
      <p:pic>
        <p:nvPicPr>
          <p:cNvPr id="15364" name="Picture 8" descr="Logo MEYSS-IN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  <p:sp>
        <p:nvSpPr>
          <p:cNvPr id="15368" name="Rectangle 4"/>
          <p:cNvSpPr>
            <a:spLocks noChangeArrowheads="1"/>
          </p:cNvSpPr>
          <p:nvPr/>
        </p:nvSpPr>
        <p:spPr bwMode="auto">
          <a:xfrm>
            <a:off x="0" y="10001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3D99E65-A8A1-44E7-B1E1-5F209CE6AF07}" type="slidenum">
              <a:rPr lang="es-ES" smtClean="0">
                <a:latin typeface="Arial" charset="0"/>
              </a:rPr>
              <a:pPr/>
              <a:t>10</a:t>
            </a:fld>
            <a:endParaRPr lang="es-ES" smtClean="0">
              <a:latin typeface="Arial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INSTRUCCIONES DE CUMPLIMENTACIÓN DISPONIBLES EN LA PÁGINA WEB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I. </a:t>
            </a:r>
            <a:r>
              <a:rPr lang="es-ES" sz="1600" b="1" dirty="0" smtClean="0"/>
              <a:t>SOLICITUD DE SUBVENCIÓN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Nombre o razón social de la entidad = Tarjeta de identificación fiscal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 smtClean="0"/>
              <a:t>ANEXO II.</a:t>
            </a:r>
            <a:r>
              <a:rPr lang="es-E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s-ES" sz="1600" b="1" dirty="0" smtClean="0"/>
              <a:t>MEMORIA EXPLICATIVA DE LA ENTIDAD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Importante: Cumplimentar ampliamente todos los apartados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Ámbito territorial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Lugares donde se realizan actividades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Inmuebles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Estructura: Evaluación y calidad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Personal retribuido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Especialización: proyectos con el colectivo en años anteriores.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            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600" b="1" u="sng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dirty="0" smtClean="0"/>
          </a:p>
        </p:txBody>
      </p:sp>
      <p:pic>
        <p:nvPicPr>
          <p:cNvPr id="2765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1A785A-FDCE-4B9B-AF6C-8A839764F31F}" type="slidenum">
              <a:rPr lang="es-ES" smtClean="0">
                <a:latin typeface="Arial" charset="0"/>
              </a:rPr>
              <a:pPr/>
              <a:t>11</a:t>
            </a:fld>
            <a:endParaRPr lang="es-ES" smtClean="0">
              <a:latin typeface="Arial" charset="0"/>
            </a:endParaRP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u="sng" dirty="0" smtClean="0"/>
              <a:t>ANEXO III y IV.</a:t>
            </a:r>
            <a:r>
              <a:rPr lang="es-ES" sz="1600" b="1" dirty="0" smtClean="0"/>
              <a:t> MEMORIA EXPLICATIVA DEL PROYECTO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Importante: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Prioridad según Anexo 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Actividades (adecuada calendarización)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Indicadores (objetivo/indicadores /resultados esperados). Mirar convocatoria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Presupuesto del proyecto. El presupuesto del Anexo III incluirá costes directos e indirectos en conjunto. En Anexos </a:t>
            </a:r>
            <a:r>
              <a:rPr lang="es-ES" sz="1600" b="1" dirty="0" err="1" smtClean="0"/>
              <a:t>VIa</a:t>
            </a:r>
            <a:r>
              <a:rPr lang="es-ES" sz="1600" b="1" dirty="0" smtClean="0"/>
              <a:t>) y </a:t>
            </a:r>
            <a:r>
              <a:rPr lang="es-ES" sz="1600" b="1" dirty="0" err="1" smtClean="0"/>
              <a:t>VIb</a:t>
            </a:r>
            <a:r>
              <a:rPr lang="es-ES" sz="1600" b="1" dirty="0" smtClean="0"/>
              <a:t>), por separado</a:t>
            </a:r>
          </a:p>
          <a:p>
            <a:pPr eaLnBrk="1" hangingPunct="1">
              <a:lnSpc>
                <a:spcPct val="90000"/>
              </a:lnSpc>
            </a:pPr>
            <a:r>
              <a:rPr lang="es-ES" sz="1800" b="1" dirty="0" smtClean="0">
                <a:solidFill>
                  <a:srgbClr val="FF0000"/>
                </a:solidFill>
              </a:rPr>
              <a:t>TOTAL PRESUPUESTO ANEXO III = TOTAL PRESUPUESTO/S ANEXO/S VI</a:t>
            </a: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El Anexo IV contendrá el presupuesto del proyecto que ejecute una entidad distinta a la que figure como solicitante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>
                <a:solidFill>
                  <a:srgbClr val="FF0000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</p:txBody>
      </p:sp>
      <p:pic>
        <p:nvPicPr>
          <p:cNvPr id="2867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129F99-417A-4685-AC4F-0076195FCE92}" type="slidenum">
              <a:rPr lang="es-ES" smtClean="0">
                <a:latin typeface="Arial" charset="0"/>
              </a:rPr>
              <a:pPr/>
              <a:t>12</a:t>
            </a:fld>
            <a:endParaRPr lang="es-ES" smtClean="0">
              <a:latin typeface="Arial" charset="0"/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</a:pPr>
            <a:r>
              <a:rPr lang="es-ES" sz="1600" b="1" dirty="0" smtClean="0"/>
              <a:t>COSTES INDIRECTOS: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cofinanciados por FSE o FAMI: 15% sobre el total de costes de personal</a:t>
            </a:r>
          </a:p>
          <a:p>
            <a:pPr lvl="1" eaLnBrk="1" hangingPunct="1">
              <a:lnSpc>
                <a:spcPct val="80000"/>
              </a:lnSpc>
            </a:pPr>
            <a:r>
              <a:rPr lang="es-ES" sz="1200" b="1" dirty="0" smtClean="0"/>
              <a:t>PROYECTOS no cofinanciados: 8% del total de costes directos</a:t>
            </a:r>
          </a:p>
          <a:p>
            <a:pPr eaLnBrk="1" hangingPunct="1"/>
            <a:r>
              <a:rPr lang="es-ES" sz="1600" b="1" dirty="0" smtClean="0"/>
              <a:t>FINANCIACIÓN PROPIA: </a:t>
            </a:r>
          </a:p>
          <a:p>
            <a:pPr lvl="1" eaLnBrk="1" hangingPunct="1"/>
            <a:r>
              <a:rPr lang="es-ES" sz="1200" b="1" dirty="0" smtClean="0"/>
              <a:t>mínimo 2% del </a:t>
            </a:r>
            <a:r>
              <a:rPr lang="es-ES" sz="1200" b="1" u="sng" dirty="0" smtClean="0"/>
              <a:t>coste total del proyecto</a:t>
            </a:r>
            <a:r>
              <a:rPr lang="es-ES" sz="1200" b="1" dirty="0" smtClean="0"/>
              <a:t> (art. 7 Orden ESS/1423/2012) </a:t>
            </a:r>
          </a:p>
          <a:p>
            <a:pPr eaLnBrk="1" hangingPunct="1"/>
            <a:r>
              <a:rPr lang="es-ES" sz="1600" b="1" dirty="0" smtClean="0"/>
              <a:t>LÍMITE VIAJES Y ESTANCIA: </a:t>
            </a:r>
          </a:p>
          <a:p>
            <a:pPr lvl="1" eaLnBrk="1" hangingPunct="1"/>
            <a:r>
              <a:rPr lang="es-ES" sz="1200" b="1" dirty="0" smtClean="0"/>
              <a:t>3% subvención (art. 20.3 Orden ESS/1423/2012)</a:t>
            </a:r>
          </a:p>
          <a:p>
            <a:pPr eaLnBrk="1" hangingPunct="1">
              <a:lnSpc>
                <a:spcPct val="90000"/>
              </a:lnSpc>
            </a:pPr>
            <a:r>
              <a:rPr lang="es-ES" sz="1600" b="1" dirty="0" smtClean="0"/>
              <a:t>LÍMITE CUANTÍAS SUBCONTRATACIÓN: </a:t>
            </a:r>
          </a:p>
          <a:p>
            <a:pPr lvl="1" eaLnBrk="1" hangingPunct="1">
              <a:lnSpc>
                <a:spcPct val="90000"/>
              </a:lnSpc>
            </a:pPr>
            <a:r>
              <a:rPr lang="es-ES" sz="1200" b="1" dirty="0" smtClean="0"/>
              <a:t>50% importe actividad subvencionada (art. 15 Orden ESS/1423/2012)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</a:pPr>
            <a:endParaRPr lang="es-ES" sz="1600" b="1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1600" b="1" u="sng" dirty="0" smtClean="0"/>
          </a:p>
        </p:txBody>
      </p:sp>
      <p:pic>
        <p:nvPicPr>
          <p:cNvPr id="30723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buFontTx/>
              <a:buNone/>
              <a:defRPr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  <a:defRPr/>
            </a:pPr>
            <a:endParaRPr lang="es-ES" sz="1400" b="1" dirty="0" smtClean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V. RESUMEN TÉCNICO</a:t>
            </a:r>
          </a:p>
          <a:p>
            <a:pPr eaLnBrk="1" hangingPunct="1">
              <a:defRPr/>
            </a:pPr>
            <a:r>
              <a:rPr lang="es-ES" sz="1600" b="1" dirty="0" smtClean="0"/>
              <a:t>APLICABLE UNICAMENTE A LOS PROYECTOS COFINANCIADOS POR FAMI</a:t>
            </a:r>
          </a:p>
          <a:p>
            <a:pPr eaLnBrk="1" hangingPunct="1">
              <a:defRPr/>
            </a:pPr>
            <a:r>
              <a:rPr lang="es-ES" sz="1600" b="1" dirty="0" smtClean="0"/>
              <a:t>EXPLICACIÓN MUY BREVE DE LAS CARACTERÍSTICAS DEL PROYECTO</a:t>
            </a:r>
          </a:p>
          <a:p>
            <a:pPr lvl="1" eaLnBrk="1" hangingPunct="1">
              <a:defRPr/>
            </a:pPr>
            <a:r>
              <a:rPr lang="es-ES" sz="1400" b="1" dirty="0" smtClean="0"/>
              <a:t>TITULO DEL PROYECTO </a:t>
            </a:r>
          </a:p>
          <a:p>
            <a:pPr lvl="1" eaLnBrk="1" hangingPunct="1">
              <a:defRPr/>
            </a:pPr>
            <a:r>
              <a:rPr lang="es-ES" sz="1400" b="1" dirty="0" smtClean="0"/>
              <a:t>PERFIL DE LOS USUARIOS</a:t>
            </a:r>
          </a:p>
          <a:p>
            <a:pPr lvl="1" eaLnBrk="1" hangingPunct="1">
              <a:defRPr/>
            </a:pPr>
            <a:r>
              <a:rPr lang="es-ES" sz="1400" b="1" dirty="0" smtClean="0"/>
              <a:t>OBJETIVO GENERAL Y ESPECÍFICOS</a:t>
            </a:r>
          </a:p>
          <a:p>
            <a:pPr lvl="1" eaLnBrk="1" hangingPunct="1">
              <a:defRPr/>
            </a:pPr>
            <a:r>
              <a:rPr lang="es-ES" sz="1400" b="1" dirty="0" smtClean="0"/>
              <a:t>ACTIVIDADES A REALIZAR</a:t>
            </a:r>
          </a:p>
        </p:txBody>
      </p:sp>
      <p:sp>
        <p:nvSpPr>
          <p:cNvPr id="2969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262A47-9FA3-45F3-A86F-9234E8BBB1E9}" type="slidenum">
              <a:rPr lang="es-ES" smtClean="0">
                <a:latin typeface="Arial" charset="0"/>
              </a:rPr>
              <a:pPr/>
              <a:t>13</a:t>
            </a:fld>
            <a:endParaRPr lang="es-ES" smtClean="0">
              <a:latin typeface="Arial" charset="0"/>
            </a:endParaRPr>
          </a:p>
        </p:txBody>
      </p:sp>
      <p:pic>
        <p:nvPicPr>
          <p:cNvPr id="2969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</a:t>
            </a:r>
            <a:r>
              <a:rPr lang="es-ES" sz="1600" b="1" dirty="0" smtClean="0"/>
              <a:t>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CUMPLIMENTACIÓN </a:t>
            </a:r>
            <a:r>
              <a:rPr lang="es-ES" sz="1600" b="1" dirty="0"/>
              <a:t>DE LA SOLICITUD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u="sng" dirty="0"/>
              <a:t>ANEXO VI a).</a:t>
            </a:r>
            <a:r>
              <a:rPr lang="es-ES" sz="1600" b="1" dirty="0"/>
              <a:t> PRESUPUESTO PROYECTO ADAPTADO A LAS PARTIDAS FAMI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Importante: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600" b="1" dirty="0" smtClean="0"/>
              <a:t>Indicar </a:t>
            </a:r>
            <a:r>
              <a:rPr lang="es-ES" sz="1600" b="1" dirty="0"/>
              <a:t>otras fuentes de financiación, en su caso.</a:t>
            </a:r>
            <a:endParaRPr lang="es-ES" sz="1600" b="1" dirty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600" b="1" dirty="0"/>
          </a:p>
          <a:p>
            <a:pPr marL="0" indent="0" eaLnBrk="1" hangingPunct="1">
              <a:buFontTx/>
              <a:buNone/>
              <a:defRPr/>
            </a:pPr>
            <a:r>
              <a:rPr lang="es-ES" sz="1600" b="1" u="sng" dirty="0" smtClean="0"/>
              <a:t>ANEXO VI b).</a:t>
            </a:r>
            <a:r>
              <a:rPr lang="es-ES" sz="1600" b="1" dirty="0" smtClean="0"/>
              <a:t> PRESUPUESTO PROYECTOS COFINANCIADOS POR EL FSE</a:t>
            </a:r>
          </a:p>
          <a:p>
            <a:pPr marL="0" indent="0" eaLnBrk="1" hangingPunct="1"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defRPr/>
            </a:pPr>
            <a:r>
              <a:rPr lang="es-ES" sz="1600" b="1" dirty="0" smtClean="0"/>
              <a:t>Distribución por regiones FSE</a:t>
            </a:r>
          </a:p>
          <a:p>
            <a:pPr eaLnBrk="1" hangingPunct="1">
              <a:defRPr/>
            </a:pPr>
            <a:r>
              <a:rPr lang="es-ES" sz="1600" b="1" dirty="0" smtClean="0"/>
              <a:t>Partidas similares a las del presupuesto FAMI</a:t>
            </a:r>
          </a:p>
          <a:p>
            <a:pPr eaLnBrk="1" hangingPunct="1">
              <a:defRPr/>
            </a:pPr>
            <a:r>
              <a:rPr lang="es-ES" sz="1600" b="1" dirty="0" smtClean="0"/>
              <a:t>Indicar otras fuentes de financiación, en su caso.</a:t>
            </a:r>
          </a:p>
          <a:p>
            <a:pPr eaLnBrk="1" hangingPunct="1">
              <a:defRPr/>
            </a:pPr>
            <a:endParaRPr lang="es-ES" sz="1600" b="1" dirty="0" smtClean="0"/>
          </a:p>
          <a:p>
            <a:pPr eaLnBrk="1" hangingPunct="1">
              <a:defRPr/>
            </a:pPr>
            <a:endParaRPr lang="es-ES" sz="1600" b="1" dirty="0" smtClean="0"/>
          </a:p>
        </p:txBody>
      </p:sp>
      <p:sp>
        <p:nvSpPr>
          <p:cNvPr id="3174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D5C358-23BE-4669-A2E2-2EB7F784D441}" type="slidenum">
              <a:rPr lang="es-ES" smtClean="0">
                <a:latin typeface="Arial" charset="0"/>
              </a:rPr>
              <a:pPr/>
              <a:t>14</a:t>
            </a:fld>
            <a:endParaRPr lang="es-ES" smtClean="0">
              <a:latin typeface="Arial" charset="0"/>
            </a:endParaRPr>
          </a:p>
        </p:txBody>
      </p:sp>
      <p:pic>
        <p:nvPicPr>
          <p:cNvPr id="3174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B6FC7D-6A7B-4650-8929-384DA5528974}" type="slidenum">
              <a:rPr lang="es-ES" smtClean="0">
                <a:latin typeface="Arial" charset="0"/>
              </a:rPr>
              <a:pPr/>
              <a:t>15</a:t>
            </a:fld>
            <a:endParaRPr lang="es-ES" smtClean="0">
              <a:latin typeface="Arial" charset="0"/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buFontTx/>
              <a:buNone/>
            </a:pPr>
            <a:r>
              <a:rPr lang="es-ES" sz="1600" b="1" dirty="0" smtClean="0"/>
              <a:t>CUMPLIMENTACIÓN DE LA SOLICITUD</a:t>
            </a:r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r>
              <a:rPr lang="es-ES" sz="1600" b="1" u="sng" dirty="0" smtClean="0"/>
              <a:t>ANEXO VII.</a:t>
            </a:r>
            <a:r>
              <a:rPr lang="es-ES" sz="1600" b="1" dirty="0" smtClean="0"/>
              <a:t> COMPROMISO DE FINANCIACIÓN PROPIA</a:t>
            </a:r>
          </a:p>
          <a:p>
            <a:pPr eaLnBrk="1" hangingPunct="1">
              <a:buFontTx/>
              <a:buNone/>
            </a:pPr>
            <a:r>
              <a:rPr lang="es-ES" sz="1600" b="1" dirty="0" smtClean="0"/>
              <a:t>Obligatorio</a:t>
            </a:r>
          </a:p>
          <a:p>
            <a:pPr eaLnBrk="1" hangingPunct="1">
              <a:buFontTx/>
              <a:buNone/>
            </a:pPr>
            <a:endParaRPr lang="es-ES" sz="1600" b="1" dirty="0" smtClean="0"/>
          </a:p>
          <a:p>
            <a:pPr algn="just" eaLnBrk="1" hangingPunct="1">
              <a:buFontTx/>
              <a:buNone/>
            </a:pPr>
            <a:r>
              <a:rPr lang="es-ES" sz="1600" b="1" u="sng" dirty="0" smtClean="0"/>
              <a:t>ANEXO VIII. </a:t>
            </a:r>
            <a:r>
              <a:rPr lang="es-ES" sz="1600" b="1" dirty="0" smtClean="0"/>
              <a:t>CUESTIONARIO DE VALORACIÓN DE LA CALIDAD EN LA GESTIÓN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DE PROYECTOS SIMILARES SUBVENCIONADOS POR </a:t>
            </a:r>
            <a:r>
              <a:rPr lang="es-ES" sz="1600" b="1" dirty="0" smtClean="0">
                <a:solidFill>
                  <a:srgbClr val="FF0000"/>
                </a:solidFill>
              </a:rPr>
              <a:t>OTROS 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                     </a:t>
            </a:r>
            <a:r>
              <a:rPr lang="es-ES" sz="1600" b="1" dirty="0" smtClean="0">
                <a:solidFill>
                  <a:srgbClr val="FF0000"/>
                </a:solidFill>
              </a:rPr>
              <a:t>ORGANISMOS PÚBLICOS DISTINTOS DE LA DGM.</a:t>
            </a:r>
          </a:p>
          <a:p>
            <a:pPr algn="just" eaLnBrk="1" hangingPunct="1">
              <a:buFontTx/>
              <a:buNone/>
            </a:pPr>
            <a:r>
              <a:rPr lang="es-ES" sz="1600" b="1" dirty="0" smtClean="0"/>
              <a:t>Voluntario</a:t>
            </a:r>
            <a:endParaRPr lang="es-ES" sz="1600" b="1" u="sng" dirty="0" smtClean="0"/>
          </a:p>
          <a:p>
            <a:pPr algn="ctr" eaLnBrk="1" hangingPunct="1">
              <a:buFontTx/>
              <a:buNone/>
            </a:pPr>
            <a:endParaRPr lang="es-ES" sz="1600" b="1" dirty="0" smtClean="0"/>
          </a:p>
          <a:p>
            <a:pPr eaLnBrk="1" hangingPunct="1">
              <a:buFontTx/>
              <a:buNone/>
            </a:pPr>
            <a:endParaRPr lang="es-ES" sz="1600" b="1" dirty="0" smtClean="0"/>
          </a:p>
        </p:txBody>
      </p:sp>
      <p:pic>
        <p:nvPicPr>
          <p:cNvPr id="3277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9129B4-685D-40BC-8AD0-747DD71FF760}" type="slidenum">
              <a:rPr lang="es-ES" smtClean="0">
                <a:latin typeface="Arial" charset="0"/>
              </a:rPr>
              <a:pPr/>
              <a:t>16</a:t>
            </a:fld>
            <a:endParaRPr lang="es-ES" smtClean="0">
              <a:latin typeface="Arial" charset="0"/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 (OBLIGATORIA)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Poder de representación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D.N.I. del Representante Legal (firmante de la solicitud y de los documentos aportados), o autorización para su consulta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Tarjeta de identificación fiscal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Estatutos de la entidad legalizados y registrados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Documento de inscripción de la entidad en  Registro estatal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Certificación miembros del Órgano de Gobierno (presentado en Registro)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13 Ley 38/2003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art. 4.1ª),6º Orden ESS/1423/2012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tributarias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Declaración responsable encontrarse al corriente obligaciones con la S.S.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Póliza de los seguros y recibo en vigor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Otras ayudas recibidas para la misma finalidad (si se han hecho efectivas)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Facturas proforma (equipamiento)</a:t>
            </a:r>
          </a:p>
          <a:p>
            <a:pPr algn="just" eaLnBrk="1" hangingPunct="1">
              <a:lnSpc>
                <a:spcPct val="80000"/>
              </a:lnSpc>
            </a:pPr>
            <a:endParaRPr lang="es-ES" sz="1600" b="1" dirty="0" smtClean="0"/>
          </a:p>
        </p:txBody>
      </p:sp>
      <p:pic>
        <p:nvPicPr>
          <p:cNvPr id="3379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91C93B-1890-4A90-A585-D8A310B4A86A}" type="slidenum">
              <a:rPr lang="es-ES" smtClean="0">
                <a:latin typeface="Arial" charset="0"/>
              </a:rPr>
              <a:pPr/>
              <a:t>17</a:t>
            </a:fld>
            <a:endParaRPr lang="es-ES" smtClean="0">
              <a:latin typeface="Arial" charset="0"/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DOCUMENTACIÓN QUE DEBE ACOMPAÑAR A LA SOLICITUD (FACULTATIVO)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Plan de voluntariado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Auditoría de cuentas de los dos últimos ejercicios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Certificaciones de calidad y sistemas de evaluación</a:t>
            </a:r>
          </a:p>
          <a:p>
            <a:pPr algn="just" eaLnBrk="1" hangingPunct="1">
              <a:lnSpc>
                <a:spcPct val="80000"/>
              </a:lnSpc>
            </a:pPr>
            <a:r>
              <a:rPr lang="es-ES" sz="1600" b="1" dirty="0" smtClean="0"/>
              <a:t>Acreditación de situaciones de personal con contratos para el fomento del empleo</a:t>
            </a:r>
          </a:p>
        </p:txBody>
      </p:sp>
      <p:pic>
        <p:nvPicPr>
          <p:cNvPr id="3481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47C8F3-3BA5-49F5-8184-D2AB50CEE780}" type="slidenum">
              <a:rPr lang="es-ES" smtClean="0">
                <a:latin typeface="Arial" charset="0"/>
              </a:rPr>
              <a:pPr/>
              <a:t>18</a:t>
            </a:fld>
            <a:endParaRPr lang="es-ES" smtClean="0">
              <a:latin typeface="Arial" charset="0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000" b="1" dirty="0" smtClean="0"/>
              <a:t>RESOLUCIÓN DE 11 DE JULIO DE 2017 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u="sng" dirty="0" smtClean="0"/>
              <a:t>DIRECCIONES DE CORREO PARA POSIBLES CONSULTAS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1.- Buzón de correo del Servicio: </a:t>
            </a:r>
            <a:r>
              <a:rPr lang="es-ES" sz="1600" b="1" dirty="0" smtClean="0">
                <a:hlinkClick r:id="rId2"/>
              </a:rPr>
              <a:t>subvenciones.integracion@meyss.es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2.- Área de Evaluación y Asistencia Técnica: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	Diego </a:t>
            </a:r>
            <a:r>
              <a:rPr lang="es-ES" sz="1600" b="1" dirty="0" err="1" smtClean="0"/>
              <a:t>Bausela</a:t>
            </a:r>
            <a:r>
              <a:rPr lang="es-ES" sz="1600" b="1" dirty="0" smtClean="0"/>
              <a:t> Gómez </a:t>
            </a:r>
            <a:r>
              <a:rPr lang="es-ES" sz="1600" b="1" dirty="0" smtClean="0">
                <a:hlinkClick r:id="rId3"/>
              </a:rPr>
              <a:t>diego.bausela@meyss.es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smtClean="0"/>
              <a:t>	</a:t>
            </a:r>
            <a:endParaRPr lang="es-ES" sz="16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6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s-ES" sz="1400" b="1" dirty="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ES" sz="1400" b="1" u="sng" dirty="0" smtClean="0"/>
          </a:p>
        </p:txBody>
      </p:sp>
      <p:pic>
        <p:nvPicPr>
          <p:cNvPr id="35843" name="Picture 8" descr="Logo MEYSS-IN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0E18EB-CB68-4B0C-A10A-C32E3C15259B}" type="slidenum">
              <a:rPr lang="es-ES" smtClean="0">
                <a:latin typeface="Arial" charset="0"/>
              </a:rPr>
              <a:pPr/>
              <a:t>19</a:t>
            </a:fld>
            <a:endParaRPr lang="es-ES" smtClean="0">
              <a:latin typeface="Arial" charset="0"/>
            </a:endParaRP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endParaRPr lang="es-ES" smtClean="0"/>
          </a:p>
          <a:p>
            <a:pPr marL="609600" indent="-609600" algn="ctr" eaLnBrk="1" hangingPunct="1">
              <a:buFontTx/>
              <a:buNone/>
            </a:pPr>
            <a:r>
              <a:rPr lang="es-ES" sz="4000" smtClean="0"/>
              <a:t>GRACIAS POR SU ATENCIÓN</a:t>
            </a:r>
          </a:p>
        </p:txBody>
      </p:sp>
      <p:pic>
        <p:nvPicPr>
          <p:cNvPr id="3686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39965D-192A-411A-94F1-49523E7D4E2F}" type="slidenum">
              <a:rPr lang="es-ES" smtClean="0">
                <a:latin typeface="Arial" charset="0"/>
              </a:rPr>
              <a:pPr/>
              <a:t>2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79563"/>
            <a:ext cx="8229600" cy="452596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GENERAL: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38/2003 de 17 de noviembre, General de Subvenciones y su Reglamento de desarrollo, aprobado por RD 887/2006, de 21 de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Ley 39/15, de 1 de octubre, del procedimiento administrativo común de las Administraciones Públicas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Orden ESS/1423/2012 de 29 de junio, MODIFICADA POR LA ORDEN ESS/109/2017 DE 10 DE FEBRERO, BOE 11 DE FEBRERO DE 2017 (Orden de Bases)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Resolución de 11 de </a:t>
            </a:r>
            <a:r>
              <a:rPr lang="es-ES" sz="1400" b="1" cap="all" dirty="0" err="1" smtClean="0"/>
              <a:t>juLio</a:t>
            </a:r>
            <a:r>
              <a:rPr lang="es-ES" sz="1400" b="1" cap="all" dirty="0" smtClean="0"/>
              <a:t> de 2017 (Convocatoria)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ES" sz="1400" b="1" cap="all" dirty="0" smtClean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7411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64869F-9D2A-4BC1-8263-BB78BDF797F2}" type="slidenum">
              <a:rPr lang="es-ES" smtClean="0">
                <a:latin typeface="Arial" charset="0"/>
              </a:rPr>
              <a:pPr/>
              <a:t>3</a:t>
            </a:fld>
            <a:endParaRPr lang="es-ES" smtClean="0">
              <a:latin typeface="Arial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 smtClean="0"/>
              <a:t>RESOLUCIÓN DE 11 DE JULIO 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 smtClean="0"/>
              <a:t>DIRECCIÓN GENERAL DE MIGRACIONES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 smtClean="0"/>
              <a:t>NORMATIVA DE APLICACIÓN (II)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cap="all" dirty="0" smtClean="0"/>
              <a:t>NORMATIVA ESPECÍFICA DEL FAMI: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516/2014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(UE) número 514/2014 del Parlamento Europeo y del Consejo de 16 abril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1042/2014 de la Comisión de 25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(UE) número 1048/2014 de la Comisión de 30 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1049/2014 de la comisión de 30 julio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 ejecución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2015/840 de la comisión de 29 may0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" sz="1400" b="1" cap="all" dirty="0" smtClean="0"/>
              <a:t>Reglamento delegado (</a:t>
            </a:r>
            <a:r>
              <a:rPr lang="es-ES" sz="1400" b="1" cap="all" dirty="0" err="1" smtClean="0"/>
              <a:t>ue</a:t>
            </a:r>
            <a:r>
              <a:rPr lang="es-ES" sz="1400" b="1" cap="all" dirty="0" smtClean="0"/>
              <a:t>) número 2017/17 de la comisión de 3 octubre</a:t>
            </a:r>
          </a:p>
          <a:p>
            <a:pPr eaLnBrk="1" hangingPunct="1">
              <a:lnSpc>
                <a:spcPct val="90000"/>
              </a:lnSpc>
              <a:defRPr/>
            </a:pPr>
            <a:endParaRPr lang="es-ES" sz="1400" b="1" cap="all" dirty="0" smtClean="0"/>
          </a:p>
        </p:txBody>
      </p:sp>
      <p:pic>
        <p:nvPicPr>
          <p:cNvPr id="18435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3D32E3-02F1-4EE4-877C-52A4C3B68FE2}" type="slidenum">
              <a:rPr lang="es-ES" smtClean="0">
                <a:latin typeface="Arial" charset="0"/>
              </a:rPr>
              <a:pPr/>
              <a:t>4</a:t>
            </a:fld>
            <a:endParaRPr lang="es-ES" smtClean="0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400" b="1" dirty="0"/>
              <a:t>NORMATIVA DE APLICACIÓN (</a:t>
            </a:r>
            <a:r>
              <a:rPr lang="es-ES" sz="1400" b="1" dirty="0" smtClean="0"/>
              <a:t>III)</a:t>
            </a:r>
            <a:endParaRPr lang="es-ES" sz="1400" b="1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800" b="1" cap="all" dirty="0" smtClean="0"/>
              <a:t>NORMATIVA ESPECÍFICA FSE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800" b="1" cap="all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a) Reglamento (UE) 1303/2013 del Parlamento Europeo y del Consejo de 17 de diciembre de 2013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b) Reglamento (UE) 1304/2013 del Parlamento Europeo y del Consejo de 17 de diciembre de 2013 relativo al Fondo Social Europeo;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c) Reglamento Delegado (UE) 480/2014 de la Comisión de 3 de marzo de 2014 que complementa el Reglamento (UE) 1303/2013;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d) Reglamento de Ejecución (UE) 821/2014 de la Comisión de 28 de julio de 2014.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e) Reglamento de Ejecución (UE) 1011/2014 de la Comisión de 22 de septiembre de 2014.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cap="all" dirty="0" smtClean="0"/>
              <a:t>F) orden </a:t>
            </a:r>
            <a:r>
              <a:rPr lang="es-ES" sz="1600" b="1" cap="all" dirty="0" err="1" smtClean="0"/>
              <a:t>ess</a:t>
            </a:r>
            <a:r>
              <a:rPr lang="es-ES" sz="1600" b="1" cap="all" dirty="0" smtClean="0"/>
              <a:t>/1924/2016, de 13 de diciembre, por la que se determinan los gastos subvencionables por el fondo social europeo durante el período de programación 2014-2020.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800" b="1" dirty="0" smtClean="0"/>
          </a:p>
        </p:txBody>
      </p:sp>
      <p:pic>
        <p:nvPicPr>
          <p:cNvPr id="19459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>
              <a:defRPr/>
            </a:pPr>
            <a:r>
              <a:rPr lang="es-ES" sz="1800" b="1" cap="all" dirty="0" smtClean="0"/>
              <a:t>Objeto: fomentar el desarrollo de los PROYECTOS incluido en el Anexo A. 3 líneas de financiación</a:t>
            </a:r>
          </a:p>
          <a:p>
            <a:pPr lvl="1">
              <a:defRPr/>
            </a:pPr>
            <a:r>
              <a:rPr lang="es-ES" sz="1400" b="1" cap="all" dirty="0" smtClean="0"/>
              <a:t>PGE</a:t>
            </a:r>
          </a:p>
          <a:p>
            <a:pPr lvl="2">
              <a:defRPr/>
            </a:pPr>
            <a:r>
              <a:rPr lang="es-ES" sz="1200" b="1" cap="all" dirty="0" smtClean="0"/>
              <a:t>Acogida integral</a:t>
            </a:r>
          </a:p>
          <a:p>
            <a:pPr lvl="2">
              <a:defRPr/>
            </a:pPr>
            <a:r>
              <a:rPr lang="es-ES" sz="1200" b="1" cap="all" dirty="0" smtClean="0"/>
              <a:t>Equipamiento</a:t>
            </a:r>
          </a:p>
          <a:p>
            <a:pPr lvl="1">
              <a:defRPr/>
            </a:pPr>
            <a:r>
              <a:rPr lang="es-ES" sz="1400" b="1" cap="all" dirty="0" smtClean="0"/>
              <a:t>FSE</a:t>
            </a:r>
          </a:p>
          <a:p>
            <a:pPr lvl="2">
              <a:defRPr/>
            </a:pPr>
            <a:r>
              <a:rPr lang="es-ES" sz="1200" b="1" cap="all" dirty="0" smtClean="0"/>
              <a:t>PROYECTOS DE itinerarios integrados y personalizados de inserción</a:t>
            </a:r>
            <a:r>
              <a:rPr lang="es-ES" sz="1200" b="1" cap="all" dirty="0"/>
              <a:t> </a:t>
            </a:r>
            <a:r>
              <a:rPr lang="es-ES" sz="1200" b="1" cap="all" dirty="0" smtClean="0"/>
              <a:t>(Empleo) </a:t>
            </a:r>
          </a:p>
          <a:p>
            <a:pPr lvl="2">
              <a:defRPr/>
            </a:pPr>
            <a:r>
              <a:rPr lang="es-ES" sz="1200" b="1" cap="all" dirty="0" smtClean="0"/>
              <a:t>proyectos de promoción de la diversidad cultural, igualdad de trato y no discriminación en el ámbito laboral </a:t>
            </a:r>
          </a:p>
          <a:p>
            <a:pPr lvl="1">
              <a:defRPr/>
            </a:pPr>
            <a:r>
              <a:rPr lang="es-ES" sz="1400" b="1" cap="all" dirty="0" smtClean="0"/>
              <a:t>FAMI</a:t>
            </a:r>
          </a:p>
          <a:p>
            <a:pPr lvl="2">
              <a:defRPr/>
            </a:pPr>
            <a:r>
              <a:rPr lang="es-ES" sz="1200" b="1" cap="all" dirty="0" smtClean="0"/>
              <a:t>Adquisición de conocimientos básicos del idioma, historia, instituciones, cultura…</a:t>
            </a:r>
          </a:p>
          <a:p>
            <a:pPr lvl="2">
              <a:defRPr/>
            </a:pPr>
            <a:r>
              <a:rPr lang="es-ES" sz="1200" b="1" cap="all" dirty="0" smtClean="0"/>
              <a:t>Integración de menores y jóvenes en el sistema educativo</a:t>
            </a:r>
          </a:p>
          <a:p>
            <a:pPr lvl="2">
              <a:defRPr/>
            </a:pPr>
            <a:r>
              <a:rPr lang="es-ES" sz="1200" b="1" cap="all" dirty="0" smtClean="0"/>
              <a:t>Salud</a:t>
            </a:r>
          </a:p>
          <a:p>
            <a:pPr lvl="2">
              <a:defRPr/>
            </a:pPr>
            <a:r>
              <a:rPr lang="es-ES" sz="1200" b="1" cap="all" dirty="0" smtClean="0"/>
              <a:t>Mujer</a:t>
            </a:r>
          </a:p>
          <a:p>
            <a:pPr lvl="2">
              <a:defRPr/>
            </a:pPr>
            <a:r>
              <a:rPr lang="es-ES" sz="1200" b="1" cap="all" dirty="0" smtClean="0"/>
              <a:t>Promoción de la igualdad de trato y no discriminación</a:t>
            </a:r>
          </a:p>
          <a:p>
            <a:pPr lvl="2">
              <a:defRPr/>
            </a:pPr>
            <a:r>
              <a:rPr lang="es-ES" sz="1200" b="1" cap="all" dirty="0" smtClean="0"/>
              <a:t>Identificación de buenas prácticas</a:t>
            </a:r>
          </a:p>
          <a:p>
            <a:pPr lvl="2">
              <a:defRPr/>
            </a:pPr>
            <a:r>
              <a:rPr lang="es-ES" sz="1200" b="1" cap="all" dirty="0" smtClean="0"/>
              <a:t>Barrios</a:t>
            </a:r>
          </a:p>
          <a:p>
            <a:pPr lvl="2">
              <a:defRPr/>
            </a:pPr>
            <a:endParaRPr lang="es-ES" sz="1000" b="1" dirty="0"/>
          </a:p>
        </p:txBody>
      </p:sp>
      <p:sp>
        <p:nvSpPr>
          <p:cNvPr id="20482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9FD6CA-6A71-4392-82AB-7211E89A9A56}" type="slidenum">
              <a:rPr lang="es-ES" smtClean="0">
                <a:latin typeface="Arial" charset="0"/>
              </a:rPr>
              <a:pPr/>
              <a:t>5</a:t>
            </a:fld>
            <a:endParaRPr lang="es-ES" smtClean="0">
              <a:latin typeface="Arial" charset="0"/>
            </a:endParaRPr>
          </a:p>
        </p:txBody>
      </p:sp>
      <p:pic>
        <p:nvPicPr>
          <p:cNvPr id="20483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s-ES" sz="2000" b="1" dirty="0" smtClean="0"/>
          </a:p>
          <a:p>
            <a:pPr>
              <a:defRPr/>
            </a:pPr>
            <a:r>
              <a:rPr lang="es-ES" sz="1400" b="1" cap="all" dirty="0" smtClean="0"/>
              <a:t>Criterios de valoración entidades: ARTÍCULO 9.1 y 9.2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Implantación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Antigüedad en la atención al colectivo (MÁXIMO 10 PUNTOS)</a:t>
            </a:r>
          </a:p>
          <a:p>
            <a:pPr lvl="1">
              <a:defRPr/>
            </a:pPr>
            <a:r>
              <a:rPr lang="es-ES" sz="1200" b="1" cap="all" dirty="0" smtClean="0"/>
              <a:t>Estructura y capacidad de gestión (máximo 15 puntos)</a:t>
            </a:r>
          </a:p>
          <a:p>
            <a:pPr lvl="1">
              <a:defRPr/>
            </a:pPr>
            <a:r>
              <a:rPr lang="es-ES" sz="1200" b="1" cap="all" dirty="0" smtClean="0"/>
              <a:t>Auditoría externa (máximo 6 puntos)</a:t>
            </a:r>
          </a:p>
          <a:p>
            <a:pPr lvl="1">
              <a:defRPr/>
            </a:pPr>
            <a:r>
              <a:rPr lang="es-ES" sz="1200" b="1" cap="all" dirty="0" smtClean="0"/>
              <a:t>Presupuesto y financiación (máximo 10 puntos)</a:t>
            </a:r>
          </a:p>
          <a:p>
            <a:pPr lvl="1">
              <a:defRPr/>
            </a:pPr>
            <a:r>
              <a:rPr lang="es-ES" sz="1200" b="1" cap="all" dirty="0" smtClean="0"/>
              <a:t>Participación social y voluntariado (máximo 8 puntos)</a:t>
            </a:r>
          </a:p>
          <a:p>
            <a:pPr lvl="1">
              <a:defRPr/>
            </a:pPr>
            <a:r>
              <a:rPr lang="es-ES" sz="1200" b="1" cap="all" dirty="0" smtClean="0"/>
              <a:t>Adecuación de recursos humanos (máximo 6 puntos)</a:t>
            </a:r>
          </a:p>
          <a:p>
            <a:pPr lvl="1">
              <a:defRPr/>
            </a:pPr>
            <a:endParaRPr lang="es-ES" sz="1000" b="1" cap="all" dirty="0"/>
          </a:p>
          <a:p>
            <a:pPr>
              <a:defRPr/>
            </a:pPr>
            <a:r>
              <a:rPr lang="es-ES" sz="1400" b="1" cap="all" dirty="0" smtClean="0"/>
              <a:t>Criterios de valoración PROYECTOS: artículo 9.3 orden de bases1423/2012</a:t>
            </a:r>
          </a:p>
          <a:p>
            <a:pPr lvl="1">
              <a:defRPr/>
            </a:pPr>
            <a:r>
              <a:rPr lang="es-ES" sz="1200" b="1" cap="all" dirty="0" smtClean="0"/>
              <a:t>Diagnóstico de las necesidades sociales (máximo 5 puntos)</a:t>
            </a:r>
          </a:p>
          <a:p>
            <a:pPr lvl="1">
              <a:defRPr/>
            </a:pPr>
            <a:r>
              <a:rPr lang="es-ES" sz="1200" b="1" cap="all" dirty="0" smtClean="0"/>
              <a:t>Contenido técnico del proyecto (máximo 25 puntos)</a:t>
            </a:r>
          </a:p>
          <a:p>
            <a:pPr lvl="1">
              <a:defRPr/>
            </a:pPr>
            <a:r>
              <a:rPr lang="es-ES" sz="1200" b="1" cap="all" dirty="0" smtClean="0"/>
              <a:t>Aspectos económicos (máximo 10 puntos)</a:t>
            </a:r>
          </a:p>
          <a:p>
            <a:pPr lvl="1">
              <a:defRPr/>
            </a:pPr>
            <a:r>
              <a:rPr lang="es-ES" sz="1200" b="1" cap="all" dirty="0" smtClean="0"/>
              <a:t>Experiencia acreditada en la gestión de PROYECTOS similares (máximo 10 puntos)</a:t>
            </a:r>
            <a:endParaRPr lang="es-ES" sz="1200" b="1" cap="all" dirty="0"/>
          </a:p>
        </p:txBody>
      </p:sp>
      <p:sp>
        <p:nvSpPr>
          <p:cNvPr id="21506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FCDBD-205F-4CA2-9656-F6F4D9ACAEC4}" type="slidenum">
              <a:rPr lang="es-ES" smtClean="0">
                <a:latin typeface="Arial" charset="0"/>
              </a:rPr>
              <a:pPr/>
              <a:t>6</a:t>
            </a:fld>
            <a:endParaRPr lang="es-ES" smtClean="0">
              <a:latin typeface="Arial" charset="0"/>
            </a:endParaRPr>
          </a:p>
        </p:txBody>
      </p:sp>
      <p:pic>
        <p:nvPicPr>
          <p:cNvPr id="2150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413" cy="49244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NOVEDADES (I)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PRESENTACIÓN DE LA SOLICITUD: ELECTRÓNICAMENTE, MEDIANTE LA APLICACIÓN INFORMÁTICA SIGESWEB.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800" b="1" dirty="0" smtClean="0"/>
              <a:t>     DISPONIBLE EN LA SIGUIENTE DIRECCIÓN</a:t>
            </a:r>
            <a:r>
              <a:rPr lang="es-ES" sz="1400" b="1" dirty="0" smtClean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s-ES" sz="1600" b="1" dirty="0" smtClean="0"/>
              <a:t>                 </a:t>
            </a:r>
            <a:r>
              <a:rPr lang="es-ES" sz="1600" b="1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https://sede.empleoyseguridadsocial.gob.es/es/sede_electronica/tramites/index.htm</a:t>
            </a:r>
            <a:endParaRPr lang="es-ES" sz="1600" b="1" dirty="0" smtClean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 smtClean="0"/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NO SE PUEDEN EXPORTAR SOLICITUDES DE CONVOCATORIAS ANTERIORES       </a:t>
            </a:r>
            <a:r>
              <a:rPr lang="es-ES" sz="1000" b="1" dirty="0" smtClean="0"/>
              <a:t>(</a:t>
            </a:r>
            <a:r>
              <a:rPr lang="es-ES" sz="1400" b="1" dirty="0" smtClean="0"/>
              <a:t>APLICACIÓN SUBDISK)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SE </a:t>
            </a:r>
            <a:r>
              <a:rPr lang="es-ES" sz="1400" b="1" dirty="0"/>
              <a:t>CUMPLIMENTARÁN EN LA APLICACIÓN LOS ANEXOS I-IV.</a:t>
            </a:r>
          </a:p>
          <a:p>
            <a:pPr lvl="1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sz="1400" b="1" dirty="0" smtClean="0"/>
              <a:t>RESTO </a:t>
            </a:r>
            <a:r>
              <a:rPr lang="es-ES" sz="1400" b="1" dirty="0"/>
              <a:t>DE LOS ANEXOS (VI-VIII) Y </a:t>
            </a:r>
            <a:r>
              <a:rPr lang="es-ES" sz="1400" b="1" dirty="0" smtClean="0"/>
              <a:t>LA DOCUMENTACIÓN EXIGIDA </a:t>
            </a:r>
            <a:r>
              <a:rPr lang="es-ES" sz="1400" b="1" dirty="0"/>
              <a:t>EN LA CONVOCATORIA SE </a:t>
            </a:r>
            <a:r>
              <a:rPr lang="es-ES" sz="1400" b="1" dirty="0" smtClean="0"/>
              <a:t>PRESENTARÁ: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EN </a:t>
            </a:r>
            <a:r>
              <a:rPr lang="es-ES" sz="1200" b="1" dirty="0"/>
              <a:t>PDF </a:t>
            </a:r>
            <a:r>
              <a:rPr lang="es-ES" sz="1200" b="1" dirty="0" smtClean="0"/>
              <a:t>FIRMADO ELECTRÓNICAMENTE </a:t>
            </a:r>
            <a:r>
              <a:rPr lang="es-ES" sz="1200" b="1" dirty="0"/>
              <a:t>EN FORMATO </a:t>
            </a:r>
            <a:r>
              <a:rPr lang="es-ES" sz="1200" b="1" dirty="0" smtClean="0"/>
              <a:t>PADES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CON </a:t>
            </a:r>
            <a:r>
              <a:rPr lang="es-ES" sz="1200" b="1" dirty="0"/>
              <a:t>UN TAMAÑO MÁXIMO DE 10 </a:t>
            </a:r>
            <a:r>
              <a:rPr lang="es-ES" sz="1200" b="1" dirty="0" smtClean="0"/>
              <a:t>MB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Y SE INCLUIRÁ EN EL APARTADO DOCUMENTACIÓN ADJUNTA DE DICHA APLICACIÓN</a:t>
            </a:r>
            <a:r>
              <a:rPr lang="es-ES" sz="900" b="1" dirty="0" smtClean="0"/>
              <a:t>.</a:t>
            </a:r>
          </a:p>
          <a:p>
            <a:pPr lvl="2" algn="just" eaLnBrk="1" hangingPunct="1">
              <a:buFont typeface="Wingdings" panose="05000000000000000000" pitchFamily="2" charset="2"/>
              <a:buChar char="Ø"/>
              <a:defRPr/>
            </a:pPr>
            <a:r>
              <a:rPr lang="es-ES" sz="1200" b="1" dirty="0" smtClean="0"/>
              <a:t>FIRMA MANCOMUNADA (ESPECIALIDADES)</a:t>
            </a:r>
            <a:endParaRPr lang="es-ES" sz="1200" b="1" dirty="0"/>
          </a:p>
          <a:p>
            <a:pPr marL="0" indent="0" algn="just" eaLnBrk="1" hangingPunct="1">
              <a:buFontTx/>
              <a:buNone/>
              <a:defRPr/>
            </a:pPr>
            <a:endParaRPr lang="es-E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0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9B7C4B-E5DC-4F9B-8FFB-AA43034DCEC7}" type="slidenum">
              <a:rPr lang="es-ES" smtClean="0">
                <a:latin typeface="Arial" charset="0"/>
              </a:rPr>
              <a:pPr/>
              <a:t>7</a:t>
            </a:fld>
            <a:endParaRPr lang="es-ES" smtClean="0">
              <a:latin typeface="Arial" charset="0"/>
            </a:endParaRPr>
          </a:p>
        </p:txBody>
      </p:sp>
      <p:pic>
        <p:nvPicPr>
          <p:cNvPr id="22531" name="Picture 8" descr="Logo MEYSS-IN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Imagen 5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Imagen 5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NOVEDADES (II)</a:t>
            </a:r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/>
              <a:t>NOVEDADES DERIVADAS DE LA MODIFICACIÓN DE LA ORDEN DE BASES: JUSTIFICACIÓN CON INFORME DE AUDITOR.</a:t>
            </a:r>
            <a:endParaRPr lang="es-ES" sz="1400" b="1" dirty="0"/>
          </a:p>
          <a:p>
            <a:pPr marL="0" indent="0" algn="ctr" eaLnBrk="1" hangingPunct="1">
              <a:buFontTx/>
              <a:buNone/>
              <a:defRPr/>
            </a:pPr>
            <a:endParaRPr lang="es-ES" sz="1800" b="1" dirty="0" smtClean="0"/>
          </a:p>
          <a:p>
            <a:pPr algn="just" eaLnBrk="1" hangingPunct="1">
              <a:defRPr/>
            </a:pPr>
            <a:r>
              <a:rPr lang="es-ES" sz="1800" b="1" dirty="0" smtClean="0"/>
              <a:t>CRÉDITO DE LA CONVOCATORIA: 30.000.000 €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PGE: 2.371.724 € (Acogida 1.790.722€ + Equipamiento 581.002 €)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FSE: 11.938.144 €</a:t>
            </a:r>
          </a:p>
          <a:p>
            <a:pPr lvl="1" algn="just" eaLnBrk="1" hangingPunct="1">
              <a:defRPr/>
            </a:pPr>
            <a:r>
              <a:rPr lang="es-ES" sz="1400" b="1" dirty="0" smtClean="0"/>
              <a:t>FAMI: 15.690.132 €</a:t>
            </a:r>
          </a:p>
          <a:p>
            <a:pPr lvl="1" algn="just" eaLnBrk="1" hangingPunct="1">
              <a:defRPr/>
            </a:pPr>
            <a:endParaRPr lang="es-ES" sz="1400" b="1" dirty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800" b="1" dirty="0"/>
              <a:t>LIMITE NÚMERO PROYECTOS A SOLICITAR: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RG (financiación exclusiva PGE.): 1+1.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FSE: 4.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s-ES" sz="1400" b="1" dirty="0"/>
              <a:t>PROYECTOS cofinanciados FAMI: 7.</a:t>
            </a:r>
          </a:p>
          <a:p>
            <a:pPr lvl="1" algn="just" eaLnBrk="1" hangingPunct="1">
              <a:defRPr/>
            </a:pPr>
            <a:endParaRPr lang="es-ES" sz="1400" b="1" dirty="0" smtClean="0"/>
          </a:p>
          <a:p>
            <a:pPr algn="just" eaLnBrk="1" hangingPunct="1">
              <a:defRPr/>
            </a:pPr>
            <a:endParaRPr lang="es-ES" sz="1800" b="1" dirty="0" smtClean="0">
              <a:solidFill>
                <a:srgbClr val="FFC000"/>
              </a:solidFill>
            </a:endParaRPr>
          </a:p>
        </p:txBody>
      </p:sp>
      <p:sp>
        <p:nvSpPr>
          <p:cNvPr id="24578" name="Marcador de número de diapositiva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43225D-EBA7-4E8B-816B-59194DACF4FB}" type="slidenum">
              <a:rPr lang="es-ES" smtClean="0">
                <a:latin typeface="Arial" charset="0"/>
              </a:rPr>
              <a:pPr/>
              <a:t>8</a:t>
            </a:fld>
            <a:endParaRPr lang="es-ES" smtClean="0">
              <a:latin typeface="Arial" charset="0"/>
            </a:endParaRPr>
          </a:p>
        </p:txBody>
      </p:sp>
      <p:pic>
        <p:nvPicPr>
          <p:cNvPr id="24579" name="Picture 8" descr="Logo MEYSS-IN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Imagen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Imagen 5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número de diapositiva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14A456-D606-43E9-A2B0-6A9D564840A2}" type="slidenum">
              <a:rPr lang="es-ES" smtClean="0">
                <a:latin typeface="Arial" charset="0"/>
              </a:rPr>
              <a:pPr/>
              <a:t>9</a:t>
            </a:fld>
            <a:endParaRPr lang="es-ES" smtClean="0">
              <a:latin typeface="Arial" charset="0"/>
            </a:endParaRPr>
          </a:p>
        </p:txBody>
      </p:sp>
      <p:sp>
        <p:nvSpPr>
          <p:cNvPr id="1126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349375"/>
            <a:ext cx="8229600" cy="45259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2000" b="1" dirty="0"/>
              <a:t>RESOLUCIÓN DE </a:t>
            </a:r>
            <a:r>
              <a:rPr lang="es-ES" sz="2000" b="1" dirty="0" smtClean="0"/>
              <a:t>11 </a:t>
            </a:r>
            <a:r>
              <a:rPr lang="es-ES" sz="2000" b="1" dirty="0"/>
              <a:t>DE </a:t>
            </a:r>
            <a:r>
              <a:rPr lang="es-ES" sz="2000" b="1" dirty="0" smtClean="0"/>
              <a:t>JULIO </a:t>
            </a:r>
            <a:r>
              <a:rPr lang="es-ES" sz="2000" b="1" dirty="0"/>
              <a:t>DE 2017 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s-ES" sz="1600" b="1" dirty="0"/>
              <a:t>DIRECCIÓN GENERAL DE MIGRACIONES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s-ES" sz="1800" b="1" dirty="0" smtClean="0"/>
              <a:t>PRINCIPALES </a:t>
            </a:r>
            <a:r>
              <a:rPr lang="es-ES" sz="1800" b="1" dirty="0"/>
              <a:t>NOVEDADES (III)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MÍNIMA POR PROYECTO (COSTE TOTAL): 50.000</a:t>
            </a:r>
            <a:r>
              <a:rPr lang="es-ES" sz="1600" b="1" dirty="0" smtClean="0">
                <a:solidFill>
                  <a:srgbClr val="00B050"/>
                </a:solidFill>
              </a:rPr>
              <a:t> </a:t>
            </a:r>
            <a:r>
              <a:rPr lang="es-ES" sz="1600" b="1" dirty="0" smtClean="0"/>
              <a:t>euros (prioridades  B1, B2, y de C1 a C7)</a:t>
            </a:r>
          </a:p>
          <a:p>
            <a:pPr eaLnBrk="1" hangingPunct="1">
              <a:lnSpc>
                <a:spcPct val="80000"/>
              </a:lnSpc>
              <a:defRPr/>
            </a:pPr>
            <a:endParaRPr lang="es-ES" sz="16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 smtClean="0"/>
              <a:t>CUANTÍA MAXIMA A SOLICITAR POR PROYECTO(cofinanciado FAMI):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C1. INTRODUCTORIOS: 300.000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C2. EDUCATIVOS: 170.000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C3. SALUD: 170.000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C4. MUJER: 220.000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C5. PROMOCIÓN IGUALDAD DE TRATO: 260.000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C6. BUENAS PRÁCTICAS: 80.000 euros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s-ES" sz="1600" b="1" dirty="0" smtClean="0"/>
              <a:t>       C7. BARRIOS: 300.000 euros</a:t>
            </a:r>
          </a:p>
          <a:p>
            <a:pPr marL="457200" lvl="1" indent="0" eaLnBrk="1" hangingPunct="1">
              <a:lnSpc>
                <a:spcPct val="80000"/>
              </a:lnSpc>
              <a:buFontTx/>
              <a:buNone/>
              <a:defRPr/>
            </a:pPr>
            <a:endParaRPr lang="es-ES" sz="12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s-ES" sz="1600" b="1" dirty="0"/>
              <a:t>PLAZO PRESENTACIÓN SOLICITUD: hasta el 6</a:t>
            </a:r>
            <a:r>
              <a:rPr lang="es-ES" sz="1600" b="1" dirty="0" smtClean="0"/>
              <a:t> </a:t>
            </a:r>
            <a:r>
              <a:rPr lang="es-ES" sz="1600" b="1" dirty="0"/>
              <a:t>de </a:t>
            </a:r>
            <a:r>
              <a:rPr lang="es-ES" sz="1600" b="1" dirty="0" smtClean="0"/>
              <a:t>agosto </a:t>
            </a:r>
            <a:r>
              <a:rPr lang="es-ES" sz="1600" b="1" dirty="0"/>
              <a:t>de 2017</a:t>
            </a:r>
          </a:p>
        </p:txBody>
      </p:sp>
      <p:pic>
        <p:nvPicPr>
          <p:cNvPr id="26627" name="Picture 8" descr="Logo MEYSS-IN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33375"/>
            <a:ext cx="28082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Imagen 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333375"/>
            <a:ext cx="1871663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Imagen 5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0625" y="327025"/>
            <a:ext cx="2136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1652</Words>
  <PresentationFormat>Presentación en pantalla (4:3)</PresentationFormat>
  <Paragraphs>281</Paragraphs>
  <Slides>19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Wingdings</vt:lpstr>
      <vt:lpstr>Diseño predeterminado</vt:lpstr>
      <vt:lpstr>   RESOLUCIÓN DE 11 DE JULIO DE 2017        DE LA DGM, POR LA QUE SE CONVOCAN  SUBVENCIONES PARA EL DESARROLLO DE PROYECTOS DIRIGIDOS A PERSONAS INMIGRANTES  COFINANCIADA POR EL FONDO DE ASILO, MIGRACIÓN E INTEGRACIÓN (FAMI) Y POR EL FONDO SOCIAL EUROPEO (FSE)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2017-07-24T11:49:33Z</dcterms:created>
  <dcterms:modified xsi:type="dcterms:W3CDTF">2017-07-24T11:49:38Z</dcterms:modified>
</cp:coreProperties>
</file>