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4" r:id="rId3"/>
    <p:sldId id="280" r:id="rId4"/>
    <p:sldId id="282" r:id="rId5"/>
    <p:sldId id="283" r:id="rId6"/>
    <p:sldId id="260" r:id="rId7"/>
    <p:sldId id="277" r:id="rId8"/>
    <p:sldId id="262" r:id="rId9"/>
    <p:sldId id="276" r:id="rId10"/>
    <p:sldId id="270" r:id="rId11"/>
    <p:sldId id="275" r:id="rId12"/>
    <p:sldId id="279" r:id="rId13"/>
    <p:sldId id="263" r:id="rId14"/>
    <p:sldId id="264" r:id="rId15"/>
    <p:sldId id="265" r:id="rId16"/>
    <p:sldId id="272" r:id="rId17"/>
    <p:sldId id="273" r:id="rId18"/>
    <p:sldId id="266" r:id="rId19"/>
    <p:sldId id="267" r:id="rId20"/>
    <p:sldId id="278" r:id="rId21"/>
    <p:sldId id="268" r:id="rId22"/>
    <p:sldId id="269" r:id="rId23"/>
  </p:sldIdLst>
  <p:sldSz cx="9144000" cy="6858000" type="screen4x3"/>
  <p:notesSz cx="7102475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60" autoAdjust="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B5D627-A0F1-4C4B-91CC-1E23DB429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385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65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25B8E4-DC93-4FE9-81BC-8D164CAC8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8465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1</a:t>
            </a:fld>
            <a:endParaRPr lang="es-E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4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>
              <a:latin typeface="Arial" charset="0"/>
            </a:endParaRPr>
          </a:p>
        </p:txBody>
      </p:sp>
      <p:sp>
        <p:nvSpPr>
          <p:cNvPr id="25603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5604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7891C3-012F-49DA-9F4B-0923FAA14894}" type="slidenum">
              <a:rPr lang="es-ES" smtClean="0">
                <a:latin typeface="Arial" charset="0"/>
              </a:rPr>
              <a:pPr/>
              <a:t>7</a:t>
            </a:fld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98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>
              <a:latin typeface="Arial" charset="0"/>
            </a:endParaRPr>
          </a:p>
        </p:txBody>
      </p:sp>
      <p:sp>
        <p:nvSpPr>
          <p:cNvPr id="23555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3556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DB99FA-A7B5-4FBD-9B04-812512A9B462}" type="slidenum">
              <a:rPr lang="es-ES" smtClean="0">
                <a:latin typeface="Arial" charset="0"/>
              </a:rPr>
              <a:pPr/>
              <a:t>12</a:t>
            </a:fld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124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DC5FD-3435-4B7F-AE0D-9005EFEB24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66BA-C804-460F-8418-9716424E3E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70FD3-DF87-4F48-B3AD-96BD8143D1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F45FF-CE6F-4F36-AF2A-5D7779E22F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D69D6-383D-4C94-A41C-30C39ACC50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3F77E-10E4-4D5D-A667-4B461FD5D0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466FC-E675-4D7D-9EF7-528D4B332D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66F5-6B3B-4466-8E0B-981B8349A2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C5834-DBC6-4472-8C2D-F4DA4146D2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C8E48-E898-45BF-B060-D7708B3DCD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CA4A9-684E-4DBF-B634-6FF4B1FF30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EB0BD1-BA82-472E-AEFB-7DB1CED2C6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cid:image001.jpg@01D4202B.42CD4B60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tramiss.gob.es/es/sede_electronica_menu/index.htm" TargetMode="External"/><Relationship Id="rId7" Type="http://schemas.openxmlformats.org/officeDocument/2006/relationships/image" Target="cid:image001.jpg@01D4202B.42CD4B6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cid:image001.jpg@01D4202B.42CD4B60" TargetMode="External"/><Relationship Id="rId3" Type="http://schemas.openxmlformats.org/officeDocument/2006/relationships/hyperlink" Target="mailto:cruz.aguero@mitramiss.es" TargetMode="External"/><Relationship Id="rId7" Type="http://schemas.openxmlformats.org/officeDocument/2006/relationships/image" Target="../media/image3.jpeg"/><Relationship Id="rId2" Type="http://schemas.openxmlformats.org/officeDocument/2006/relationships/hyperlink" Target="mailto:subvenciones.integracion@mitramiss.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diego.bausela@mitramiss.es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1.jpg@01D4202B.42CD4B60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1</a:t>
            </a:fld>
            <a:endParaRPr lang="es-ES">
              <a:latin typeface="Arial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br>
              <a:rPr lang="es-ES" sz="2800" b="1" dirty="0"/>
            </a:br>
            <a:br>
              <a:rPr lang="es-ES" sz="2800" b="1" dirty="0"/>
            </a:br>
            <a:br>
              <a:rPr lang="es-ES" sz="2800" b="1" dirty="0"/>
            </a:br>
            <a:r>
              <a:rPr lang="es-ES" sz="2800" b="1" dirty="0"/>
              <a:t>RESOLUCIÓN DE 6</a:t>
            </a:r>
            <a:r>
              <a:rPr lang="es-ES" sz="2800" b="1" dirty="0">
                <a:solidFill>
                  <a:schemeClr val="tx1"/>
                </a:solidFill>
              </a:rPr>
              <a:t> DE MAYO </a:t>
            </a:r>
            <a:r>
              <a:rPr lang="es-ES" sz="2800" b="1" dirty="0"/>
              <a:t>DE 2019        </a:t>
            </a:r>
            <a:r>
              <a:rPr lang="es-ES" sz="2000" b="1" dirty="0"/>
              <a:t> DE LA DGIAH, POR LA QUE SE CONVOCAN  SUBVENCIONES PARA EL DESARROLLO DE ACTUACIONES DE INTERÉS GENERAL EN MATERIA DE EXTRANJERÍA, DESTINADAS A FAVORECER LA CONVIVENCIA Y LA COHESIÓN SOCIAL</a:t>
            </a:r>
            <a:br>
              <a:rPr lang="es-ES" sz="2000" b="1" dirty="0"/>
            </a:br>
            <a:br>
              <a:rPr lang="es-ES" sz="2000" b="1" dirty="0"/>
            </a:br>
            <a:r>
              <a:rPr lang="es-ES" sz="2000" b="1" dirty="0"/>
              <a:t>COFINANCIADA POR EL FONDO DE ASILO, MIGRACIÓN E INTEGRACIÓN (FAMI) Y POR EL FONDO SOCIAL EUROPEO (FSE)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pic>
        <p:nvPicPr>
          <p:cNvPr id="10" name="Imagen 9" descr="cid:image001.jpg@01D4202B.42CD4B60"/>
          <p:cNvPicPr/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3D32E3-02F1-4EE4-877C-52A4C3B68FE2}" type="slidenum">
              <a:rPr lang="es-ES" smtClean="0">
                <a:latin typeface="Arial" charset="0"/>
              </a:rPr>
              <a:pPr/>
              <a:t>10</a:t>
            </a:fld>
            <a:endParaRPr lang="es-ES"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/>
              <a:t>NORMATIVA DE APLICACIÓN (III)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800" b="1" cap="all" dirty="0"/>
              <a:t>NORMATIVA ESPECÍFICA FSE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800" b="1" cap="all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/>
              <a:t>a) Reglamento (UE) 1303/2013 del Parlamento Europeo y del Consejo de 17 de diciembre de 2013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/>
              <a:t>b) Reglamento (UE) 1304/2013 del Parlamento Europeo y del Consejo de 17 de diciembre de 2013 relativo al Fondo Social Europeo;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/>
              <a:t>c) Reglamento Delegado (UE) 480/2014 de la Comisión de 3 de marzo de 2014 que complementa el Reglamento (UE) 1303/2013;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/>
              <a:t>d) Reglamento de Ejecución (UE) 821/2014 de la Comisión de 28 de julio de 2014.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/>
              <a:t>e) Reglamento de Ejecución (UE) 1011/2014 de la Comisión de 22 de septiembre de 2014.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/>
              <a:t>F) orden </a:t>
            </a:r>
            <a:r>
              <a:rPr lang="es-ES" sz="1600" b="1" cap="all" dirty="0" err="1"/>
              <a:t>ess</a:t>
            </a:r>
            <a:r>
              <a:rPr lang="es-ES" sz="1600" b="1" cap="all" dirty="0"/>
              <a:t>/1924/2016, de 13 de diciembre, por la que se determinan los gastos subvencionables por el fondo social europeo durante el período de programación 2014-2020.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800" b="1" dirty="0"/>
          </a:p>
        </p:txBody>
      </p:sp>
      <p:pic>
        <p:nvPicPr>
          <p:cNvPr id="1946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2000" b="1" dirty="0"/>
          </a:p>
          <a:p>
            <a:pPr>
              <a:defRPr/>
            </a:pPr>
            <a:r>
              <a:rPr lang="es-ES" sz="1400" b="1" cap="all" dirty="0"/>
              <a:t>Criterios de valoración entidades: ARTÍCULO 9.1 y 9.2 Orden de Bases1423/2012</a:t>
            </a:r>
          </a:p>
          <a:p>
            <a:pPr lvl="1">
              <a:defRPr/>
            </a:pPr>
            <a:r>
              <a:rPr lang="es-ES" sz="1200" b="1" cap="all" dirty="0"/>
              <a:t>Implantación (Máximo 15 puntos)</a:t>
            </a:r>
          </a:p>
          <a:p>
            <a:pPr lvl="1">
              <a:defRPr/>
            </a:pPr>
            <a:r>
              <a:rPr lang="es-ES" sz="1200" b="1" cap="all" dirty="0"/>
              <a:t>Antigüedad en la atención al colectivo (MÁXIMO 10 PUNTOS)</a:t>
            </a:r>
          </a:p>
          <a:p>
            <a:pPr lvl="1">
              <a:defRPr/>
            </a:pPr>
            <a:r>
              <a:rPr lang="es-ES" sz="1200" b="1" cap="all" dirty="0"/>
              <a:t>Estructura y capacidad de gestión (máximo 15 puntos)</a:t>
            </a:r>
          </a:p>
          <a:p>
            <a:pPr lvl="1">
              <a:defRPr/>
            </a:pPr>
            <a:r>
              <a:rPr lang="es-ES" sz="1200" b="1" cap="all" dirty="0"/>
              <a:t>Auditoría externa (máximo 6 puntos)</a:t>
            </a:r>
          </a:p>
          <a:p>
            <a:pPr lvl="1">
              <a:defRPr/>
            </a:pPr>
            <a:r>
              <a:rPr lang="es-ES" sz="1200" b="1" cap="all" dirty="0"/>
              <a:t>Presupuesto y financiación (máximo 10 puntos)</a:t>
            </a:r>
          </a:p>
          <a:p>
            <a:pPr lvl="1">
              <a:defRPr/>
            </a:pPr>
            <a:r>
              <a:rPr lang="es-ES" sz="1200" b="1" cap="all" dirty="0"/>
              <a:t>Participación social y voluntariado (máximo 8 puntos)</a:t>
            </a:r>
          </a:p>
          <a:p>
            <a:pPr lvl="1">
              <a:defRPr/>
            </a:pPr>
            <a:r>
              <a:rPr lang="es-ES" sz="1200" b="1" cap="all" dirty="0"/>
              <a:t>Adecuación de recursos humanos (máximo 6 puntos)</a:t>
            </a:r>
          </a:p>
          <a:p>
            <a:pPr lvl="1">
              <a:defRPr/>
            </a:pPr>
            <a:endParaRPr lang="es-ES" sz="1000" b="1" cap="all" dirty="0"/>
          </a:p>
          <a:p>
            <a:pPr>
              <a:defRPr/>
            </a:pPr>
            <a:r>
              <a:rPr lang="es-ES" sz="1400" b="1" cap="all" dirty="0"/>
              <a:t>Criterios de valoración PROYECTOS: artículo 9.3 orden de bases1423/2012</a:t>
            </a:r>
          </a:p>
          <a:p>
            <a:pPr lvl="1">
              <a:defRPr/>
            </a:pPr>
            <a:r>
              <a:rPr lang="es-ES" sz="1200" b="1" cap="all" dirty="0"/>
              <a:t>Diagnóstico de las necesidades sociales (máximo 5 puntos)</a:t>
            </a:r>
          </a:p>
          <a:p>
            <a:pPr lvl="1">
              <a:defRPr/>
            </a:pPr>
            <a:r>
              <a:rPr lang="es-ES" sz="1200" b="1" cap="all" dirty="0"/>
              <a:t>Contenido técnico del proyecto (máximo 25 puntos)</a:t>
            </a:r>
          </a:p>
          <a:p>
            <a:pPr lvl="1">
              <a:defRPr/>
            </a:pPr>
            <a:r>
              <a:rPr lang="es-ES" sz="1200" b="1" cap="all" dirty="0"/>
              <a:t>Aspectos económicos (máximo 10 puntos)</a:t>
            </a:r>
          </a:p>
          <a:p>
            <a:pPr lvl="1">
              <a:defRPr/>
            </a:pPr>
            <a:r>
              <a:rPr lang="es-ES" sz="1200" b="1" cap="all" dirty="0"/>
              <a:t>Experiencia acreditada en la gestión de PROYECTOS similares (máximo 10 puntos)</a:t>
            </a:r>
          </a:p>
        </p:txBody>
      </p:sp>
      <p:sp>
        <p:nvSpPr>
          <p:cNvPr id="2150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FCDBD-205F-4CA2-9656-F6F4D9ACAEC4}" type="slidenum">
              <a:rPr lang="es-ES" smtClean="0">
                <a:latin typeface="Arial" charset="0"/>
              </a:rPr>
              <a:pPr/>
              <a:t>11</a:t>
            </a:fld>
            <a:endParaRPr lang="es-ES">
              <a:latin typeface="Arial" charset="0"/>
            </a:endParaRPr>
          </a:p>
        </p:txBody>
      </p:sp>
      <p:pic>
        <p:nvPicPr>
          <p:cNvPr id="2150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9244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/>
              <a:t>SOLICITUD(I)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algn="just" eaLnBrk="1" hangingPunct="1">
              <a:defRPr/>
            </a:pPr>
            <a:r>
              <a:rPr lang="es-ES" sz="1800" b="1" dirty="0"/>
              <a:t>PRESENTACIÓN DE LA SOLICITUD: ELECTRÓNICAMENTE, MEDIANTE LA APLICACIÓN INFORMÁTICA SIGESWEB.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800" b="1" dirty="0"/>
              <a:t>     DISPONIBLE EN LA SIGUIENTE DIRECCIÓN</a:t>
            </a:r>
            <a:r>
              <a:rPr lang="es-ES" sz="1400" b="1" dirty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600" b="1" dirty="0"/>
              <a:t>                 </a:t>
            </a:r>
            <a:r>
              <a:rPr lang="es-ES" sz="1600" b="1" dirty="0">
                <a:hlinkClick r:id="rId3"/>
              </a:rPr>
              <a:t>http://www.mitramiss.gob.es/es/sede_electronica_menu/index.htm</a:t>
            </a:r>
            <a:r>
              <a:rPr lang="es-ES" sz="1600" b="1" dirty="0"/>
              <a:t> </a:t>
            </a: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/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/>
              <a:t>NO SE PUEDEN EXPORTAR SOLICITUDES DE CONVOCATORIAS ANTERIORES A 2017 </a:t>
            </a:r>
            <a:r>
              <a:rPr lang="es-ES" sz="1000" b="1" dirty="0"/>
              <a:t>(</a:t>
            </a:r>
            <a:r>
              <a:rPr lang="es-ES" sz="1400" b="1" dirty="0"/>
              <a:t>APLICACIÓN SUBDISK)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/>
              <a:t>SE CUMPLIMENTARÁN EN LA APLICACIÓN LOS ANEXOS I-IV.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/>
              <a:t>RESTO DE LOS ANEXOS (VI-VIII) Y LA DOCUMENTACIÓN EXIGIDA EN LA CONVOCATORIA SE PRESENTARÁ: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UN PDF POR ANEXO. FIRMA ELECTRÓNICA VISIBLE DEL REPRESENTANTE LEGAL DE LA ENTIDAD. CARPETA ZIP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CON UN TAMAÑO MÁXIMO DE 10 MB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Y SE INCLUIRÁ EN EL APARTADO DOCUMENTACIÓN ADJUNTA DE DICHA APLICACIÓN</a:t>
            </a:r>
            <a:r>
              <a:rPr lang="es-ES" sz="900" b="1" dirty="0"/>
              <a:t>.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FIRMA MANCOMUNADA (ESPECIALIDADES)</a:t>
            </a:r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9B7C4B-E5DC-4F9B-8FFB-AA43034DCEC7}" type="slidenum">
              <a:rPr lang="es-ES" smtClean="0">
                <a:latin typeface="Arial" charset="0"/>
              </a:rPr>
              <a:pPr/>
              <a:t>12</a:t>
            </a:fld>
            <a:endParaRPr lang="es-ES">
              <a:latin typeface="Arial" charset="0"/>
            </a:endParaRPr>
          </a:p>
        </p:txBody>
      </p:sp>
      <p:pic>
        <p:nvPicPr>
          <p:cNvPr id="22532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318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D99E65-A8A1-44E7-B1E1-5F209CE6AF07}" type="slidenum">
              <a:rPr lang="es-ES" smtClean="0">
                <a:latin typeface="Arial" charset="0"/>
              </a:rPr>
              <a:pPr/>
              <a:t>13</a:t>
            </a:fld>
            <a:endParaRPr lang="es-ES"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(SOLICITUD 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INSTRUCCIONES DE CUMPLIMENTACIÓN DISPONIBLES EN LA PÁGINA WEB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ANEXO I. </a:t>
            </a:r>
            <a:r>
              <a:rPr lang="es-ES" sz="1600" b="1" dirty="0"/>
              <a:t>SOLICITUD DE SUBVENCIÓN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 Nombre o razón social de la entidad = Tarjeta de identificación fiscal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ANEXO II.</a:t>
            </a:r>
            <a:r>
              <a:rPr lang="es-E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1600" b="1" dirty="0"/>
              <a:t>MEMORIA EXPLICATIVA DE LA ENTIDAD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 Cumplimentar ampliamente todos los apartados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Ámbito territorial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Lugares donde se realizan actividades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Estructura: Inmuebles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Estructura: Evaluación y calidad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Personal retribuido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Especialización: proyectos con el colectivo en años anteriores.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/>
          </a:p>
          <a:p>
            <a:pPr eaLnBrk="1" hangingPunct="1">
              <a:lnSpc>
                <a:spcPct val="90000"/>
              </a:lnSpc>
              <a:defRPr/>
            </a:pPr>
            <a:endParaRPr lang="es-ES" dirty="0"/>
          </a:p>
        </p:txBody>
      </p:sp>
      <p:pic>
        <p:nvPicPr>
          <p:cNvPr id="2765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1A785A-FDCE-4B9B-AF6C-8A839764F31F}" type="slidenum">
              <a:rPr lang="es-ES" smtClean="0">
                <a:latin typeface="Arial" charset="0"/>
              </a:rPr>
              <a:pPr/>
              <a:t>14</a:t>
            </a:fld>
            <a:endParaRPr lang="es-ES">
              <a:latin typeface="Arial" charset="0"/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u="sng" dirty="0"/>
              <a:t>ANEXO III y IV.</a:t>
            </a:r>
            <a:r>
              <a:rPr lang="es-ES" sz="1600" b="1" dirty="0"/>
              <a:t> MEMORIA EXPLICATIVA DEL PROYECTO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Importante: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Prioridad según Anexo 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Actividades (adecuada calendarización)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Indicadores (objetivo/indicadores /resultados esperados). Mirar convocatoria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Presupuesto del proyecto. El presupuesto del Anexo III incluirá costes directos e indirectos por separado. Gastos de auditor incluidos en la partida de actividades (en Anexo </a:t>
            </a:r>
            <a:r>
              <a:rPr lang="es-ES" sz="1600" b="1" dirty="0" err="1"/>
              <a:t>VIa</a:t>
            </a:r>
            <a:r>
              <a:rPr lang="es-ES" sz="1600" b="1" dirty="0"/>
              <a:t>) y </a:t>
            </a:r>
            <a:r>
              <a:rPr lang="es-ES" sz="1600" b="1" dirty="0" err="1"/>
              <a:t>Vib</a:t>
            </a:r>
            <a:r>
              <a:rPr lang="es-ES" sz="1600" b="1" dirty="0"/>
              <a:t>), desglosado)</a:t>
            </a:r>
          </a:p>
          <a:p>
            <a:pPr eaLnBrk="1" hangingPunct="1">
              <a:lnSpc>
                <a:spcPct val="90000"/>
              </a:lnSpc>
            </a:pPr>
            <a:r>
              <a:rPr lang="es-ES" sz="1800" b="1" dirty="0">
                <a:solidFill>
                  <a:srgbClr val="FF0000"/>
                </a:solidFill>
              </a:rPr>
              <a:t>TOTAL PRESUPUESTO ANEXO III = TOTAL PRESUPUESTO/S ANEXO/S VI</a:t>
            </a:r>
            <a:endParaRPr lang="es-ES" sz="1600" b="1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El Anexo IV contendrá el presupuesto del proyecto que ejecute una entidad distinta a la que figure como solicitante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es-ES" sz="1600" b="1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s-ES" sz="1600" b="1" dirty="0"/>
          </a:p>
          <a:p>
            <a:pPr eaLnBrk="1" hangingPunct="1">
              <a:lnSpc>
                <a:spcPct val="90000"/>
              </a:lnSpc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</p:txBody>
      </p:sp>
      <p:pic>
        <p:nvPicPr>
          <p:cNvPr id="2867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129F99-417A-4685-AC4F-0076195FCE92}" type="slidenum">
              <a:rPr lang="es-ES" smtClean="0">
                <a:latin typeface="Arial" charset="0"/>
              </a:rPr>
              <a:pPr/>
              <a:t>15</a:t>
            </a:fld>
            <a:endParaRPr lang="es-ES">
              <a:latin typeface="Arial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80000"/>
              </a:lnSpc>
            </a:pPr>
            <a:r>
              <a:rPr lang="es-ES" sz="1600" b="1" dirty="0"/>
              <a:t>COSTES INDIRECTOS: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/>
              <a:t>PROYECTOS cofinanciados por FSE o FAMI: 15% sobre el total de costes de personal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/>
              <a:t>PROYECTOS no cofinanciados: 8% del total de costes directos</a:t>
            </a:r>
          </a:p>
          <a:p>
            <a:pPr eaLnBrk="1" hangingPunct="1"/>
            <a:r>
              <a:rPr lang="es-ES" sz="1600" b="1" dirty="0"/>
              <a:t>FINANCIACIÓN PROPIA: </a:t>
            </a:r>
          </a:p>
          <a:p>
            <a:pPr lvl="1" eaLnBrk="1" hangingPunct="1"/>
            <a:r>
              <a:rPr lang="es-ES" sz="1200" b="1" dirty="0"/>
              <a:t>mínimo 2% del </a:t>
            </a:r>
            <a:r>
              <a:rPr lang="es-ES" sz="1200" b="1" u="sng" dirty="0"/>
              <a:t>coste total del proyecto</a:t>
            </a:r>
            <a:r>
              <a:rPr lang="es-ES" sz="1200" b="1" dirty="0"/>
              <a:t> (art. 7 Orden ESS/1423/2012) </a:t>
            </a:r>
          </a:p>
          <a:p>
            <a:pPr eaLnBrk="1" hangingPunct="1"/>
            <a:r>
              <a:rPr lang="es-ES" sz="1600" b="1" dirty="0"/>
              <a:t>LÍMITE VIAJES Y ESTANCIA: </a:t>
            </a:r>
          </a:p>
          <a:p>
            <a:pPr lvl="1" eaLnBrk="1" hangingPunct="1"/>
            <a:r>
              <a:rPr lang="es-ES" sz="1200" b="1" dirty="0"/>
              <a:t>3% subvención (art. 20.3 Orden ESS/1423/2012)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LÍMITE CUANTÍAS SUBCONTRATACIÓN: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1200" b="1" dirty="0"/>
              <a:t>50% importe actividad subvencionada (art. 15 Orden ESS/1423/2012)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90000"/>
              </a:lnSpc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u="sng" dirty="0"/>
          </a:p>
        </p:txBody>
      </p:sp>
      <p:pic>
        <p:nvPicPr>
          <p:cNvPr id="3072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/>
          </a:p>
          <a:p>
            <a:pPr algn="ctr" eaLnBrk="1" hangingPunct="1">
              <a:buFontTx/>
              <a:buNone/>
              <a:defRPr/>
            </a:pPr>
            <a:r>
              <a:rPr lang="es-ES" sz="1600" b="1" dirty="0"/>
              <a:t>CUMPLIMENTACIÓN DE LA SOLICITUD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/>
              <a:t>ANEXO V. RESUMEN TÉCNICO</a:t>
            </a:r>
          </a:p>
          <a:p>
            <a:pPr eaLnBrk="1" hangingPunct="1">
              <a:defRPr/>
            </a:pPr>
            <a:r>
              <a:rPr lang="es-ES" sz="1600" b="1" dirty="0"/>
              <a:t>APLICABLE UNICAMENTE A LOS PROYECTOS COFINANCIADOS POR FAMI</a:t>
            </a:r>
          </a:p>
          <a:p>
            <a:pPr eaLnBrk="1" hangingPunct="1">
              <a:defRPr/>
            </a:pPr>
            <a:r>
              <a:rPr lang="es-ES" sz="1600" b="1" dirty="0"/>
              <a:t>EXPLICACIÓN BREVE DE LAS CARACTERÍSTICAS DEL PROYECTO</a:t>
            </a:r>
          </a:p>
          <a:p>
            <a:pPr lvl="1" eaLnBrk="1" hangingPunct="1">
              <a:defRPr/>
            </a:pPr>
            <a:r>
              <a:rPr lang="es-ES" sz="1400" b="1" dirty="0"/>
              <a:t>TITULO DEL PROYECTO </a:t>
            </a:r>
          </a:p>
          <a:p>
            <a:pPr lvl="1" eaLnBrk="1" hangingPunct="1">
              <a:defRPr/>
            </a:pPr>
            <a:r>
              <a:rPr lang="es-ES" sz="1400" b="1" dirty="0"/>
              <a:t>PERFIL DE LOS USUARIOS</a:t>
            </a:r>
          </a:p>
          <a:p>
            <a:pPr lvl="1" eaLnBrk="1" hangingPunct="1">
              <a:defRPr/>
            </a:pPr>
            <a:r>
              <a:rPr lang="es-ES" sz="1400" b="1" dirty="0"/>
              <a:t>OBJETIVO GENERAL Y ESPECÍFICOS</a:t>
            </a:r>
          </a:p>
          <a:p>
            <a:pPr lvl="1" eaLnBrk="1" hangingPunct="1">
              <a:defRPr/>
            </a:pPr>
            <a:r>
              <a:rPr lang="es-ES" sz="1400" b="1" dirty="0"/>
              <a:t>ACTIVIDADES A REALIZAR</a:t>
            </a:r>
          </a:p>
          <a:p>
            <a:pPr lvl="1" eaLnBrk="1" hangingPunct="1">
              <a:defRPr/>
            </a:pPr>
            <a:r>
              <a:rPr lang="es-ES" sz="1400" b="1" dirty="0"/>
              <a:t>CARACTERÍSTICAS DE LA LOCALIZACIÓN, %NTP (PRIORIDAD A4 y A3)</a:t>
            </a:r>
          </a:p>
          <a:p>
            <a:pPr lvl="1" eaLnBrk="1" hangingPunct="1">
              <a:defRPr/>
            </a:pPr>
            <a:r>
              <a:rPr lang="es-ES" sz="1400" b="1" dirty="0"/>
              <a:t>INDICADOR Nº TOTAL DE PARTICIPANTES</a:t>
            </a:r>
          </a:p>
        </p:txBody>
      </p:sp>
      <p:sp>
        <p:nvSpPr>
          <p:cNvPr id="2969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262A47-9FA3-45F3-A86F-9234E8BBB1E9}" type="slidenum">
              <a:rPr lang="es-ES" smtClean="0">
                <a:latin typeface="Arial" charset="0"/>
              </a:rPr>
              <a:pPr/>
              <a:t>16</a:t>
            </a:fld>
            <a:endParaRPr lang="es-ES">
              <a:latin typeface="Arial" charset="0"/>
            </a:endParaRPr>
          </a:p>
        </p:txBody>
      </p:sp>
      <p:pic>
        <p:nvPicPr>
          <p:cNvPr id="2970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ANEXO VI a).</a:t>
            </a:r>
            <a:r>
              <a:rPr lang="es-ES" sz="1600" b="1" dirty="0"/>
              <a:t> PRESUPUESTO PROYECTO ADAPTADO A LAS PARTIDAS FAMI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Indicar otras fuentes de financiación, en su caso.</a:t>
            </a:r>
            <a:endParaRPr lang="es-ES" sz="1600" b="1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6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/>
              <a:t>ANEXO VI b).</a:t>
            </a:r>
            <a:r>
              <a:rPr lang="es-ES" sz="1600" b="1" dirty="0"/>
              <a:t> PRESUPUESTO PROYECTOS COFINANCIADOS POR EL FSE</a:t>
            </a:r>
          </a:p>
          <a:p>
            <a:pPr marL="0" indent="0" eaLnBrk="1" hangingPunct="1">
              <a:buFontTx/>
              <a:buNone/>
              <a:defRPr/>
            </a:pPr>
            <a:endParaRPr lang="es-ES" sz="1600" b="1" dirty="0"/>
          </a:p>
          <a:p>
            <a:pPr eaLnBrk="1" hangingPunct="1">
              <a:defRPr/>
            </a:pPr>
            <a:r>
              <a:rPr lang="es-ES" sz="1600" b="1" dirty="0"/>
              <a:t>Distribución por regiones FSE</a:t>
            </a:r>
          </a:p>
          <a:p>
            <a:pPr eaLnBrk="1" hangingPunct="1">
              <a:defRPr/>
            </a:pPr>
            <a:r>
              <a:rPr lang="es-ES" sz="1600" b="1" dirty="0"/>
              <a:t>Partidas similares a las del presupuesto FAMI</a:t>
            </a:r>
          </a:p>
          <a:p>
            <a:pPr eaLnBrk="1" hangingPunct="1">
              <a:defRPr/>
            </a:pPr>
            <a:r>
              <a:rPr lang="es-ES" sz="1600" b="1" dirty="0"/>
              <a:t>Indicar otras fuentes de financiación, en su caso.</a:t>
            </a:r>
          </a:p>
          <a:p>
            <a:pPr eaLnBrk="1" hangingPunct="1">
              <a:defRPr/>
            </a:pPr>
            <a:endParaRPr lang="es-ES" sz="1600" b="1" dirty="0"/>
          </a:p>
          <a:p>
            <a:pPr eaLnBrk="1" hangingPunct="1">
              <a:defRPr/>
            </a:pPr>
            <a:endParaRPr lang="es-ES" sz="1600" b="1" dirty="0"/>
          </a:p>
        </p:txBody>
      </p:sp>
      <p:sp>
        <p:nvSpPr>
          <p:cNvPr id="3174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D5C358-23BE-4669-A2E2-2EB7F784D441}" type="slidenum">
              <a:rPr lang="es-ES" smtClean="0">
                <a:latin typeface="Arial" charset="0"/>
              </a:rPr>
              <a:pPr/>
              <a:t>17</a:t>
            </a:fld>
            <a:endParaRPr lang="es-ES">
              <a:latin typeface="Arial" charset="0"/>
            </a:endParaRPr>
          </a:p>
        </p:txBody>
      </p:sp>
      <p:pic>
        <p:nvPicPr>
          <p:cNvPr id="3174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B6FC7D-6A7B-4650-8929-384DA5528974}" type="slidenum">
              <a:rPr lang="es-ES" smtClean="0">
                <a:latin typeface="Arial" charset="0"/>
              </a:rPr>
              <a:pPr/>
              <a:t>18</a:t>
            </a:fld>
            <a:endParaRPr lang="es-ES">
              <a:latin typeface="Arial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buFontTx/>
              <a:buNone/>
            </a:pPr>
            <a:r>
              <a:rPr lang="es-ES" sz="1600" b="1" dirty="0"/>
              <a:t>CUMPLIMENTACIÓN DE LA SOLICITUD</a:t>
            </a:r>
          </a:p>
          <a:p>
            <a:pPr algn="ctr" eaLnBrk="1" hangingPunct="1">
              <a:buFontTx/>
              <a:buNone/>
            </a:pPr>
            <a:endParaRPr lang="es-ES" sz="1600" b="1" dirty="0"/>
          </a:p>
          <a:p>
            <a:pPr eaLnBrk="1" hangingPunct="1">
              <a:buFontTx/>
              <a:buNone/>
            </a:pPr>
            <a:r>
              <a:rPr lang="es-ES" sz="1600" b="1" u="sng" dirty="0"/>
              <a:t>ANEXO VII.</a:t>
            </a:r>
            <a:r>
              <a:rPr lang="es-ES" sz="1600" b="1" dirty="0"/>
              <a:t> COMPROMISO DE FINANCIACIÓN PROPIA</a:t>
            </a:r>
          </a:p>
          <a:p>
            <a:pPr eaLnBrk="1" hangingPunct="1">
              <a:buFontTx/>
              <a:buNone/>
            </a:pPr>
            <a:r>
              <a:rPr lang="es-ES" sz="1600" b="1" dirty="0"/>
              <a:t>Obligatorio</a:t>
            </a:r>
          </a:p>
          <a:p>
            <a:pPr eaLnBrk="1" hangingPunct="1">
              <a:buFontTx/>
              <a:buNone/>
            </a:pPr>
            <a:endParaRPr lang="es-ES" sz="1600" b="1" dirty="0"/>
          </a:p>
          <a:p>
            <a:pPr algn="just" eaLnBrk="1" hangingPunct="1">
              <a:buFontTx/>
              <a:buNone/>
            </a:pPr>
            <a:r>
              <a:rPr lang="es-ES" sz="1600" b="1" u="sng" dirty="0"/>
              <a:t>ANEXO VIII. </a:t>
            </a:r>
            <a:r>
              <a:rPr lang="es-ES" sz="1600" b="1" dirty="0"/>
              <a:t>CUESTIONARIO DE VALORACIÓN DE LA CALIDAD EN LA GESTIÓN</a:t>
            </a:r>
          </a:p>
          <a:p>
            <a:pPr algn="just" eaLnBrk="1" hangingPunct="1">
              <a:buFontTx/>
              <a:buNone/>
            </a:pPr>
            <a:r>
              <a:rPr lang="es-ES" sz="1600" b="1" dirty="0"/>
              <a:t>                     DE PROYECTOS SIMILARES SUBVENCIONADOS POR </a:t>
            </a:r>
            <a:r>
              <a:rPr lang="es-ES" sz="1600" b="1" dirty="0">
                <a:solidFill>
                  <a:srgbClr val="FF0000"/>
                </a:solidFill>
              </a:rPr>
              <a:t>OTROS </a:t>
            </a:r>
          </a:p>
          <a:p>
            <a:pPr algn="just" eaLnBrk="1" hangingPunct="1">
              <a:buFontTx/>
              <a:buNone/>
            </a:pPr>
            <a:r>
              <a:rPr lang="es-ES" sz="1600" b="1" dirty="0"/>
              <a:t>                     </a:t>
            </a:r>
            <a:r>
              <a:rPr lang="es-ES" sz="1600" b="1" dirty="0">
                <a:solidFill>
                  <a:srgbClr val="FF0000"/>
                </a:solidFill>
              </a:rPr>
              <a:t>ORGANISMOS PÚBLICOS DISTINTOS DE LA DGIAH.</a:t>
            </a:r>
          </a:p>
          <a:p>
            <a:pPr algn="just" eaLnBrk="1" hangingPunct="1">
              <a:buFontTx/>
              <a:buNone/>
            </a:pPr>
            <a:r>
              <a:rPr lang="es-ES" sz="1600" b="1" dirty="0"/>
              <a:t>Voluntario</a:t>
            </a:r>
            <a:endParaRPr lang="es-ES" sz="1600" b="1" u="sng" dirty="0"/>
          </a:p>
          <a:p>
            <a:pPr algn="ctr" eaLnBrk="1" hangingPunct="1">
              <a:buFontTx/>
              <a:buNone/>
            </a:pPr>
            <a:endParaRPr lang="es-ES" sz="1600" b="1" dirty="0"/>
          </a:p>
          <a:p>
            <a:pPr eaLnBrk="1" hangingPunct="1">
              <a:buFontTx/>
              <a:buNone/>
            </a:pPr>
            <a:endParaRPr lang="es-ES" sz="1600" b="1" dirty="0"/>
          </a:p>
        </p:txBody>
      </p:sp>
      <p:pic>
        <p:nvPicPr>
          <p:cNvPr id="3277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9129B4-685D-40BC-8AD0-747DD71FF760}" type="slidenum">
              <a:rPr lang="es-ES" smtClean="0">
                <a:latin typeface="Arial" charset="0"/>
              </a:rPr>
              <a:pPr/>
              <a:t>19</a:t>
            </a:fld>
            <a:endParaRPr lang="es-ES">
              <a:latin typeface="Arial" charset="0"/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DOCUMENTACIÓN QUE DEBE ACOMPAÑAR A LA SOLICITUD </a:t>
            </a:r>
            <a:r>
              <a:rPr lang="es-ES" sz="1600" b="1" dirty="0">
                <a:solidFill>
                  <a:srgbClr val="FF0000"/>
                </a:solidFill>
              </a:rPr>
              <a:t>(OBLIGATORIA PARA SOLICITANTES QUE NO FUERON BENEFICIARIOS EN 2017 NI EN 2018)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Poder de representación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D.N.I. del Representante Legal (firmante de la solicitud y de los documentos aportados), o autorización para su consulta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Tarjeta de identificación fiscal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Estatutos de la entidad legalizados y registrados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Documento de inscripción de la entidad en  Registro estatal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Certificación miembros del Órgano de Gobierno (presentado en Registro)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art. 13 Ley 38/2003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art. 4.1ª),6º Orden ESS/1423/2012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encontrarse al corriente obligaciones tributarias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encontrarse al corriente obligaciones con la S.S.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Póliza de los seguros y recibo en vigor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Otras ayudas recibidas para la misma finalidad (si se han hecho efectivas)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Facturas proforma (equipamiento)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/>
          </a:p>
        </p:txBody>
      </p:sp>
      <p:pic>
        <p:nvPicPr>
          <p:cNvPr id="3379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</a:t>
            </a:r>
            <a:r>
              <a:rPr lang="es-ES" sz="2000" b="1"/>
              <a:t>DE 2019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>
              <a:defRPr/>
            </a:pPr>
            <a:r>
              <a:rPr lang="es-ES" sz="1800" b="1" cap="all" dirty="0"/>
              <a:t>Objeto: fomentar el desarrollo de los PROYECTOS incluido en el Anexo A. 3 líneas de financiación</a:t>
            </a:r>
          </a:p>
          <a:p>
            <a:pPr lvl="1">
              <a:defRPr/>
            </a:pPr>
            <a:r>
              <a:rPr lang="es-ES" sz="1400" b="1" cap="all" dirty="0"/>
              <a:t>PGE</a:t>
            </a:r>
          </a:p>
          <a:p>
            <a:pPr lvl="2">
              <a:defRPr/>
            </a:pPr>
            <a:r>
              <a:rPr lang="es-ES" sz="1200" b="1" cap="all" dirty="0"/>
              <a:t>ATENCIÓN integral</a:t>
            </a:r>
          </a:p>
          <a:p>
            <a:pPr lvl="2">
              <a:defRPr/>
            </a:pPr>
            <a:r>
              <a:rPr lang="es-ES" sz="1200" b="1" cap="all" dirty="0"/>
              <a:t>Equipamiento</a:t>
            </a:r>
          </a:p>
          <a:p>
            <a:pPr lvl="1">
              <a:defRPr/>
            </a:pPr>
            <a:r>
              <a:rPr lang="es-ES" sz="1400" b="1" cap="all" dirty="0"/>
              <a:t>FSE</a:t>
            </a:r>
          </a:p>
          <a:p>
            <a:pPr lvl="2">
              <a:defRPr/>
            </a:pPr>
            <a:r>
              <a:rPr lang="es-ES" sz="1200" b="1" cap="all" dirty="0"/>
              <a:t>itinerarios integrados</a:t>
            </a:r>
          </a:p>
          <a:p>
            <a:pPr lvl="2">
              <a:defRPr/>
            </a:pPr>
            <a:r>
              <a:rPr lang="es-ES" sz="1200" b="1" cap="all" dirty="0"/>
              <a:t>SENSIBILIZACIÓN EN EL ÁMBITO LABORAL </a:t>
            </a:r>
          </a:p>
          <a:p>
            <a:pPr lvl="1">
              <a:defRPr/>
            </a:pPr>
            <a:r>
              <a:rPr lang="es-ES" sz="1400" b="1" cap="all" dirty="0"/>
              <a:t>FAMI</a:t>
            </a:r>
          </a:p>
          <a:p>
            <a:pPr lvl="2">
              <a:defRPr/>
            </a:pPr>
            <a:r>
              <a:rPr lang="es-ES" sz="1200" b="1" cap="all" dirty="0"/>
              <a:t>INVESTIGACIÓN </a:t>
            </a:r>
          </a:p>
          <a:p>
            <a:pPr lvl="2">
              <a:defRPr/>
            </a:pPr>
            <a:r>
              <a:rPr lang="es-ES" sz="1200" b="1" cap="all" dirty="0"/>
              <a:t>INTRODUCTORIO </a:t>
            </a:r>
            <a:endParaRPr lang="es-ES_tradnl" sz="1200" dirty="0">
              <a:solidFill>
                <a:srgbClr val="7030A0"/>
              </a:solidFill>
            </a:endParaRPr>
          </a:p>
          <a:p>
            <a:pPr lvl="2">
              <a:defRPr/>
            </a:pPr>
            <a:r>
              <a:rPr lang="es-ES" sz="1200" b="1" cap="all" dirty="0"/>
              <a:t>IGUALDAD </a:t>
            </a:r>
            <a:endParaRPr lang="es-ES" sz="1200" dirty="0">
              <a:solidFill>
                <a:srgbClr val="7030A0"/>
              </a:solidFill>
            </a:endParaRPr>
          </a:p>
          <a:p>
            <a:pPr lvl="2">
              <a:defRPr/>
            </a:pPr>
            <a:r>
              <a:rPr lang="es-ES" sz="1200" b="1" cap="all" dirty="0"/>
              <a:t>GESTIÓN DE LA DIVERSIDAD </a:t>
            </a:r>
          </a:p>
          <a:p>
            <a:pPr>
              <a:defRPr/>
            </a:pPr>
            <a:r>
              <a:rPr lang="es-ES" sz="2000" b="1" dirty="0"/>
              <a:t>Redacción actualizada de prioridades FSE y FAMI</a:t>
            </a:r>
          </a:p>
          <a:p>
            <a:pPr lvl="2">
              <a:defRPr/>
            </a:pPr>
            <a:endParaRPr lang="es-ES" sz="1000" b="1" dirty="0"/>
          </a:p>
        </p:txBody>
      </p:sp>
      <p:sp>
        <p:nvSpPr>
          <p:cNvPr id="20482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9FD6CA-6A71-4392-82AB-7211E89A9A56}" type="slidenum">
              <a:rPr lang="es-ES" smtClean="0">
                <a:latin typeface="Arial" charset="0"/>
              </a:rPr>
              <a:pPr/>
              <a:t>2</a:t>
            </a:fld>
            <a:endParaRPr lang="es-ES">
              <a:latin typeface="Arial" charset="0"/>
            </a:endParaRPr>
          </a:p>
        </p:txBody>
      </p:sp>
      <p:pic>
        <p:nvPicPr>
          <p:cNvPr id="2048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91C93B-1890-4A90-A585-D8A310B4A86A}" type="slidenum">
              <a:rPr lang="es-ES" smtClean="0">
                <a:latin typeface="Arial" charset="0"/>
              </a:rPr>
              <a:pPr/>
              <a:t>20</a:t>
            </a:fld>
            <a:endParaRPr lang="es-ES">
              <a:latin typeface="Arial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DOCUMENTACIÓN QUE DEBE ACOMPAÑAR A LA SOLICITUD (FACULTATIVO)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Plan de voluntariado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Auditoría de cuentas de los dos últimos ejercicios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Certificaciones de calidad y sistemas de evaluación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Acreditación de situaciones de personal con contratos para el fomento del empleo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Nº de voluntarios y cursos de formación organizados para ellos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/>
          </a:p>
        </p:txBody>
      </p:sp>
      <p:pic>
        <p:nvPicPr>
          <p:cNvPr id="3482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47C8F3-3BA5-49F5-8184-D2AB50CEE780}" type="slidenum">
              <a:rPr lang="es-ES" smtClean="0">
                <a:latin typeface="Arial" charset="0"/>
              </a:rPr>
              <a:pPr/>
              <a:t>21</a:t>
            </a:fld>
            <a:endParaRPr lang="es-ES">
              <a:latin typeface="Arial" charset="0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u="sng" dirty="0"/>
              <a:t>DIRECCIONES DE CORREO PARA POSIBLES CONSULTAS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1.- Buzón de correo del Servicio: </a:t>
            </a:r>
            <a:r>
              <a:rPr lang="es-ES" sz="1600" b="1" dirty="0">
                <a:hlinkClick r:id="rId2"/>
              </a:rPr>
              <a:t>subvenciones.integracion@mitramiss.es</a:t>
            </a:r>
            <a:endParaRPr lang="es-ES" sz="16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2.- Área de Evaluación y Asistencia Técnica: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	Mª Cruz Agüero García </a:t>
            </a:r>
            <a:r>
              <a:rPr lang="es-ES" sz="1600" b="1" dirty="0">
                <a:hlinkClick r:id="rId3"/>
              </a:rPr>
              <a:t>cruz.aguero@mitramiss.es</a:t>
            </a:r>
            <a:r>
              <a:rPr lang="es-ES" sz="16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     Diego </a:t>
            </a:r>
            <a:r>
              <a:rPr lang="es-ES" sz="1600" b="1" dirty="0" err="1"/>
              <a:t>Bausela</a:t>
            </a:r>
            <a:r>
              <a:rPr lang="es-ES" sz="1600" b="1" dirty="0"/>
              <a:t> Gómez </a:t>
            </a:r>
            <a:r>
              <a:rPr lang="es-ES" sz="1600" b="1" dirty="0">
                <a:hlinkClick r:id="rId4"/>
              </a:rPr>
              <a:t>diego.bausela@mitramiss.es</a:t>
            </a:r>
            <a:endParaRPr lang="es-ES" sz="16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/>
          </a:p>
        </p:txBody>
      </p:sp>
      <p:pic>
        <p:nvPicPr>
          <p:cNvPr id="35844" name="Imagen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Imagen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0E18EB-CB68-4B0C-A10A-C32E3C15259B}" type="slidenum">
              <a:rPr lang="es-ES" smtClean="0">
                <a:latin typeface="Arial" charset="0"/>
              </a:rPr>
              <a:pPr/>
              <a:t>22</a:t>
            </a:fld>
            <a:endParaRPr lang="es-ES">
              <a:latin typeface="Arial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endParaRPr lang="es-ES" dirty="0"/>
          </a:p>
          <a:p>
            <a:pPr marL="609600" indent="-609600" algn="ctr" eaLnBrk="1" hangingPunct="1">
              <a:buFontTx/>
              <a:buNone/>
            </a:pPr>
            <a:endParaRPr lang="es-ES" dirty="0"/>
          </a:p>
          <a:p>
            <a:pPr marL="609600" indent="-609600" algn="ctr" eaLnBrk="1" hangingPunct="1">
              <a:buFontTx/>
              <a:buNone/>
            </a:pPr>
            <a:endParaRPr lang="es-ES" dirty="0"/>
          </a:p>
          <a:p>
            <a:pPr marL="609600" indent="-609600" algn="ctr" eaLnBrk="1" hangingPunct="1">
              <a:buFontTx/>
              <a:buNone/>
            </a:pPr>
            <a:r>
              <a:rPr lang="es-ES" sz="4000" dirty="0"/>
              <a:t>GRACIAS POR SU ATENCIÓN</a:t>
            </a:r>
          </a:p>
        </p:txBody>
      </p:sp>
      <p:pic>
        <p:nvPicPr>
          <p:cNvPr id="3686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3</a:t>
            </a:fld>
            <a:endParaRPr lang="es-ES" dirty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/>
              <a:t>PRINCIPALES NOVEDADES (I)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NUEVA FORMULACIÓN DE PRIORIDADES COFINANCIADAS POR FAMI: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s-ES" sz="1600" b="1" dirty="0"/>
          </a:p>
          <a:p>
            <a:pPr lvl="1" eaLnBrk="1" hangingPunct="1">
              <a:defRPr/>
            </a:pPr>
            <a:r>
              <a:rPr lang="es-ES" sz="1400" b="1" dirty="0"/>
              <a:t>A1.- </a:t>
            </a:r>
            <a:r>
              <a:rPr lang="es-ES" sz="1400" dirty="0"/>
              <a:t>Proyectos de</a:t>
            </a:r>
            <a:r>
              <a:rPr lang="es-ES" sz="1400" b="1" dirty="0"/>
              <a:t> investigación</a:t>
            </a:r>
            <a:r>
              <a:rPr lang="es-ES" sz="1400" dirty="0"/>
              <a:t>, de </a:t>
            </a:r>
            <a:r>
              <a:rPr lang="es-ES" sz="1400" b="1" dirty="0"/>
              <a:t>carácter </a:t>
            </a:r>
            <a:r>
              <a:rPr lang="es-ES_tradnl" sz="1400" b="1" dirty="0" err="1"/>
              <a:t>supraautonómico</a:t>
            </a:r>
            <a:r>
              <a:rPr lang="es-ES" sz="1400" dirty="0"/>
              <a:t>, sobre la situación y necesidades de la población nacional de terceros países residente en España, que puede abarcar, entre otros aspectos, la recopilación y difusión de buenas prácticas en relación con la convivencia y la cohesión social, </a:t>
            </a:r>
            <a:r>
              <a:rPr lang="es-ES" sz="1400" dirty="0">
                <a:solidFill>
                  <a:srgbClr val="FF0000"/>
                </a:solidFill>
              </a:rPr>
              <a:t>el análisis e identificación de los factores que intervienen en los procesos de discriminación, incidentes y delitos de odio por motivos de racismo, discriminación racial, xenofobia y otras formas conexas de intolerancia, o la trata de seres humanos.</a:t>
            </a:r>
          </a:p>
          <a:p>
            <a:pPr lvl="1" eaLnBrk="1" hangingPunct="1">
              <a:defRPr/>
            </a:pPr>
            <a:endParaRPr lang="es-ES" sz="1400" dirty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r>
              <a:rPr lang="es-ES" sz="1400" b="1" dirty="0"/>
              <a:t>A2.- </a:t>
            </a:r>
            <a:r>
              <a:rPr lang="es-ES_tradnl" sz="1400" dirty="0"/>
              <a:t>Proyectos de </a:t>
            </a:r>
            <a:r>
              <a:rPr lang="es-ES_tradnl" sz="1400" b="1" dirty="0"/>
              <a:t>carácter </a:t>
            </a:r>
            <a:r>
              <a:rPr lang="es-ES_tradnl" sz="1400" b="1" dirty="0" err="1"/>
              <a:t>supraautonómico</a:t>
            </a:r>
            <a:r>
              <a:rPr lang="es-ES_tradnl" sz="1400" dirty="0"/>
              <a:t>, dirigidos a la adquisición y mantenimiento de la situación administrativa de </a:t>
            </a:r>
            <a:r>
              <a:rPr lang="es-ES_tradnl" sz="1400" b="1" dirty="0"/>
              <a:t>residencia</a:t>
            </a:r>
            <a:r>
              <a:rPr lang="es-ES_tradnl" sz="1400" dirty="0"/>
              <a:t> legal en España, incluyendo las herramientas necesarias para ello. </a:t>
            </a:r>
            <a:endParaRPr lang="es-ES_tradnl" sz="1400" dirty="0">
              <a:solidFill>
                <a:srgbClr val="7030A0"/>
              </a:solidFill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n 9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597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4</a:t>
            </a:fld>
            <a:endParaRPr lang="es-ES" dirty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/>
              <a:t>PRINCIPALES NOVEDADES (II)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NUEVA FORMULACIÓN DE PRIORIDADES COFINANCIADAS POR FAMI: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/>
          </a:p>
          <a:p>
            <a:pPr lvl="1" eaLnBrk="1" hangingPunct="1">
              <a:defRPr/>
            </a:pPr>
            <a:r>
              <a:rPr lang="es-ES_tradnl" sz="1400" b="1" dirty="0"/>
              <a:t>A3.- </a:t>
            </a:r>
            <a:r>
              <a:rPr lang="es-ES" sz="1400" dirty="0"/>
              <a:t>Proyectos de </a:t>
            </a:r>
            <a:r>
              <a:rPr lang="es-ES" sz="1400" b="1" dirty="0"/>
              <a:t>carácter </a:t>
            </a:r>
            <a:r>
              <a:rPr lang="es-ES_tradnl" sz="1400" b="1" dirty="0" err="1"/>
              <a:t>supraautonómico</a:t>
            </a:r>
            <a:r>
              <a:rPr lang="es-ES" sz="1400" dirty="0"/>
              <a:t>, para facilitar a la población nacional de terceros países residente en España, la </a:t>
            </a:r>
            <a:r>
              <a:rPr lang="es-ES" sz="1400" b="1" dirty="0"/>
              <a:t>igualdad</a:t>
            </a:r>
            <a:r>
              <a:rPr lang="es-ES" sz="1400" dirty="0"/>
              <a:t> de acceso a los servicios públicos e igualdad de resultados, incluyendo a posibles víctimas de trata o de violencia de género</a:t>
            </a:r>
            <a:r>
              <a:rPr lang="es-ES" sz="1400" dirty="0">
                <a:solidFill>
                  <a:srgbClr val="FF0000"/>
                </a:solidFill>
              </a:rPr>
              <a:t>, mediante, entre otros aspectos, la formación y capacitación de operadores jurídicos, fuerzas y cuerpos de seguridad del Estado, otros empleados públicos y profesionales en materia de racismo, discriminación racial, xenofobia, y otras formas conexas de intolerancia, trata de seres humanos así como el apoyo a la formación de mediadores interculturales.</a:t>
            </a:r>
          </a:p>
          <a:p>
            <a:pPr marL="457200" lvl="1" indent="0" eaLnBrk="1" hangingPunct="1">
              <a:buNone/>
              <a:defRPr/>
            </a:pPr>
            <a:endParaRPr lang="es-ES" sz="1400" dirty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r>
              <a:rPr lang="es-ES" sz="1400" b="1" dirty="0"/>
              <a:t>A4.- </a:t>
            </a:r>
            <a:r>
              <a:rPr lang="es-ES" sz="1400" dirty="0">
                <a:solidFill>
                  <a:srgbClr val="FF0000"/>
                </a:solidFill>
              </a:rPr>
              <a:t>Proyectos de sensibilización de carácter </a:t>
            </a:r>
            <a:r>
              <a:rPr lang="es-ES_tradnl" sz="1400" dirty="0" err="1">
                <a:solidFill>
                  <a:srgbClr val="FF0000"/>
                </a:solidFill>
              </a:rPr>
              <a:t>supraautonómico</a:t>
            </a:r>
            <a:r>
              <a:rPr lang="es-ES" sz="1400" dirty="0">
                <a:solidFill>
                  <a:srgbClr val="FF0000"/>
                </a:solidFill>
              </a:rPr>
              <a:t>, que favorezcan un discurso inclusivo, de comprensión y respeto hacia las diferencias, de convivencia y relaciones positivas, que favorezcan el respeto al derecho a la igualdad y promuevan el valor de una sociedad diversa, mediante, entre otros aspectos, la creación de plataformas o cualquier otra iniciativa que trabajen a favor de la sensibilización contra el racismo, la xenofobia y la intolerancia asociada.</a:t>
            </a:r>
            <a:endParaRPr lang="es-ES" sz="1400" b="1" dirty="0">
              <a:solidFill>
                <a:srgbClr val="FF0000"/>
              </a:solidFill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n 9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1089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5</a:t>
            </a:fld>
            <a:endParaRPr lang="es-ES" dirty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/>
              <a:t>PRINCIPALES NOVEDADES (III)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NUEVA FORMULACIÓN DE PRIORIDADES COFINANCIADAS POR FSE: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/>
          </a:p>
          <a:p>
            <a:pPr lvl="1" eaLnBrk="1" hangingPunct="1">
              <a:defRPr/>
            </a:pPr>
            <a:r>
              <a:rPr lang="es-ES_tradnl" sz="1400" b="1" dirty="0"/>
              <a:t>B2.-</a:t>
            </a:r>
            <a:r>
              <a:rPr lang="es-ES" sz="1400" dirty="0"/>
              <a:t>Proyectos de carácter </a:t>
            </a:r>
            <a:r>
              <a:rPr lang="es-ES" sz="1400" dirty="0" err="1"/>
              <a:t>supraautonómico</a:t>
            </a:r>
            <a:r>
              <a:rPr lang="es-ES" sz="1400" dirty="0"/>
              <a:t> de promoción de la diversidad cultural, la igualdad de trato y no discriminación, </a:t>
            </a:r>
            <a:r>
              <a:rPr lang="es-ES" sz="1400" dirty="0">
                <a:solidFill>
                  <a:srgbClr val="FF0000"/>
                </a:solidFill>
              </a:rPr>
              <a:t>la prevención del racismo, la xenofobia y la intolerancia asociada</a:t>
            </a:r>
            <a:r>
              <a:rPr lang="es-ES" sz="1400" dirty="0"/>
              <a:t> en el ámbito laboral. </a:t>
            </a:r>
            <a:endParaRPr lang="es-ES" sz="1400" b="1" dirty="0">
              <a:solidFill>
                <a:srgbClr val="FF0000"/>
              </a:solidFill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n 9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069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6</a:t>
            </a:fld>
            <a:endParaRPr lang="es-ES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/>
              <a:t>PRINCIPALES NOVEDADES (III)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CUANTÍA MÍNIMA POR PROYECTO (COSTE TOTAL): 50.000</a:t>
            </a:r>
            <a:r>
              <a:rPr lang="es-ES" sz="1600" b="1" dirty="0">
                <a:solidFill>
                  <a:srgbClr val="00B050"/>
                </a:solidFill>
              </a:rPr>
              <a:t> </a:t>
            </a:r>
            <a:r>
              <a:rPr lang="es-ES" sz="1600" b="1" dirty="0"/>
              <a:t>euros (prioridades  B1, B2, y de A1 a A4)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CUANTÍA MAXIMA A SOLICITAR POR PROYECTO(cofinanciado FAMI):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       A1. INVESTIGACIÓN: 160.000 euros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       A2. INTRODUCTORIO: 300.000 euros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       A3. IGUALDAD: 200.000 euros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       A4. GESTIÓN DE LA DIVERSIDAD</a:t>
            </a:r>
            <a:r>
              <a:rPr lang="es-ES" sz="1600" dirty="0">
                <a:solidFill>
                  <a:srgbClr val="7030A0"/>
                </a:solidFill>
              </a:rPr>
              <a:t>: </a:t>
            </a:r>
            <a:r>
              <a:rPr lang="es-ES" sz="1600" b="1" dirty="0"/>
              <a:t>300.000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/>
              <a:t>       </a:t>
            </a:r>
            <a:endParaRPr lang="es-ES" sz="12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PLAZO PRESENTACIÓN SOLICITUD: hasta el</a:t>
            </a:r>
            <a:r>
              <a:rPr lang="es-ES" sz="1600" b="1" dirty="0">
                <a:solidFill>
                  <a:srgbClr val="FF0000"/>
                </a:solidFill>
              </a:rPr>
              <a:t> </a:t>
            </a:r>
            <a:r>
              <a:rPr lang="es-ES" sz="1600" b="1" dirty="0"/>
              <a:t>6</a:t>
            </a:r>
            <a:r>
              <a:rPr lang="es-ES" sz="1600" b="1" dirty="0">
                <a:solidFill>
                  <a:srgbClr val="FF0000"/>
                </a:solidFill>
              </a:rPr>
              <a:t> </a:t>
            </a:r>
            <a:r>
              <a:rPr lang="es-ES" sz="1600" b="1" dirty="0"/>
              <a:t>de junio de 2019</a:t>
            </a: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n 8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/>
              <a:t>PRINCIPALES NOVEDADES (IV)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algn="just" eaLnBrk="1" hangingPunct="1">
              <a:defRPr/>
            </a:pPr>
            <a:r>
              <a:rPr lang="es-ES" sz="1800" b="1" dirty="0"/>
              <a:t>CRÉDITO DE LA CONVOCATORIA: 30.000.000 €</a:t>
            </a:r>
          </a:p>
          <a:p>
            <a:pPr lvl="1" algn="just" eaLnBrk="1" hangingPunct="1">
              <a:defRPr/>
            </a:pPr>
            <a:r>
              <a:rPr lang="es-ES" sz="1400" b="1" dirty="0"/>
              <a:t>PGE: 2.600.000 € (Atención integral 2.100.000 € + Equipamiento 500.000 €)</a:t>
            </a:r>
          </a:p>
          <a:p>
            <a:pPr lvl="1" algn="just" eaLnBrk="1" hangingPunct="1">
              <a:defRPr/>
            </a:pPr>
            <a:r>
              <a:rPr lang="es-ES" sz="1400" b="1" dirty="0"/>
              <a:t>FSE: 11.283.340 €</a:t>
            </a:r>
          </a:p>
          <a:p>
            <a:pPr lvl="1" algn="just" eaLnBrk="1" hangingPunct="1">
              <a:defRPr/>
            </a:pPr>
            <a:r>
              <a:rPr lang="es-ES" sz="1400" b="1" dirty="0"/>
              <a:t>FAMI: 16.116.660 €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800" b="1" dirty="0"/>
              <a:t>LIMITE NÚMERO PROYECTOS A SOLICITAR: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PGE: 1+1.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FSE: 4.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FAMI: 8.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algn="just" eaLnBrk="1" hangingPunct="1">
              <a:defRPr/>
            </a:pPr>
            <a:endParaRPr lang="es-ES" sz="1800" b="1" dirty="0">
              <a:solidFill>
                <a:srgbClr val="FFC000"/>
              </a:solidFill>
            </a:endParaRPr>
          </a:p>
        </p:txBody>
      </p:sp>
      <p:sp>
        <p:nvSpPr>
          <p:cNvPr id="2457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43225D-EBA7-4E8B-816B-59194DACF4FB}" type="slidenum">
              <a:rPr lang="es-ES" smtClean="0">
                <a:latin typeface="Arial" charset="0"/>
              </a:rPr>
              <a:pPr/>
              <a:t>7</a:t>
            </a:fld>
            <a:endParaRPr lang="es-ES">
              <a:latin typeface="Arial" charset="0"/>
            </a:endParaRPr>
          </a:p>
        </p:txBody>
      </p:sp>
      <p:pic>
        <p:nvPicPr>
          <p:cNvPr id="2458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39965D-192A-411A-94F1-49523E7D4E2F}" type="slidenum">
              <a:rPr lang="es-ES" smtClean="0">
                <a:latin typeface="Arial" charset="0"/>
              </a:rPr>
              <a:pPr/>
              <a:t>8</a:t>
            </a:fld>
            <a:endParaRPr lang="es-ES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79563"/>
            <a:ext cx="82296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/>
              <a:t>NORMATIVA DE APLICACIÓN (I)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/>
              <a:t>NORMATIVA GENERAL: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Ley 38/2003 de 17 de noviembre, General de Subvenciones y su Reglamento de desarrollo, aprobado por RD 887/2006, de 21 de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Ley 39/15, de 1 de octubre, del procedimiento administrativo común de las Administraciones Públicas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Orden ESS/1423/2012 de 29 de junio, MODIFICADA POR LA ORDEN ESS/109/2017 DE 10 DE FEBRERO, BOE 11 DE FEBRERO DE 2017 (Orden de Bases)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Resolución de 6 de MAYO de 2019 (Convocatoria)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</p:txBody>
      </p:sp>
      <p:pic>
        <p:nvPicPr>
          <p:cNvPr id="1741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64869F-9D2A-4BC1-8263-BB78BDF797F2}" type="slidenum">
              <a:rPr lang="es-ES" smtClean="0">
                <a:latin typeface="Arial" charset="0"/>
              </a:rPr>
              <a:pPr/>
              <a:t>9</a:t>
            </a:fld>
            <a:endParaRPr lang="es-ES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6 DE MAYO DE 2019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/>
              <a:t>NORMATIVA DE APLICACIÓN (II)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/>
              <a:t>NORMATIVA ESPECÍFICA DEL FAMI: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(UE) número 516/2014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(UE) número 514/2014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Delegado (UE) número 1042/2014 de la Comisión de 25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Delegado (UE) número 1048/2014 de la Comisión de 30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DE EJECUCIÓN (</a:t>
            </a:r>
            <a:r>
              <a:rPr lang="es-ES" sz="1400" b="1" cap="all" dirty="0" err="1"/>
              <a:t>Ue</a:t>
            </a:r>
            <a:r>
              <a:rPr lang="es-ES" sz="1400" b="1" cap="all" dirty="0"/>
              <a:t>) número 1049/2014 de la comisión de 30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de ejecución (</a:t>
            </a:r>
            <a:r>
              <a:rPr lang="es-ES" sz="1400" b="1" cap="all" dirty="0" err="1"/>
              <a:t>ue</a:t>
            </a:r>
            <a:r>
              <a:rPr lang="es-ES" sz="1400" b="1" cap="all" dirty="0"/>
              <a:t>) número 2015/840 de la comisión de 29 may0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/>
              <a:t>Reglamento (</a:t>
            </a:r>
            <a:r>
              <a:rPr lang="es-ES" sz="1400" b="1" cap="all" dirty="0" err="1"/>
              <a:t>ue</a:t>
            </a:r>
            <a:r>
              <a:rPr lang="es-ES" sz="1400" b="1" cap="all" dirty="0"/>
              <a:t> EURATOM) número 2018/1046 </a:t>
            </a:r>
            <a:r>
              <a:rPr lang="es-ES" sz="1400" b="1" cap="all" dirty="0" err="1"/>
              <a:t>deL</a:t>
            </a:r>
            <a:r>
              <a:rPr lang="es-ES" sz="1400" b="1" cap="all" dirty="0"/>
              <a:t> PARLAMENTO EUROPEO Y DEL CONSEJO DE 18 DE JULIO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</p:txBody>
      </p:sp>
      <p:pic>
        <p:nvPicPr>
          <p:cNvPr id="1843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2159</Words>
  <Application>Microsoft Office PowerPoint</Application>
  <PresentationFormat>Presentación en pantalla (4:3)</PresentationFormat>
  <Paragraphs>307</Paragraphs>
  <Slides>22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Wingdings</vt:lpstr>
      <vt:lpstr>Diseño predeterminado</vt:lpstr>
      <vt:lpstr>   RESOLUCIÓN DE 6 DE MAYO DE 2019         DE LA DGIAH, POR LA QUE SE CONVOCAN  SUBVENCIONES PARA EL DESARROLLO DE ACTUACIONES DE INTERÉS GENERAL EN MATERIA DE EXTRANJERÍA, DESTINADAS A FAVORECER LA CONVIVENCIA Y LA COHESIÓN SOCIAL  COFINANCIADA POR EL FONDO DE ASILO, MIGRACIÓN E INTEGRACIÓN (FAMI) Y POR EL FONDO SOCIAL EUROPEO (FSE)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2019-05-29T08:20:21Z</dcterms:created>
  <dcterms:modified xsi:type="dcterms:W3CDTF">2019-05-29T08:20:26Z</dcterms:modified>
</cp:coreProperties>
</file>