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4" r:id="rId1"/>
  </p:sldMasterIdLst>
  <p:notesMasterIdLst>
    <p:notesMasterId r:id="rId30"/>
  </p:notesMasterIdLst>
  <p:sldIdLst>
    <p:sldId id="282" r:id="rId2"/>
    <p:sldId id="257" r:id="rId3"/>
    <p:sldId id="258" r:id="rId4"/>
    <p:sldId id="260" r:id="rId5"/>
    <p:sldId id="288" r:id="rId6"/>
    <p:sldId id="28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3" r:id="rId18"/>
    <p:sldId id="271" r:id="rId19"/>
    <p:sldId id="286" r:id="rId20"/>
    <p:sldId id="272" r:id="rId21"/>
    <p:sldId id="284" r:id="rId22"/>
    <p:sldId id="274" r:id="rId23"/>
    <p:sldId id="275" r:id="rId24"/>
    <p:sldId id="277" r:id="rId25"/>
    <p:sldId id="287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8CA"/>
          </a:solidFill>
        </a:fill>
      </a:tcStyle>
    </a:wholeTbl>
    <a:band2H>
      <a:tcTxStyle/>
      <a:tcStyle>
        <a:tcBdr/>
        <a:fill>
          <a:solidFill>
            <a:srgbClr val="FAEC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0CD"/>
          </a:solidFill>
        </a:fill>
      </a:tcStyle>
    </a:wholeTbl>
    <a:band2H>
      <a:tcTxStyle/>
      <a:tcStyle>
        <a:tcBdr/>
        <a:fill>
          <a:solidFill>
            <a:srgbClr val="ED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FD9"/>
          </a:solidFill>
        </a:fill>
      </a:tcStyle>
    </a:wholeTbl>
    <a:band2H>
      <a:tcTxStyle/>
      <a:tcStyle>
        <a:tcBdr/>
        <a:fill>
          <a:solidFill>
            <a:srgbClr val="EEF0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31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75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84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695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6708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20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708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76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72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50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08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51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10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52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82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15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31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xpinterweb.inclusion.gob.es/taysportal/AppJava/login" TargetMode="External"/><Relationship Id="rId4" Type="http://schemas.openxmlformats.org/officeDocument/2006/relationships/hyperlink" Target="https://sede.inclusion.gob.es/-/tramite-ejemplo-duplicado-1-duplicado-2-duplicado-1-duplicado-2?redirect=%2Fayudas-y-subvencion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.inclusion.gob.es/es/sede_electronica/tramites/index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mailto:subvenciones.integracion@inclusion.gob.es?subject=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3170C-9BFC-C64A-6AE5-B702A02B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1" y="2169107"/>
            <a:ext cx="5784980" cy="21416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CONVOCATORIA DE SUBVENCIONES CONVIVENCIA Y COHESIÓN SOCIAL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DD0961-D8D7-2AA7-3FCF-749C0E9B8331}"/>
              </a:ext>
            </a:extLst>
          </p:cNvPr>
          <p:cNvSpPr txBox="1"/>
          <p:nvPr/>
        </p:nvSpPr>
        <p:spPr>
          <a:xfrm>
            <a:off x="4380614" y="4844534"/>
            <a:ext cx="459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13 DE JULIO DE 2022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4FC6473-BF55-D5C1-74FF-9B7DDE16C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494" y="350119"/>
            <a:ext cx="1012024" cy="6767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6BD82B-1860-7631-785A-4A17CE989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629" y="1040834"/>
            <a:ext cx="2889754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4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1763485" y="1157377"/>
            <a:ext cx="5150499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PRIORIDADES FSE</a:t>
            </a:r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12"/>
          </p:nvPr>
        </p:nvSpPr>
        <p:spPr>
          <a:xfrm>
            <a:off x="8234592" y="6528856"/>
            <a:ext cx="174770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01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203" name="Shape 203"/>
          <p:cNvSpPr/>
          <p:nvPr/>
        </p:nvSpPr>
        <p:spPr>
          <a:xfrm>
            <a:off x="585399" y="2009603"/>
            <a:ext cx="7811084" cy="3847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A4.- </a:t>
            </a:r>
            <a:r>
              <a:rPr sz="1600" b="0" dirty="0"/>
              <a:t>Proyectos de </a:t>
            </a:r>
            <a:r>
              <a:rPr sz="1600" dirty="0"/>
              <a:t>prevención de la exclusión y la discriminación y promoción y protección de los derechos humanos. 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endParaRPr sz="1600" dirty="0"/>
          </a:p>
          <a:p>
            <a:pPr algn="just"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b="1" dirty="0"/>
              <a:t>	</a:t>
            </a:r>
            <a:r>
              <a:rPr lang="es-ES" dirty="0"/>
              <a:t>A4.I </a:t>
            </a:r>
            <a:r>
              <a:rPr b="1" dirty="0"/>
              <a:t>Itinerarios de inclusión social</a:t>
            </a:r>
            <a:r>
              <a:rPr dirty="0"/>
              <a:t> de personas migrantes que se encuentran en </a:t>
            </a:r>
            <a:r>
              <a:rPr lang="es-ES" dirty="0"/>
              <a:t>	</a:t>
            </a:r>
            <a:r>
              <a:rPr b="1" dirty="0"/>
              <a:t>asentamientos.</a:t>
            </a:r>
            <a:r>
              <a:rPr lang="es-ES" b="1" dirty="0"/>
              <a:t> </a:t>
            </a:r>
            <a:r>
              <a:rPr lang="es-ES" dirty="0"/>
              <a:t>Los </a:t>
            </a:r>
            <a:r>
              <a:rPr lang="es-ES" b="1" dirty="0"/>
              <a:t>destinatarios</a:t>
            </a:r>
            <a:r>
              <a:rPr lang="es-ES" dirty="0"/>
              <a:t> serán personas nacionales de terceros países que se 	encuentran en asentamientos y otros enclaves cuyas condiciones atentan contra los 	derechos a la dignidad, la seguridad o la salud de las personas.</a:t>
            </a:r>
            <a:endParaRPr dirty="0"/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endParaRPr b="1" dirty="0"/>
          </a:p>
          <a:p>
            <a:pPr algn="just"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	A4.II </a:t>
            </a:r>
            <a:r>
              <a:rPr dirty="0"/>
              <a:t>Proyectos de </a:t>
            </a:r>
            <a:r>
              <a:rPr b="1" dirty="0"/>
              <a:t>prevención y protección integral de las víctimas o potenciales </a:t>
            </a:r>
            <a:r>
              <a:rPr lang="es-ES" b="1" dirty="0"/>
              <a:t>	</a:t>
            </a:r>
            <a:r>
              <a:rPr b="1" dirty="0"/>
              <a:t>víctimas de violencia de género y sus descendientes</a:t>
            </a:r>
            <a:r>
              <a:rPr dirty="0"/>
              <a:t>, en todas sus posibles </a:t>
            </a:r>
            <a:r>
              <a:rPr lang="es-ES" dirty="0"/>
              <a:t>	</a:t>
            </a:r>
            <a:r>
              <a:rPr dirty="0"/>
              <a:t>manifestaciones, incluida la mutilación genital.</a:t>
            </a:r>
            <a:r>
              <a:rPr lang="es-ES" dirty="0"/>
              <a:t> Los </a:t>
            </a:r>
            <a:r>
              <a:rPr lang="es-ES" b="1" dirty="0"/>
              <a:t>destinatarios</a:t>
            </a:r>
            <a:r>
              <a:rPr lang="es-ES" dirty="0"/>
              <a:t> serán personas 	nacionales 	de terceros países que residan legalmente en España o, en su caso, que se 	encuentren en proceso de obtención de residencia legal en España. 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	A4.III </a:t>
            </a:r>
            <a:r>
              <a:rPr dirty="0"/>
              <a:t>Proyectos de </a:t>
            </a:r>
            <a:r>
              <a:rPr b="1" dirty="0"/>
              <a:t>prevención y protección integral</a:t>
            </a:r>
            <a:r>
              <a:rPr dirty="0"/>
              <a:t> a las víctimas o posibles víctimas de </a:t>
            </a:r>
            <a:r>
              <a:rPr lang="es-ES" dirty="0"/>
              <a:t>	</a:t>
            </a:r>
            <a:r>
              <a:rPr b="1" dirty="0"/>
              <a:t>trata de seres humanos </a:t>
            </a:r>
            <a:r>
              <a:rPr dirty="0"/>
              <a:t>y sus descendientes, en cualquiera de sus modalidades.</a:t>
            </a:r>
            <a:r>
              <a:rPr lang="es-ES" dirty="0"/>
              <a:t> Los 	</a:t>
            </a:r>
            <a:r>
              <a:rPr lang="es-ES" b="1" dirty="0"/>
              <a:t>destinatarios</a:t>
            </a:r>
            <a:r>
              <a:rPr lang="es-ES" dirty="0"/>
              <a:t> serán los mismos que para los proyectos encuadrados en la prioridad A42.</a:t>
            </a:r>
            <a:endParaRPr dirty="0"/>
          </a:p>
        </p:txBody>
      </p:sp>
      <p:pic>
        <p:nvPicPr>
          <p:cNvPr id="204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7" y="101722"/>
            <a:ext cx="3996649" cy="723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331" y="5829444"/>
            <a:ext cx="1402588" cy="953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919" y="5802081"/>
            <a:ext cx="1090011" cy="953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2080726" y="1281284"/>
            <a:ext cx="4805265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PRIORIDADES PGE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210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7" y="112932"/>
            <a:ext cx="3906251" cy="7072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" name="Group 215"/>
          <p:cNvGrpSpPr/>
          <p:nvPr/>
        </p:nvGrpSpPr>
        <p:grpSpPr>
          <a:xfrm>
            <a:off x="760532" y="102161"/>
            <a:ext cx="8266231" cy="4630783"/>
            <a:chOff x="1106567" y="0"/>
            <a:chExt cx="8266230" cy="4630781"/>
          </a:xfrm>
        </p:grpSpPr>
        <p:pic>
          <p:nvPicPr>
            <p:cNvPr id="211" name="image2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5342" y="0"/>
              <a:ext cx="1008113" cy="6748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2" name="Shape 212"/>
            <p:cNvSpPr/>
            <p:nvPr/>
          </p:nvSpPr>
          <p:spPr>
            <a:xfrm>
              <a:off x="6486002" y="667625"/>
              <a:ext cx="2886795" cy="226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Cofinanciado por la Unión Europea 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1106567" y="2075209"/>
              <a:ext cx="6822831" cy="313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just">
                <a:defRPr sz="16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/>
                <a:t>B. Proyectos de </a:t>
              </a:r>
              <a:r>
                <a:t>equipamiento y adaptación de inmuebles.</a:t>
              </a:r>
            </a:p>
          </p:txBody>
        </p:sp>
        <p:pic>
          <p:nvPicPr>
            <p:cNvPr id="214" name="pasted-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0046" y="3064354"/>
              <a:ext cx="2320632" cy="156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6" name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013" y="2929324"/>
            <a:ext cx="2990296" cy="2239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1306286" y="1157377"/>
            <a:ext cx="5663681" cy="1067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LÍMITES DE CUANTÍAS EN SOLICITUD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12"/>
          </p:nvPr>
        </p:nvSpPr>
        <p:spPr>
          <a:xfrm>
            <a:off x="8173387" y="6528856"/>
            <a:ext cx="235976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220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222" name="Shape 222"/>
          <p:cNvSpPr/>
          <p:nvPr/>
        </p:nvSpPr>
        <p:spPr>
          <a:xfrm>
            <a:off x="903682" y="2086914"/>
            <a:ext cx="7336636" cy="3539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lang="es-ES"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lang="es-ES"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CUANTÍA MÍNIMA POR PROYECTO (COSTE TOTAL): </a:t>
            </a:r>
            <a:r>
              <a:rPr b="0" dirty="0"/>
              <a:t>50.000 euros (tipos de proyecto A)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CUANTÍA MAXIMA A SOLICITAR POR PROYECTO (cofinanciado FSE):</a:t>
            </a:r>
          </a:p>
          <a:p>
            <a:pPr marL="228600" marR="62230" indent="221615"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Prioridad A1: sin cuantía máxima de solicitud</a:t>
            </a:r>
          </a:p>
          <a:p>
            <a:pPr marL="228600" marR="62230" indent="221615"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Prioridades A2, A3 y A4:   300.000,00 euros, con las siguientes excepciones:</a:t>
            </a:r>
          </a:p>
          <a:p>
            <a:pPr marL="228600" marR="62230" lvl="1" indent="803505"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Prioridad A2. I.    150.000,00 euros</a:t>
            </a:r>
          </a:p>
          <a:p>
            <a:pPr marL="228600" marR="62230" lvl="1" indent="803505"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Prioridad A2. III:   200.000,00 euros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Número máximo de proyectos a solicitar: 4 de la A1 y 7 entre A2, A3 y A4.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CUANTÍA MAXIMA A SOLICITAR POR PROYECTO FINANCIADO POR PRESUPUESTOS GENERALES DEL ESTADO: </a:t>
            </a:r>
            <a:r>
              <a:rPr b="0" dirty="0"/>
              <a:t>50.000,00 euros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Número máximo de proyectos a solicitar: 1</a:t>
            </a:r>
          </a:p>
        </p:txBody>
      </p:sp>
      <p:pic>
        <p:nvPicPr>
          <p:cNvPr id="223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7" y="101722"/>
            <a:ext cx="4141619" cy="749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1614196" y="1157377"/>
            <a:ext cx="5234473" cy="11429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CRÉDITO DE LA CONVOCATORIA</a:t>
            </a:r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227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229" name="Shape 229"/>
          <p:cNvSpPr/>
          <p:nvPr/>
        </p:nvSpPr>
        <p:spPr>
          <a:xfrm>
            <a:off x="1045652" y="2170294"/>
            <a:ext cx="6677921" cy="1969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endParaRPr lang="es-ES" dirty="0"/>
          </a:p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 </a:t>
            </a:r>
            <a:r>
              <a:rPr lang="es-ES" b="1" dirty="0"/>
              <a:t>CUANTÍA MÁXIMA</a:t>
            </a:r>
            <a:r>
              <a:rPr b="1" dirty="0"/>
              <a:t> </a:t>
            </a:r>
            <a:r>
              <a:rPr dirty="0"/>
              <a:t>de las subvenciones a otorgar mediante la presente convocatoria asciende a </a:t>
            </a:r>
            <a:r>
              <a:rPr b="1" dirty="0"/>
              <a:t>29.300.000 euros:</a:t>
            </a:r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b="1" dirty="0"/>
          </a:p>
          <a:p>
            <a:pPr marL="285750" indent="-285750" algn="just">
              <a:buSzPct val="100000"/>
              <a:buFont typeface="Arial"/>
              <a:buChar char="•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FSE: 29.000.000 €</a:t>
            </a:r>
          </a:p>
          <a:p>
            <a:pPr marL="285750" indent="-285750" algn="just">
              <a:buSzPct val="100000"/>
              <a:buFont typeface="Arial"/>
              <a:buChar char="•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PGE:</a:t>
            </a:r>
            <a:r>
              <a:rPr lang="es-ES" dirty="0"/>
              <a:t> </a:t>
            </a:r>
            <a:r>
              <a:rPr dirty="0"/>
              <a:t>300.000 €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230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7" y="101722"/>
            <a:ext cx="4186371" cy="757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608" y="3480882"/>
            <a:ext cx="2353083" cy="2513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1688841" y="1157377"/>
            <a:ext cx="5346442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NORMATIVA APLICABLE (I)</a:t>
            </a:r>
          </a:p>
        </p:txBody>
      </p:sp>
      <p:sp>
        <p:nvSpPr>
          <p:cNvPr id="234" name="Shape 234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235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237" name="Shape 237"/>
          <p:cNvSpPr/>
          <p:nvPr/>
        </p:nvSpPr>
        <p:spPr>
          <a:xfrm>
            <a:off x="942006" y="2182507"/>
            <a:ext cx="6822832" cy="2492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NORMATIVA GENERAL:</a:t>
            </a:r>
            <a:endParaRPr sz="1400"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Ley 38/2003 de 17 de noviembre, General de Subvenciones y su Reglamento de desarrollo, aprobado por RD 887/2006, de 21 de julio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Ley 39/2015, de 1 de octubre, del procedimiento administrativo común de las Administraciones Públicas 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Orden ESS/1423/2012 de 29 de junio, MODIFICADA POR LA ORDEN ESS/109/2017 DE 10 DE FEBRERO, BOE 11 DE FEBRERO DE 2017 (Orden de Bases)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Resolución de </a:t>
            </a:r>
            <a:r>
              <a:rPr lang="es-ES" dirty="0"/>
              <a:t>24</a:t>
            </a:r>
            <a:r>
              <a:rPr dirty="0"/>
              <a:t> de </a:t>
            </a:r>
            <a:r>
              <a:rPr lang="es-ES" dirty="0"/>
              <a:t>junio</a:t>
            </a:r>
            <a:r>
              <a:rPr dirty="0"/>
              <a:t> de 2022 (Convocatoria)</a:t>
            </a:r>
          </a:p>
          <a:p>
            <a:pPr algn="just"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238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7" y="112932"/>
            <a:ext cx="4242825" cy="768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009" y="4596798"/>
            <a:ext cx="4242826" cy="1560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1483567" y="1122209"/>
            <a:ext cx="5523724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NORMATIVA APLICABLE (II)</a:t>
            </a:r>
          </a:p>
        </p:txBody>
      </p:sp>
      <p:sp>
        <p:nvSpPr>
          <p:cNvPr id="242" name="Shape 242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243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245" name="Shape 245"/>
          <p:cNvSpPr/>
          <p:nvPr/>
        </p:nvSpPr>
        <p:spPr>
          <a:xfrm>
            <a:off x="988944" y="1976896"/>
            <a:ext cx="6137033" cy="206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NORMATIVA ESPECÍFICA FSE:</a:t>
            </a:r>
            <a:endParaRPr sz="1400"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Reglamento (UE) 2021/1060 del Parlamento Europeo y del Consejo de 24 DE JUNIO DE 2021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Reglamento (UE) 2021/1057 del Parlamento Europeo y del Consejo de 24 DE JUNIO DE 2021 POR EL QUE SE ESTABLECE EL  Fondo Social Europeo PLUS (FSE+) </a:t>
            </a:r>
            <a:endParaRPr lang="es-ES" dirty="0"/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246" name="image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777" y="4268206"/>
            <a:ext cx="2299368" cy="1315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57" y="112932"/>
            <a:ext cx="4288329" cy="776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1614195" y="1157377"/>
            <a:ext cx="5281127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CRITERIOS DE VALORACIÓN</a:t>
            </a:r>
          </a:p>
        </p:txBody>
      </p:sp>
      <p:sp>
        <p:nvSpPr>
          <p:cNvPr id="250" name="Shape 250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251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253" name="Shape 253"/>
          <p:cNvSpPr/>
          <p:nvPr/>
        </p:nvSpPr>
        <p:spPr>
          <a:xfrm>
            <a:off x="624253" y="1994447"/>
            <a:ext cx="7895491" cy="3743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(ANEXOS D Y E)</a:t>
            </a:r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CRITERIOS DE VALORACIÓN ENTIDADES: Artículos 9.1 y 9.2 Orden de Bases1423/2012</a:t>
            </a:r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Implantación (máximo 15 puntos)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Antigüedad en la atención al colectivo (máximo 10 PUNTOS)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Estructura y capacidad de gestión (máximo 15 puntos)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Auditoría externa (máximo 6 puntos)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Presupuesto y financiación (máximo 10 puntos)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Participación social y voluntariado (máximo 8 puntos)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Adecuación de recursos humanos (máximo 6 puntos)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CRITERIOS DE VALORACIÓN PROYECTOS: artículo 9.3 orden de bases1423/2012</a:t>
            </a:r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Diagnóstico de las necesidades sociales (máximo 5 puntos)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Contenido técnico del proyecto (máximo 25 puntos)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Aspectos económicos (máximo 10 puntos)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Experiencia acreditada en la gestión de proyectos similares (máximo 10 puntos)</a:t>
            </a:r>
          </a:p>
        </p:txBody>
      </p:sp>
      <p:pic>
        <p:nvPicPr>
          <p:cNvPr id="254" name="image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655" y="2904272"/>
            <a:ext cx="1071889" cy="1455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66" y="112932"/>
            <a:ext cx="4198042" cy="760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C087F-7E17-44D7-B7C0-595A1AC30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42" y="609600"/>
            <a:ext cx="5974672" cy="83746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PUNTUACIONES MÍNIMAS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3643C2-C0A9-4302-A5AA-4692FCBFF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929" y="1974159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puntuaciones mínimas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necesarias para obtener financiación son las siguientes:</a:t>
            </a:r>
          </a:p>
          <a:p>
            <a:pPr marL="0" indent="0">
              <a:buNone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ENTIDAD: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puntos sobre 70</a:t>
            </a:r>
          </a:p>
          <a:p>
            <a:pPr marL="0" indent="0">
              <a:buNone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PROYECTO: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puntos sobre 50</a:t>
            </a:r>
          </a:p>
          <a:p>
            <a:pPr marL="0" indent="0">
              <a:buNone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Dichas puntuaciones se ponderarán para representar el 40% y el 60% respectivamente de la puntuación final.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5B91FB-4D4B-40BF-983C-76A30A2B0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267" y="4292173"/>
            <a:ext cx="1851175" cy="18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9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1352939" y="1157377"/>
            <a:ext cx="5598368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PRESENTACIÓN DE SOLICITUDES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259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261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66" y="124142"/>
            <a:ext cx="4123056" cy="7465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9DB35B3-E141-45C3-B909-0BBFD49B3AA4}"/>
              </a:ext>
            </a:extLst>
          </p:cNvPr>
          <p:cNvSpPr txBox="1"/>
          <p:nvPr/>
        </p:nvSpPr>
        <p:spPr>
          <a:xfrm>
            <a:off x="980306" y="2217304"/>
            <a:ext cx="658723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PLAZO PRESENTACIÓN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HASTA EL 26 DE JULIO DE 2022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PRESENTACIÓN DE LA SOLICITUD: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ELECTRÓNICAMENTE, MEDIANTE LA APLICACIÓN INFORMÁTICA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TAYS.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DISPONIBLE EN LA SIGUIENTE DIRECCIÓN: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/>
              <a:t>sede electrónica del MISSM:</a:t>
            </a:r>
          </a:p>
          <a:p>
            <a:r>
              <a:rPr lang="es-ES" dirty="0"/>
              <a:t> </a:t>
            </a:r>
            <a:r>
              <a:rPr lang="es-ES" u="sng" dirty="0">
                <a:hlinkClick r:id="rId4"/>
              </a:rPr>
              <a:t>https://sede.inclusion.gob.es/-/tramite-ejemplo-duplicado-1-duplicado-2-duplicado-1-duplicado-2?redirect=%2Fayudas-y-subvenciones</a:t>
            </a:r>
            <a:endParaRPr lang="es-ES" dirty="0"/>
          </a:p>
          <a:p>
            <a:r>
              <a:rPr lang="es-ES" dirty="0"/>
              <a:t>O con el siguiente enlace directo: </a:t>
            </a:r>
            <a:r>
              <a:rPr lang="es-ES" u="sng" dirty="0">
                <a:hlinkClick r:id="rId5"/>
              </a:rPr>
              <a:t>https://expinterweb.inclusion.gob.es/taysportal/AppJava/login</a:t>
            </a:r>
            <a:endParaRPr lang="es-ES" dirty="0"/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1352939" y="1157377"/>
            <a:ext cx="5598368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PRESENTACIÓN DE SOLICITUDES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259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261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66" y="124142"/>
            <a:ext cx="4123056" cy="7465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9DB35B3-E141-45C3-B909-0BBFD49B3AA4}"/>
              </a:ext>
            </a:extLst>
          </p:cNvPr>
          <p:cNvSpPr txBox="1"/>
          <p:nvPr/>
        </p:nvSpPr>
        <p:spPr>
          <a:xfrm>
            <a:off x="980306" y="2217304"/>
            <a:ext cx="658723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Manual de la aplicación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Guía de acceso rápido</a:t>
            </a:r>
          </a:p>
          <a:p>
            <a:pPr marL="285750" indent="-285750">
              <a:buFontTx/>
              <a:buChar char="-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Anexo I lo genera la aplicación, una vez cumplimentados todos sus apartados, y presentada la solicitud.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Anexos del II al VI y la documentación exigida en la convocatoria se presentará: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Un PDF por anexo. Firma electrónica visible del representante legal de la entidad.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Con un tamaño máximo de 10 MB.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Se incluirá en el apartado documentación adjunta de dicha aplicación.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Firma mancomunada (especialidades).</a:t>
            </a:r>
          </a:p>
        </p:txBody>
      </p:sp>
    </p:spTree>
    <p:extLst>
      <p:ext uri="{BB962C8B-B14F-4D97-AF65-F5344CB8AC3E}">
        <p14:creationId xmlns:p14="http://schemas.microsoft.com/office/powerpoint/2010/main" val="20831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660848" y="1166812"/>
            <a:ext cx="5449079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RESOLUCIÓN</a:t>
            </a:r>
          </a:p>
        </p:txBody>
      </p:sp>
      <p:sp>
        <p:nvSpPr>
          <p:cNvPr id="146" name="Shape 146"/>
          <p:cNvSpPr>
            <a:spLocks noGrp="1"/>
          </p:cNvSpPr>
          <p:nvPr>
            <p:ph idx="1"/>
          </p:nvPr>
        </p:nvSpPr>
        <p:spPr>
          <a:xfrm>
            <a:off x="863563" y="2238375"/>
            <a:ext cx="7538392" cy="3716338"/>
          </a:xfrm>
          <a:prstGeom prst="rect">
            <a:avLst/>
          </a:prstGeom>
        </p:spPr>
        <p:txBody>
          <a:bodyPr/>
          <a:lstStyle/>
          <a:p>
            <a:pPr marL="0" indent="0" algn="just" defTabSz="832103">
              <a:spcBef>
                <a:spcPts val="1000"/>
              </a:spcBef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RESOLUCIÓN DE </a:t>
            </a:r>
            <a:r>
              <a:rPr lang="es-ES" dirty="0"/>
              <a:t>24</a:t>
            </a:r>
            <a:r>
              <a:rPr dirty="0"/>
              <a:t> DE </a:t>
            </a:r>
            <a:r>
              <a:rPr lang="es-ES" dirty="0"/>
              <a:t>JUNIO</a:t>
            </a:r>
            <a:r>
              <a:rPr dirty="0"/>
              <a:t> DE 2022 DE LA DIRECCIÓN GENERAL DE ATENCIÓN HUMANITARIA E INCLUSIÓN SOCIAL DE LA </a:t>
            </a:r>
            <a:r>
              <a:rPr lang="es-ES" dirty="0"/>
              <a:t>IN</a:t>
            </a:r>
            <a:r>
              <a:rPr dirty="0"/>
              <a:t>MIGRACIÓN, POR LA QUE SE CONVOCAN SUBVENCIONES PARA EL DESARROLLO DE ACTUACIONES DE INTERÉS GENERAL EN MATERIA DE EXTRANJERÍA, DESTINADAS A LA DEFENSA DE LOS DERECHOS HUMANOS DE LAS PERSONAS </a:t>
            </a:r>
            <a:r>
              <a:rPr lang="es-ES" dirty="0"/>
              <a:t>IN</a:t>
            </a:r>
            <a:r>
              <a:rPr dirty="0"/>
              <a:t>MIGRANTES, ASÍ COMO A FAVORECER LA CONVIVENCIA Y LA COHESIÓN SOCIAL, COFINANCIADAS POR FONDOS DE LA UNIÓN EUROPEA.</a:t>
            </a:r>
            <a:endParaRPr sz="1100" dirty="0"/>
          </a:p>
          <a:p>
            <a:pPr marL="0" indent="0" algn="just" defTabSz="832103">
              <a:spcBef>
                <a:spcPts val="1000"/>
              </a:spcBef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COFINANCIADA POR FSE.</a:t>
            </a:r>
          </a:p>
          <a:p>
            <a:pPr marL="0" indent="0" defTabSz="832103">
              <a:spcBef>
                <a:spcPts val="1000"/>
              </a:spcBef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PUBLICACIÓN EXTRACTO BOE: </a:t>
            </a:r>
            <a:r>
              <a:rPr lang="es-ES" dirty="0"/>
              <a:t>6</a:t>
            </a:r>
            <a:r>
              <a:rPr dirty="0"/>
              <a:t> DE </a:t>
            </a:r>
            <a:r>
              <a:rPr lang="es-ES" dirty="0"/>
              <a:t>JULIO</a:t>
            </a:r>
            <a:r>
              <a:rPr dirty="0"/>
              <a:t> DE 2022.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12"/>
          </p:nvPr>
        </p:nvSpPr>
        <p:spPr>
          <a:xfrm>
            <a:off x="8234591" y="6528854"/>
            <a:ext cx="174770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48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150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66" y="120703"/>
            <a:ext cx="3727235" cy="674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1931437" y="1157377"/>
            <a:ext cx="5010540" cy="11505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SUBSANACIÓN DE SOLICITUDES</a:t>
            </a:r>
          </a:p>
        </p:txBody>
      </p:sp>
      <p:sp>
        <p:nvSpPr>
          <p:cNvPr id="264" name="Shape 264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265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267" name="Shape 267"/>
          <p:cNvSpPr/>
          <p:nvPr/>
        </p:nvSpPr>
        <p:spPr>
          <a:xfrm>
            <a:off x="296110" y="2416134"/>
            <a:ext cx="8113250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lang="es-ES" dirty="0"/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ELECTRÓNICAMENTE, MEDIANTE LA APLICACIÓN INFORMÁTICA</a:t>
            </a:r>
            <a:r>
              <a:rPr lang="es-ES" dirty="0"/>
              <a:t> TAYS</a:t>
            </a:r>
            <a:r>
              <a:rPr dirty="0"/>
              <a:t>.</a:t>
            </a:r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   </a:t>
            </a:r>
            <a:endParaRPr lang="es-ES" dirty="0"/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PREVIO REQUERIMIENTO</a:t>
            </a:r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PLAZO PARA RESPONDER A LOS REQUERIMIENTOS DE SUBSANACIÓN: </a:t>
            </a:r>
            <a:r>
              <a:rPr lang="es-ES" dirty="0"/>
              <a:t>10</a:t>
            </a:r>
            <a:r>
              <a:rPr dirty="0"/>
              <a:t> DÍAS </a:t>
            </a:r>
          </a:p>
        </p:txBody>
      </p:sp>
      <p:pic>
        <p:nvPicPr>
          <p:cNvPr id="269" name="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57" y="165543"/>
            <a:ext cx="4131022" cy="747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85EE23B-D65E-4340-B190-A3A506094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221" y="4903400"/>
            <a:ext cx="2584245" cy="1594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41898-E09F-4C8C-8575-D5F280A5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565" y="609600"/>
            <a:ext cx="5909747" cy="13208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CUMPLIMENTACIÓN DE LAS SOLICITUDES (I)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CB4C94-F503-4723-9FFC-D0822795E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70" y="2276000"/>
            <a:ext cx="6915704" cy="38807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INSTRUCCIONES DE CUMPLIMENTACIÓN DISPONIBLES EN LA PÁGINA WEB.</a:t>
            </a:r>
          </a:p>
          <a:p>
            <a:pPr marL="0" indent="0">
              <a:buNone/>
            </a:pPr>
            <a:r>
              <a:rPr lang="es-E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I. SOLICITUD DE SUBVENCIÓN</a:t>
            </a:r>
          </a:p>
          <a:p>
            <a:pPr marL="0" indent="0">
              <a:buNone/>
            </a:pPr>
            <a:r>
              <a:rPr lang="es-ES" sz="15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IMPORTANTE: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Nombre o razón social de la entidad = Tarjeta de Identificación Fiscal.</a:t>
            </a:r>
          </a:p>
          <a:p>
            <a:pPr marL="0" indent="0">
              <a:buNone/>
            </a:pPr>
            <a:r>
              <a:rPr lang="es-E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II. MEMORIA EXPLICATIVA DE LA ENTIDAD</a:t>
            </a:r>
          </a:p>
          <a:p>
            <a:pPr marL="0" indent="0">
              <a:buNone/>
            </a:pPr>
            <a:r>
              <a:rPr lang="es-ES" sz="15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IMPORTANTE: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Cumplimentar todos los apartados</a:t>
            </a:r>
          </a:p>
          <a:p>
            <a:pPr marL="0" indent="0">
              <a:buNone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Ámbito territorial</a:t>
            </a:r>
          </a:p>
          <a:p>
            <a:pPr marL="0" indent="0">
              <a:buNone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Lugares donde se realizan actividades</a:t>
            </a:r>
          </a:p>
          <a:p>
            <a:pPr marL="0" indent="0">
              <a:buNone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Estructura: inmuebles</a:t>
            </a:r>
          </a:p>
          <a:p>
            <a:pPr marL="0" indent="0">
              <a:buNone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Estructura: Evaluación y calidad</a:t>
            </a:r>
          </a:p>
          <a:p>
            <a:pPr marL="0" indent="0">
              <a:buNone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Personal retribuido</a:t>
            </a:r>
          </a:p>
          <a:p>
            <a:pPr marL="0" indent="0">
              <a:buNone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Especialización: proyectos con el colectivo en años anteriores.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4844CF-2D5C-4C22-9E53-3A27BE2B8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003" y="4347014"/>
            <a:ext cx="1670748" cy="13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77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1349406" y="1157377"/>
            <a:ext cx="5779363" cy="1082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ctr" defTabSz="822958">
              <a:defRPr sz="32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CUMPLIMENTACIÓN DE LAS SOLICITUDES (II)</a:t>
            </a:r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281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 282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284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47" y="135352"/>
            <a:ext cx="4390158" cy="79488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431DEE9-C903-490D-84B1-D90F46757A80}"/>
              </a:ext>
            </a:extLst>
          </p:cNvPr>
          <p:cNvSpPr txBox="1"/>
          <p:nvPr/>
        </p:nvSpPr>
        <p:spPr>
          <a:xfrm>
            <a:off x="923279" y="2466999"/>
            <a:ext cx="650206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ANEXOS III Y IV. MEMORIA EXPLICATIVA DEL PROYECTO</a:t>
            </a:r>
          </a:p>
          <a:p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u="sng" dirty="0">
                <a:latin typeface="Arial" panose="020B0604020202020204" pitchFamily="34" charset="0"/>
                <a:cs typeface="Arial" panose="020B0604020202020204" pitchFamily="34" charset="0"/>
              </a:rPr>
              <a:t>IMPORTANTE:</a:t>
            </a:r>
          </a:p>
          <a:p>
            <a:endParaRPr lang="es-E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Prioridad según Anexo A. Poner atención al elegirla, se advierten muchos 	errores.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Actividades (adecuada calendarización).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Indicadores (objetivo/indicadores/resultados esperados). Mirar 	convocatoria.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Presupuesto del proyecto. El presupuesto del proyecto del Anexo III 	incluirá costes directos e indirectos por separado y gastos de auditor.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El Anexo IV contendrá el presupuesto del proyecto que ejecute 	una    	entidad distinta a la que figure como solicitante.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xfrm>
            <a:off x="1331650" y="1157377"/>
            <a:ext cx="5646199" cy="10176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defTabSz="813816">
              <a:defRPr sz="3200" spc="-100">
                <a:solidFill>
                  <a:srgbClr val="1A1A1A"/>
                </a:solidFill>
              </a:defRPr>
            </a:lvl1pPr>
          </a:lstStyle>
          <a:p>
            <a:r>
              <a:t>CUMPLIMENTACIÓN DE LAS SOLICITUDES (III)</a:t>
            </a:r>
          </a:p>
        </p:txBody>
      </p:sp>
      <p:sp>
        <p:nvSpPr>
          <p:cNvPr id="287" name="Shape 287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288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292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57" y="124142"/>
            <a:ext cx="4619869" cy="83647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E958C6-79A7-4D08-9160-2ADE8A796741}"/>
              </a:ext>
            </a:extLst>
          </p:cNvPr>
          <p:cNvSpPr txBox="1"/>
          <p:nvPr/>
        </p:nvSpPr>
        <p:spPr>
          <a:xfrm>
            <a:off x="736846" y="2272683"/>
            <a:ext cx="68358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COSTES INDIRECTOS: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PROYECTOS COFINANCIADOS POR FSE: 15% sobre el total de costes de 	personal.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PROYECTOS DE EQUIPAMIENTO: no incluyen CI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FINANCIACIÓN PROPIA: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mínimo 2% del coste total del proyecto (art 7. Orden ESS/1423/2012).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LÍMITE VIAJES Y ESTANCIA: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3% subvención (art. 20.3 Orden ESS/1423/2012).</a:t>
            </a:r>
          </a:p>
          <a:p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LÍMITES CUANTÍAS SUBCONTRATACIÓN: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50% importe actividad subvencionada (art. 15 Orden  ESS/1423/2012).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91FF1F-67A2-424A-8FAF-43308ECCC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110" y="5521693"/>
            <a:ext cx="2333163" cy="1036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/>
          </p:cNvSpPr>
          <p:nvPr>
            <p:ph type="title"/>
          </p:nvPr>
        </p:nvSpPr>
        <p:spPr>
          <a:xfrm>
            <a:off x="1340527" y="1117423"/>
            <a:ext cx="5836926" cy="10797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ctr" defTabSz="822958">
              <a:defRPr sz="32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CUMPLIMENTACIÓN DE LAS SOLICITUDES (</a:t>
            </a:r>
            <a:r>
              <a:rPr lang="es-ES" dirty="0"/>
              <a:t>IV</a:t>
            </a:r>
            <a:r>
              <a:rPr dirty="0"/>
              <a:t>)</a:t>
            </a:r>
          </a:p>
        </p:txBody>
      </p:sp>
      <p:sp>
        <p:nvSpPr>
          <p:cNvPr id="302" name="Shape 302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pic>
        <p:nvPicPr>
          <p:cNvPr id="303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306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7" y="135352"/>
            <a:ext cx="4213616" cy="7629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445C98E-DF1F-4B3D-AEEB-A9ECAA2BFF91}"/>
              </a:ext>
            </a:extLst>
          </p:cNvPr>
          <p:cNvSpPr txBox="1"/>
          <p:nvPr/>
        </p:nvSpPr>
        <p:spPr>
          <a:xfrm>
            <a:off x="988410" y="2628418"/>
            <a:ext cx="6684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ANEXO V: COMPROMISO DE FINANCIACIÓN PROPIA</a:t>
            </a:r>
          </a:p>
          <a:p>
            <a:pPr algn="just"/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Obligatorio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ANEXO VI: CUESTIONARIO DE VALORACIÓN DE LA CALIDAD EN LA GESTIÓN DE PROYECTOS SIMILARES SUBVENCIONADOS POR OTROS ORGANISMOS PÚBLICOS DISTINTOS DE LA DG.</a:t>
            </a:r>
          </a:p>
          <a:p>
            <a:pPr algn="just"/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Voluntario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77DF88-A354-4E33-AD89-E2F26EA9D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684" y="4414859"/>
            <a:ext cx="2113995" cy="2113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08EB5E-5E72-3296-FBC9-172DC8C28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OBLIGATORIA:</a:t>
            </a:r>
          </a:p>
          <a:p>
            <a:pPr marL="0" indent="0">
              <a:buNone/>
            </a:pPr>
            <a:endParaRPr lang="es-E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1A96B7-FDFE-95D3-1253-980DC5313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8" y="72861"/>
            <a:ext cx="4078577" cy="7437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751999B-F606-C726-B586-415808E54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703" y="855933"/>
            <a:ext cx="5401524" cy="13046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337E03-93D4-7EEF-A6EE-FA6D12AD3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29" y="85715"/>
            <a:ext cx="1005927" cy="6706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174F40-4BC8-1FA2-20A3-1E98B221B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209" y="756333"/>
            <a:ext cx="2889754" cy="27434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760ABD5-4E67-6D0A-D382-740658E92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2569" y="5879670"/>
            <a:ext cx="1489431" cy="90546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7E72B61-8320-9577-D6A7-CC0A5A749D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513" y="2543198"/>
            <a:ext cx="6337873" cy="326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30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/>
          </p:cNvSpPr>
          <p:nvPr>
            <p:ph type="title"/>
          </p:nvPr>
        </p:nvSpPr>
        <p:spPr>
          <a:xfrm>
            <a:off x="1763486" y="1056005"/>
            <a:ext cx="5225144" cy="10670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defTabSz="868680">
              <a:defRPr sz="34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DOCUMENTACIÓN QUE ACOMPAÑA A LA SOLICITUD (II)</a:t>
            </a:r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pic>
        <p:nvPicPr>
          <p:cNvPr id="318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321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86" y="124142"/>
            <a:ext cx="4055664" cy="73431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25F3C4-B5BF-484B-8CC4-EE5ABDE4EE56}"/>
              </a:ext>
            </a:extLst>
          </p:cNvPr>
          <p:cNvSpPr txBox="1"/>
          <p:nvPr/>
        </p:nvSpPr>
        <p:spPr>
          <a:xfrm>
            <a:off x="882499" y="2625035"/>
            <a:ext cx="64718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Plan de voluntariado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Acreditación del número de socios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Auditoría de cuentas de los dos últimos ejercicios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Certificaciones de calidad y sistemas de evaluación de tres últimos años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Acreditación de formación y experiencia previa del personal de la entidad en la materia de la prioridad correspondiente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Acreditación de situaciones de personal con contratos para el fomento del empleo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de voluntarios y cursos de formación organizados para ellos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8B9742-F0FD-486E-B151-322089636A6C}"/>
              </a:ext>
            </a:extLst>
          </p:cNvPr>
          <p:cNvSpPr txBox="1"/>
          <p:nvPr/>
        </p:nvSpPr>
        <p:spPr>
          <a:xfrm>
            <a:off x="3195961" y="2189393"/>
            <a:ext cx="275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(FACULTATIVO)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/>
          </p:cNvSpPr>
          <p:nvPr>
            <p:ph type="title"/>
          </p:nvPr>
        </p:nvSpPr>
        <p:spPr>
          <a:xfrm>
            <a:off x="1483567" y="1056005"/>
            <a:ext cx="5467739" cy="10670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defTabSz="868680">
              <a:defRPr sz="34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DIRECCIONES DE CORREOS PARA POSIBLES CONSULTAS</a:t>
            </a:r>
          </a:p>
        </p:txBody>
      </p:sp>
      <p:sp>
        <p:nvSpPr>
          <p:cNvPr id="324" name="Shape 324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pic>
        <p:nvPicPr>
          <p:cNvPr id="325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327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6" y="146562"/>
            <a:ext cx="4239838" cy="767665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hape 328"/>
          <p:cNvSpPr/>
          <p:nvPr/>
        </p:nvSpPr>
        <p:spPr>
          <a:xfrm>
            <a:off x="750095" y="2725091"/>
            <a:ext cx="6494084" cy="1815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buSzPct val="100000"/>
            </a:pPr>
            <a:r>
              <a:rPr sz="1600" b="1" dirty="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s-ES" sz="1600" b="1" dirty="0">
                <a:latin typeface="Arial"/>
                <a:ea typeface="Arial"/>
                <a:cs typeface="Arial"/>
                <a:sym typeface="Arial"/>
              </a:rPr>
              <a:t>UZÓN DE CORREO DEL SERVICIO</a:t>
            </a:r>
            <a:r>
              <a:rPr sz="1600" b="1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subvenciones.integracion@inclusion.gob.es</a:t>
            </a:r>
            <a:endParaRPr lang="es-ES" sz="16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pPr algn="ctr">
              <a:buSzPct val="100000"/>
            </a:pPr>
            <a:endParaRPr lang="es-ES" sz="16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pPr algn="ctr">
              <a:buSzPct val="100000"/>
            </a:pPr>
            <a:r>
              <a:rPr lang="es-ES" sz="1600" b="1" dirty="0"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TAYS. ATENCIÓN USUSARIO</a:t>
            </a:r>
          </a:p>
          <a:p>
            <a:pPr algn="ctr">
              <a:buSzPct val="100000"/>
            </a:pPr>
            <a:r>
              <a:rPr lang="es-ES"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900 49 43 38</a:t>
            </a:r>
          </a:p>
          <a:p>
            <a:pPr algn="ctr">
              <a:buSzPct val="100000"/>
            </a:pPr>
            <a:r>
              <a:rPr lang="es-ES"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cau.tays@inclusión.gob.es</a:t>
            </a:r>
            <a:endParaRPr sz="16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endParaRPr sz="16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</p:txBody>
      </p:sp>
      <p:pic>
        <p:nvPicPr>
          <p:cNvPr id="329" name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2643" y="4698830"/>
            <a:ext cx="2828988" cy="1943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/>
          </p:cNvSpPr>
          <p:nvPr>
            <p:ph type="sldNum" sz="quarter" idx="12"/>
          </p:nvPr>
        </p:nvSpPr>
        <p:spPr>
          <a:xfrm>
            <a:off x="8163959" y="6528854"/>
            <a:ext cx="24540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pic>
        <p:nvPicPr>
          <p:cNvPr id="332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333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334" name="image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26" y="1353909"/>
            <a:ext cx="6746033" cy="4371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86" y="232802"/>
            <a:ext cx="4189420" cy="758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1548882" y="1166812"/>
            <a:ext cx="5570376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ÍNDICE DE LA PRESENTACIÓN</a:t>
            </a:r>
          </a:p>
        </p:txBody>
      </p:sp>
      <p:sp>
        <p:nvSpPr>
          <p:cNvPr id="153" name="Shape 153"/>
          <p:cNvSpPr>
            <a:spLocks noGrp="1"/>
          </p:cNvSpPr>
          <p:nvPr>
            <p:ph idx="1"/>
          </p:nvPr>
        </p:nvSpPr>
        <p:spPr>
          <a:xfrm>
            <a:off x="362743" y="1980045"/>
            <a:ext cx="8398486" cy="411524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´11L</a:t>
            </a:r>
          </a:p>
          <a:p>
            <a:pPr marL="0" indent="0">
              <a:buSzTx/>
              <a:buNone/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1   LLLLLLL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12"/>
          </p:nvPr>
        </p:nvSpPr>
        <p:spPr>
          <a:xfrm>
            <a:off x="8234591" y="6528854"/>
            <a:ext cx="174770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55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157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6" y="171169"/>
            <a:ext cx="3727234" cy="67485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1300745" y="2113078"/>
            <a:ext cx="7757802" cy="3139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</a:t>
            </a:r>
            <a:r>
              <a:rPr lang="es-ES" dirty="0"/>
              <a:t>. Principales </a:t>
            </a:r>
            <a:r>
              <a:rPr lang="es-ES" b="1" dirty="0"/>
              <a:t>Novedades </a:t>
            </a:r>
            <a:r>
              <a:rPr lang="es-ES" dirty="0"/>
              <a:t>Convocatoria 2022</a:t>
            </a:r>
            <a:endParaRPr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2. </a:t>
            </a:r>
            <a:r>
              <a:rPr lang="es-ES" dirty="0"/>
              <a:t>Líneas de </a:t>
            </a:r>
            <a:r>
              <a:rPr lang="es-ES" b="1" dirty="0"/>
              <a:t>Financiación</a:t>
            </a:r>
            <a:endParaRPr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3. </a:t>
            </a:r>
            <a:r>
              <a:rPr b="1" dirty="0"/>
              <a:t>Prioridades</a:t>
            </a:r>
            <a:r>
              <a:rPr dirty="0"/>
              <a:t> de la Convocatoria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4. </a:t>
            </a:r>
            <a:r>
              <a:rPr b="1" dirty="0"/>
              <a:t>Límites</a:t>
            </a:r>
            <a:r>
              <a:rPr dirty="0"/>
              <a:t> de cuantías y número de proyectos a solicitar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5. </a:t>
            </a:r>
            <a:r>
              <a:rPr b="1" dirty="0"/>
              <a:t>Crédito</a:t>
            </a:r>
            <a:r>
              <a:rPr dirty="0"/>
              <a:t> de la Convocatoria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6. </a:t>
            </a:r>
            <a:r>
              <a:rPr b="1" dirty="0"/>
              <a:t>Normativa</a:t>
            </a:r>
            <a:r>
              <a:rPr dirty="0"/>
              <a:t> aplicable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7. </a:t>
            </a:r>
            <a:r>
              <a:rPr b="1" dirty="0"/>
              <a:t>Criterios </a:t>
            </a:r>
            <a:r>
              <a:rPr dirty="0"/>
              <a:t>de Valoración</a:t>
            </a:r>
            <a:endParaRPr lang="es-ES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8. </a:t>
            </a:r>
            <a:r>
              <a:rPr lang="es-ES" b="1" dirty="0"/>
              <a:t>Puntuaciones </a:t>
            </a:r>
            <a:r>
              <a:rPr lang="es-ES" dirty="0"/>
              <a:t>mínimas</a:t>
            </a:r>
            <a:endParaRPr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8. </a:t>
            </a:r>
            <a:r>
              <a:rPr b="1" dirty="0"/>
              <a:t>Presentación</a:t>
            </a:r>
            <a:r>
              <a:rPr dirty="0"/>
              <a:t> de Solicitudes/ </a:t>
            </a:r>
            <a:r>
              <a:rPr b="1" dirty="0"/>
              <a:t>Subsanación</a:t>
            </a:r>
            <a:r>
              <a:rPr dirty="0"/>
              <a:t> solicitudes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9. </a:t>
            </a:r>
            <a:r>
              <a:rPr b="1" dirty="0"/>
              <a:t>Cumpliment</a:t>
            </a:r>
            <a:r>
              <a:rPr lang="es-ES" b="1" dirty="0"/>
              <a:t>ación</a:t>
            </a:r>
            <a:r>
              <a:rPr dirty="0"/>
              <a:t> de la Solicitud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10. </a:t>
            </a:r>
            <a:r>
              <a:rPr b="1" dirty="0"/>
              <a:t>Documentación</a:t>
            </a:r>
            <a:r>
              <a:rPr dirty="0"/>
              <a:t> que acompaña a la Solicitud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1418253" y="1166812"/>
            <a:ext cx="5626359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rPr dirty="0"/>
              <a:t>PRINCIPALES NOVEDADES 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12"/>
          </p:nvPr>
        </p:nvSpPr>
        <p:spPr>
          <a:xfrm>
            <a:off x="8234591" y="6528854"/>
            <a:ext cx="174770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71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173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7" y="101722"/>
            <a:ext cx="3938546" cy="71311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852889" y="2268553"/>
            <a:ext cx="6757085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Los proyectos que estaban cofinanciados </a:t>
            </a:r>
            <a:r>
              <a:rPr dirty="0"/>
              <a:t>a través del Fondo de Asilo, Migración e Integración</a:t>
            </a:r>
            <a:r>
              <a:rPr lang="es-ES" dirty="0"/>
              <a:t> pasan a ser cofinanciados únicamente por el Fondo Social Europeo.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 presentación se hará en TAYS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Nueva prioridad a realizar en asentamientos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1418253" y="1166812"/>
            <a:ext cx="5630617" cy="990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rPr lang="es-ES" dirty="0"/>
              <a:t>PRINCIPALES NOVEDADES (formulación de los proyectos)</a:t>
            </a:r>
            <a:endParaRPr dirty="0"/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12"/>
          </p:nvPr>
        </p:nvSpPr>
        <p:spPr>
          <a:xfrm>
            <a:off x="8234591" y="6528854"/>
            <a:ext cx="174770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71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pic>
        <p:nvPicPr>
          <p:cNvPr id="173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7" y="101722"/>
            <a:ext cx="3938546" cy="71311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887768" y="2935851"/>
            <a:ext cx="6844683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Modificación de lo anexos de solicitud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Ceñirse a los aspectos que se piden en anexo III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Concreción en las explicaciones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Evitar los textos muy extensos</a:t>
            </a:r>
          </a:p>
        </p:txBody>
      </p:sp>
    </p:spTree>
    <p:extLst>
      <p:ext uri="{BB962C8B-B14F-4D97-AF65-F5344CB8AC3E}">
        <p14:creationId xmlns:p14="http://schemas.microsoft.com/office/powerpoint/2010/main" val="321080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9B21B-1047-4777-BDBB-CE266CAE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5F9C08-B2AC-46D8-B3F9-BB78AE323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078739"/>
            <a:ext cx="6797629" cy="23471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C636566-C262-4C23-AC93-3A9147CF2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059" y="1078775"/>
            <a:ext cx="5424258" cy="9449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6F1235-730D-4DCB-95FC-52A235307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6" y="105804"/>
            <a:ext cx="3865199" cy="6950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AEEB38E-0AA7-4F78-8F35-41DE2612D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370" y="87321"/>
            <a:ext cx="1005927" cy="6706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3345C83-5592-4DA5-8F70-EDE07E219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456" y="757939"/>
            <a:ext cx="2889754" cy="27434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95505A-A933-4EAF-952E-48E9C4270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2383" y="4347074"/>
            <a:ext cx="5012060" cy="13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7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1548881" y="1166708"/>
            <a:ext cx="5393095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PRIORIDADES FSE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12"/>
          </p:nvPr>
        </p:nvSpPr>
        <p:spPr>
          <a:xfrm>
            <a:off x="8234591" y="6528854"/>
            <a:ext cx="174770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78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180" name="Shape 180"/>
          <p:cNvSpPr/>
          <p:nvPr/>
        </p:nvSpPr>
        <p:spPr>
          <a:xfrm>
            <a:off x="698174" y="2073973"/>
            <a:ext cx="7231224" cy="424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A1. </a:t>
            </a:r>
            <a:r>
              <a:rPr b="0" dirty="0">
                <a:uFill>
                  <a:solidFill>
                    <a:srgbClr val="000000"/>
                  </a:solidFill>
                </a:uFill>
              </a:rPr>
              <a:t>Proyectos de </a:t>
            </a:r>
            <a:r>
              <a:rPr dirty="0">
                <a:uFill>
                  <a:solidFill>
                    <a:srgbClr val="000000"/>
                  </a:solidFill>
                </a:uFill>
              </a:rPr>
              <a:t>itinerarios integrados y personalizados de inserción.</a:t>
            </a:r>
          </a:p>
          <a:p>
            <a:pPr algn="just">
              <a:defRPr sz="1600" b="1">
                <a:latin typeface="Arial"/>
                <a:ea typeface="Arial"/>
                <a:cs typeface="Arial"/>
                <a:sym typeface="Arial"/>
              </a:defRPr>
            </a:pPr>
            <a:endParaRPr dirty="0">
              <a:uFill>
                <a:solidFill>
                  <a:srgbClr val="000000"/>
                </a:solidFill>
              </a:uFill>
            </a:endParaRP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/>
              <a:t>Tienen por objetivo 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mejorar la inserción sociolaboral de personas migrantes.</a:t>
            </a: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>La población 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destinataria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de estos proyectos son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 nacionales de terceros países en posesión de la correspondiente autorización de residencia o de trabajo y residencia. </a:t>
            </a:r>
            <a:endParaRPr lang="es-ES" b="1" dirty="0">
              <a:latin typeface="Arial"/>
              <a:ea typeface="Arial"/>
              <a:cs typeface="Arial"/>
              <a:sym typeface="Arial"/>
            </a:endParaRP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s-ES" b="1" dirty="0">
              <a:latin typeface="Arial"/>
              <a:ea typeface="Arial"/>
              <a:cs typeface="Arial"/>
              <a:sym typeface="Arial"/>
            </a:endParaRP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s-ES" dirty="0">
                <a:latin typeface="Arial"/>
                <a:ea typeface="Arial"/>
                <a:cs typeface="Arial"/>
                <a:sym typeface="Arial"/>
              </a:rPr>
              <a:t>Los proyectos, generales o adaptados a zonas rurales, se encuadrarán en alguno de los </a:t>
            </a:r>
            <a:r>
              <a:rPr lang="es-ES" b="1" dirty="0">
                <a:latin typeface="Arial"/>
                <a:ea typeface="Arial"/>
                <a:cs typeface="Arial"/>
                <a:sym typeface="Arial"/>
              </a:rPr>
              <a:t>tipos</a:t>
            </a:r>
            <a:r>
              <a:rPr lang="es-ES" dirty="0">
                <a:latin typeface="Arial"/>
                <a:ea typeface="Arial"/>
                <a:cs typeface="Arial"/>
                <a:sym typeface="Arial"/>
              </a:rPr>
              <a:t> siguientes :</a:t>
            </a: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s-ES" sz="1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 defTabSz="449580">
              <a:buFont typeface="Arial" panose="020B0604020202020204" pitchFamily="34" charset="0"/>
              <a:buChar char="•"/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s-ES" sz="1400" dirty="0">
                <a:latin typeface="Arial"/>
                <a:ea typeface="Arial"/>
                <a:cs typeface="Arial"/>
                <a:sym typeface="Arial"/>
              </a:rPr>
              <a:t>La promoción de la inserción sociolaboral por cuenta ajena.</a:t>
            </a:r>
          </a:p>
          <a:p>
            <a:pPr marL="285750" indent="-285750" algn="just" defTabSz="449580">
              <a:buFont typeface="Arial" panose="020B0604020202020204" pitchFamily="34" charset="0"/>
              <a:buChar char="•"/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s-ES" sz="1400" dirty="0">
                <a:latin typeface="Arial"/>
                <a:ea typeface="Arial"/>
                <a:cs typeface="Arial"/>
                <a:sym typeface="Arial"/>
              </a:rPr>
              <a:t>La preparación y acompañamiento para la puesta en marcha de iniciativas de trabajo por cuenta propia, con especial consideración de las orientadas a la economía social.</a:t>
            </a:r>
          </a:p>
          <a:p>
            <a:pPr marL="285750" indent="-285750" algn="just" defTabSz="449580">
              <a:buFont typeface="Arial" panose="020B0604020202020204" pitchFamily="34" charset="0"/>
              <a:buChar char="•"/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s-ES" sz="1400" dirty="0">
                <a:latin typeface="Arial"/>
                <a:ea typeface="Arial"/>
                <a:cs typeface="Arial"/>
                <a:sym typeface="Arial"/>
              </a:rPr>
              <a:t>El desarrollo de acciones específicas para la promoción de la inserción sociolaboral de las personas víctimas de violencia de género, de explotación laboral o de explotación sexual y delitos de odio.</a:t>
            </a:r>
          </a:p>
          <a:p>
            <a:pPr marL="285750" indent="-285750" algn="just" defTabSz="449580">
              <a:buFont typeface="Arial" panose="020B0604020202020204" pitchFamily="34" charset="0"/>
              <a:buChar char="•"/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s-ES" sz="1400" dirty="0">
                <a:latin typeface="Arial"/>
                <a:ea typeface="Arial"/>
                <a:cs typeface="Arial"/>
                <a:sym typeface="Arial"/>
              </a:rPr>
              <a:t>El desarrollo de iniciativas de inserción sociolaboral promovidas en colaboración con las Administraciones locales.</a:t>
            </a: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7" y="90512"/>
            <a:ext cx="3888164" cy="703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1530219" y="1157377"/>
            <a:ext cx="5486401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PRIORIDADES FSE</a:t>
            </a:r>
          </a:p>
        </p:txBody>
      </p:sp>
      <p:sp>
        <p:nvSpPr>
          <p:cNvPr id="185" name="Shape 185"/>
          <p:cNvSpPr>
            <a:spLocks noGrp="1"/>
          </p:cNvSpPr>
          <p:nvPr>
            <p:ph type="sldNum" sz="quarter" idx="12"/>
          </p:nvPr>
        </p:nvSpPr>
        <p:spPr>
          <a:xfrm>
            <a:off x="8234591" y="6528854"/>
            <a:ext cx="174770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86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188" name="Shape 188"/>
          <p:cNvSpPr/>
          <p:nvPr/>
        </p:nvSpPr>
        <p:spPr>
          <a:xfrm>
            <a:off x="647473" y="1950533"/>
            <a:ext cx="7486877" cy="424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A2. </a:t>
            </a:r>
            <a:r>
              <a:rPr b="0" dirty="0">
                <a:uFill>
                  <a:solidFill>
                    <a:srgbClr val="000000"/>
                  </a:solidFill>
                </a:uFill>
              </a:rPr>
              <a:t>Proyectos de</a:t>
            </a:r>
            <a:r>
              <a:rPr dirty="0">
                <a:uFill>
                  <a:solidFill>
                    <a:srgbClr val="000000"/>
                  </a:solidFill>
                </a:uFill>
              </a:rPr>
              <a:t> sensibilización y prevención. </a:t>
            </a:r>
          </a:p>
          <a:p>
            <a:pPr algn="just">
              <a:defRPr sz="1600" b="1">
                <a:latin typeface="Arial"/>
                <a:ea typeface="Arial"/>
                <a:cs typeface="Arial"/>
                <a:sym typeface="Arial"/>
              </a:defRPr>
            </a:pPr>
            <a:endParaRPr dirty="0">
              <a:uFill>
                <a:solidFill>
                  <a:srgbClr val="000000"/>
                </a:solidFill>
              </a:uFill>
            </a:endParaRP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>Tienen por objeto favorecer la cohesión social y la igualdad de trato y de oportunidades y prevenir la exclusión y la discriminación. </a:t>
            </a:r>
            <a:endParaRPr lang="es-ES" dirty="0">
              <a:latin typeface="Arial"/>
              <a:ea typeface="Arial"/>
              <a:cs typeface="Arial"/>
              <a:sym typeface="Arial"/>
            </a:endParaRP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lang="es-ES" dirty="0">
              <a:latin typeface="Arial"/>
              <a:ea typeface="Arial"/>
              <a:cs typeface="Arial"/>
              <a:sym typeface="Arial"/>
            </a:endParaRP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s-ES" dirty="0">
                <a:latin typeface="Arial"/>
                <a:ea typeface="Arial"/>
                <a:cs typeface="Arial"/>
                <a:sym typeface="Arial"/>
              </a:rPr>
              <a:t>Son </a:t>
            </a:r>
            <a:r>
              <a:rPr lang="es-ES" b="1" dirty="0">
                <a:latin typeface="Arial"/>
                <a:ea typeface="Arial"/>
                <a:cs typeface="Arial"/>
                <a:sym typeface="Arial"/>
              </a:rPr>
              <a:t>proyectos dirigidos a la ciudadanía</a:t>
            </a:r>
            <a:r>
              <a:rPr lang="es-ES" dirty="0">
                <a:latin typeface="Arial"/>
                <a:ea typeface="Arial"/>
                <a:cs typeface="Arial"/>
                <a:sym typeface="Arial"/>
              </a:rPr>
              <a:t> (la sociedad de acogida) y a </a:t>
            </a:r>
            <a:r>
              <a:rPr lang="es-ES" b="1" dirty="0">
                <a:latin typeface="Arial"/>
                <a:ea typeface="Arial"/>
                <a:cs typeface="Arial"/>
                <a:sym typeface="Arial"/>
              </a:rPr>
              <a:t>sectores de población clave para la inclusión de la población inmigrante </a:t>
            </a:r>
            <a:r>
              <a:rPr lang="es-ES" dirty="0">
                <a:latin typeface="Arial"/>
                <a:ea typeface="Arial"/>
                <a:cs typeface="Arial"/>
                <a:sym typeface="Arial"/>
              </a:rPr>
              <a:t>(empresas, centros escolares, personal de las entidades locales, etc).</a:t>
            </a: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Se podrán presentar proyectos en los siguientes </a:t>
            </a:r>
            <a:r>
              <a:rPr b="1" dirty="0"/>
              <a:t>ámbitos:</a:t>
            </a:r>
            <a:r>
              <a:rPr dirty="0"/>
              <a:t> </a:t>
            </a:r>
          </a:p>
          <a:p>
            <a:pPr algn="just" defTabSz="44958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635000" lvl="1" algn="just" defTabSz="449580">
              <a:buSzPct val="100000"/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A2.I </a:t>
            </a:r>
            <a:r>
              <a:rPr dirty="0"/>
              <a:t>Proyectos de </a:t>
            </a:r>
            <a:r>
              <a:rPr b="1" dirty="0"/>
              <a:t>promoción de la diversidad cultural, la igualdad de trato y no discriminación, la prevención del racismo, la xenofobia y la intolerancia asociada en el ámbito laboral</a:t>
            </a:r>
            <a:r>
              <a:rPr dirty="0"/>
              <a:t>. </a:t>
            </a:r>
          </a:p>
          <a:p>
            <a:pPr marL="635000" lvl="1" algn="just" defTabSz="449580">
              <a:buSzPct val="100000"/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A2.II </a:t>
            </a:r>
            <a:r>
              <a:rPr dirty="0"/>
              <a:t>Proyectos de </a:t>
            </a:r>
            <a:r>
              <a:rPr b="1" dirty="0"/>
              <a:t>sensibilización</a:t>
            </a:r>
            <a:r>
              <a:rPr dirty="0"/>
              <a:t> que favorezcan un discurso inclusivo y que promuevan el valor de una sociedad diversa.</a:t>
            </a:r>
            <a:endParaRPr b="1" dirty="0"/>
          </a:p>
          <a:p>
            <a:pPr marL="635000" lvl="1" algn="just" defTabSz="449580">
              <a:buSzPct val="100000"/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A2.III </a:t>
            </a:r>
            <a:r>
              <a:rPr dirty="0"/>
              <a:t>Proyectos de </a:t>
            </a:r>
            <a:r>
              <a:rPr b="1" dirty="0"/>
              <a:t>formación, promoción de habilidades, capacitación o fortalecimiento de competencias, </a:t>
            </a:r>
            <a:r>
              <a:rPr dirty="0"/>
              <a:t>incluida la </a:t>
            </a:r>
            <a:r>
              <a:rPr b="1" dirty="0"/>
              <a:t>formación de mediadores interculturales.</a:t>
            </a:r>
          </a:p>
        </p:txBody>
      </p:sp>
      <p:pic>
        <p:nvPicPr>
          <p:cNvPr id="189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7" y="112932"/>
            <a:ext cx="3727234" cy="674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1847461" y="1157377"/>
            <a:ext cx="5197152" cy="62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05255">
              <a:defRPr sz="3500" spc="-100">
                <a:solidFill>
                  <a:srgbClr val="1A1A1A"/>
                </a:solidFill>
              </a:defRPr>
            </a:lvl1pPr>
          </a:lstStyle>
          <a:p>
            <a:r>
              <a:t>PRIORIDADES FSE</a:t>
            </a:r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12"/>
          </p:nvPr>
        </p:nvSpPr>
        <p:spPr>
          <a:xfrm>
            <a:off x="8234592" y="6528856"/>
            <a:ext cx="174771" cy="2269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93" name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2" y="95085"/>
            <a:ext cx="1008113" cy="67485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6486002" y="762711"/>
            <a:ext cx="28867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Cofinanciado por la Unión Europea </a:t>
            </a:r>
          </a:p>
        </p:txBody>
      </p:sp>
      <p:sp>
        <p:nvSpPr>
          <p:cNvPr id="195" name="Shape 195"/>
          <p:cNvSpPr/>
          <p:nvPr/>
        </p:nvSpPr>
        <p:spPr>
          <a:xfrm>
            <a:off x="688682" y="1950536"/>
            <a:ext cx="7766633" cy="335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A3. </a:t>
            </a:r>
            <a:r>
              <a:rPr b="0" dirty="0"/>
              <a:t>Proyectos para prevenir y combatir los </a:t>
            </a:r>
            <a:r>
              <a:rPr dirty="0"/>
              <a:t>delitos de odio, y el discurso de odio.</a:t>
            </a:r>
            <a:endParaRPr sz="1400" dirty="0"/>
          </a:p>
          <a:p>
            <a:pPr algn="just"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Detección, seguimiento y acompañamiento a las</a:t>
            </a:r>
            <a:r>
              <a:rPr dirty="0"/>
              <a:t> </a:t>
            </a:r>
            <a:r>
              <a:rPr b="1" dirty="0"/>
              <a:t>víctimas de delitos de odio con </a:t>
            </a:r>
            <a:r>
              <a:rPr dirty="0"/>
              <a:t>motivación racista, xenófoba o intolerancia asociada, ante las denuncias interpuestas en los tribunales, incluyendo actividades de asesoramiento, protección jurídica y apoyo psicosocial.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Denuncia y seguimiento de incidentes racistas o xenófobos</a:t>
            </a:r>
            <a:r>
              <a:rPr dirty="0"/>
              <a:t>, o proyectos que mediante la acción popular faciliten combatir la infra denuncia en materia de delitos de odio.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Proyectos de </a:t>
            </a:r>
            <a:r>
              <a:rPr b="1" dirty="0"/>
              <a:t>colaboración de las entidades del Tercer Sector </a:t>
            </a:r>
            <a:r>
              <a:rPr dirty="0"/>
              <a:t>en la mejora del análisis y elaboración de sistemas de información relativos a actuaciones en el ámbito jurídico penal de delitos de odio por racismo, xenofobia y e intolerancia asociada.</a:t>
            </a:r>
            <a:endParaRPr lang="es-ES" dirty="0"/>
          </a:p>
          <a:p>
            <a:pPr algn="just"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endParaRPr lang="es-ES" dirty="0"/>
          </a:p>
          <a:p>
            <a:pPr algn="just"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Los </a:t>
            </a:r>
            <a:r>
              <a:rPr lang="es-ES" b="1" dirty="0"/>
              <a:t>destinatarios son nacionales de terceros países </a:t>
            </a:r>
            <a:r>
              <a:rPr lang="es-ES" dirty="0"/>
              <a:t>que residan legalmente en España o, en su caso, que se encuentren en proceso de obtención de residencia legal en España. </a:t>
            </a:r>
            <a:endParaRPr dirty="0"/>
          </a:p>
        </p:txBody>
      </p:sp>
      <p:pic>
        <p:nvPicPr>
          <p:cNvPr id="196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7" y="90512"/>
            <a:ext cx="3901251" cy="706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030" y="5336817"/>
            <a:ext cx="1863540" cy="1305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0000FF"/>
      </a:hlink>
      <a:folHlink>
        <a:srgbClr val="FF00FF"/>
      </a:folHlink>
    </a:clrScheme>
    <a:fontScheme name="Retrospecció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298</TotalTime>
  <Words>1758</Words>
  <Application>Microsoft Office PowerPoint</Application>
  <PresentationFormat>Presentación en pantalla (4:3)</PresentationFormat>
  <Paragraphs>283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 Unicode MS</vt:lpstr>
      <vt:lpstr>Arial</vt:lpstr>
      <vt:lpstr>Calibri</vt:lpstr>
      <vt:lpstr>Calibri Light</vt:lpstr>
      <vt:lpstr>Trebuchet MS</vt:lpstr>
      <vt:lpstr>Wingdings 3</vt:lpstr>
      <vt:lpstr>Faceta</vt:lpstr>
      <vt:lpstr>CONVOCATORIA DE SUBVENCIONES CONVIVENCIA Y COHESIÓN SOCIAL 2022</vt:lpstr>
      <vt:lpstr>RESOLUCIÓN</vt:lpstr>
      <vt:lpstr>ÍNDICE DE LA PRESENTACIÓN</vt:lpstr>
      <vt:lpstr>PRINCIPALES NOVEDADES </vt:lpstr>
      <vt:lpstr>PRINCIPALES NOVEDADES (formulación de los proyectos)</vt:lpstr>
      <vt:lpstr> </vt:lpstr>
      <vt:lpstr>PRIORIDADES FSE</vt:lpstr>
      <vt:lpstr>PRIORIDADES FSE</vt:lpstr>
      <vt:lpstr>PRIORIDADES FSE</vt:lpstr>
      <vt:lpstr>PRIORIDADES FSE</vt:lpstr>
      <vt:lpstr>PRIORIDADES PGE</vt:lpstr>
      <vt:lpstr>LÍMITES DE CUANTÍAS EN SOLICITUD</vt:lpstr>
      <vt:lpstr>CRÉDITO DE LA CONVOCATORIA</vt:lpstr>
      <vt:lpstr>NORMATIVA APLICABLE (I)</vt:lpstr>
      <vt:lpstr>NORMATIVA APLICABLE (II)</vt:lpstr>
      <vt:lpstr>CRITERIOS DE VALORACIÓN</vt:lpstr>
      <vt:lpstr>PUNTUACIONES MÍNIMAS</vt:lpstr>
      <vt:lpstr>PRESENTACIÓN DE SOLICITUDES</vt:lpstr>
      <vt:lpstr>PRESENTACIÓN DE SOLICITUDES</vt:lpstr>
      <vt:lpstr>SUBSANACIÓN DE SOLICITUDES</vt:lpstr>
      <vt:lpstr>CUMPLIMENTACIÓN DE LAS SOLICITUDES (I)</vt:lpstr>
      <vt:lpstr>CUMPLIMENTACIÓN DE LAS SOLICITUDES (II)</vt:lpstr>
      <vt:lpstr>CUMPLIMENTACIÓN DE LAS SOLICITUDES (III)</vt:lpstr>
      <vt:lpstr>CUMPLIMENTACIÓN DE LAS SOLICITUDES (IV)</vt:lpstr>
      <vt:lpstr>Presentación de PowerPoint</vt:lpstr>
      <vt:lpstr>DOCUMENTACIÓN QUE ACOMPAÑA A LA SOLICITUD (II)</vt:lpstr>
      <vt:lpstr>DIRECCIONES DE CORREOS PARA POSIBLES CONSULTAS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CONVOCATORIA DE SUBVENCIONES CONVIVENCIA Y COHESIÓN SOCIAL 2022</dc:title>
  <dc:creator>CONDE GARCIA, NURIA</dc:creator>
  <cp:lastModifiedBy>AGÜERO GARCIA, M. CRUZ</cp:lastModifiedBy>
  <cp:revision>39</cp:revision>
  <dcterms:modified xsi:type="dcterms:W3CDTF">2022-07-11T12:02:07Z</dcterms:modified>
</cp:coreProperties>
</file>