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5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349" r:id="rId4"/>
    <p:sldId id="351" r:id="rId5"/>
    <p:sldId id="352" r:id="rId6"/>
    <p:sldId id="353" r:id="rId7"/>
    <p:sldId id="354" r:id="rId8"/>
    <p:sldId id="355" r:id="rId9"/>
    <p:sldId id="356" r:id="rId10"/>
    <p:sldId id="357" r:id="rId11"/>
    <p:sldId id="358" r:id="rId12"/>
    <p:sldId id="378" r:id="rId13"/>
    <p:sldId id="359" r:id="rId14"/>
    <p:sldId id="360" r:id="rId15"/>
    <p:sldId id="361" r:id="rId16"/>
    <p:sldId id="379" r:id="rId17"/>
    <p:sldId id="362" r:id="rId18"/>
    <p:sldId id="363" r:id="rId19"/>
    <p:sldId id="364" r:id="rId20"/>
    <p:sldId id="365" r:id="rId21"/>
    <p:sldId id="366" r:id="rId22"/>
    <p:sldId id="367" r:id="rId23"/>
    <p:sldId id="368" r:id="rId24"/>
    <p:sldId id="369" r:id="rId25"/>
    <p:sldId id="370" r:id="rId26"/>
    <p:sldId id="371" r:id="rId27"/>
    <p:sldId id="372" r:id="rId28"/>
    <p:sldId id="373" r:id="rId29"/>
    <p:sldId id="374" r:id="rId30"/>
    <p:sldId id="375" r:id="rId31"/>
    <p:sldId id="377" r:id="rId32"/>
  </p:sldIdLst>
  <p:sldSz cx="9144000" cy="6858000" type="screen4x3"/>
  <p:notesSz cx="7104063" cy="102346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 Hernandez Encabo" initials="MHE" lastIdx="1" clrIdx="0"/>
  <p:cmAuthor id="1" name="Inma Morales" initials="" lastIdx="3" clrIdx="1"/>
  <p:cmAuthor id="2" name="VEIGA SANCHEZ, ANA VICTORIA" initials="" lastIdx="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D91D"/>
    <a:srgbClr val="E84E4E"/>
    <a:srgbClr val="2071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5572" autoAdjust="0"/>
  </p:normalViewPr>
  <p:slideViewPr>
    <p:cSldViewPr snapToGrid="0">
      <p:cViewPr varScale="1">
        <p:scale>
          <a:sx n="67" d="100"/>
          <a:sy n="67" d="100"/>
        </p:scale>
        <p:origin x="128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9202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98" tIns="47549" rIns="95098" bIns="4754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203" y="0"/>
            <a:ext cx="3079202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98" tIns="47549" rIns="95098" bIns="4754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32F864C-08AC-42BF-8B7B-163716FE3548}" type="datetimeFigureOut">
              <a:rPr lang="es-ES"/>
              <a:pPr>
                <a:defRPr/>
              </a:pPr>
              <a:t>11/08/2021</a:t>
            </a:fld>
            <a:endParaRPr lang="es-ES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0675"/>
            <a:ext cx="3079202" cy="51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98" tIns="47549" rIns="95098" bIns="4754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203" y="9720675"/>
            <a:ext cx="3079202" cy="51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98" tIns="47549" rIns="95098" bIns="4754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C1F4788-6807-4717-B801-DB07781A1D7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887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9202" cy="513941"/>
          </a:xfrm>
          <a:prstGeom prst="rect">
            <a:avLst/>
          </a:prstGeom>
        </p:spPr>
        <p:txBody>
          <a:bodyPr vert="horz" lIns="95098" tIns="47549" rIns="95098" bIns="4754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023203" y="1"/>
            <a:ext cx="3079202" cy="513941"/>
          </a:xfrm>
          <a:prstGeom prst="rect">
            <a:avLst/>
          </a:prstGeom>
        </p:spPr>
        <p:txBody>
          <a:bodyPr vert="horz" lIns="95098" tIns="47549" rIns="95098" bIns="4754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AC1F45-39BE-4890-88BA-30023904C8E8}" type="datetimeFigureOut">
              <a:rPr lang="es-ES"/>
              <a:pPr>
                <a:defRPr/>
              </a:pPr>
              <a:t>11/08/2021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50950" y="1281113"/>
            <a:ext cx="4602163" cy="3451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98" tIns="47549" rIns="95098" bIns="47549" rtlCol="0" anchor="ctr"/>
          <a:lstStyle/>
          <a:p>
            <a:pPr lvl="0"/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10076" y="4924990"/>
            <a:ext cx="5683914" cy="4029684"/>
          </a:xfrm>
          <a:prstGeom prst="rect">
            <a:avLst/>
          </a:prstGeom>
        </p:spPr>
        <p:txBody>
          <a:bodyPr vert="horz" lIns="95098" tIns="47549" rIns="95098" bIns="47549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9720675"/>
            <a:ext cx="3079202" cy="513941"/>
          </a:xfrm>
          <a:prstGeom prst="rect">
            <a:avLst/>
          </a:prstGeom>
        </p:spPr>
        <p:txBody>
          <a:bodyPr vert="horz" lIns="95098" tIns="47549" rIns="95098" bIns="4754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23203" y="9720675"/>
            <a:ext cx="3079202" cy="513941"/>
          </a:xfrm>
          <a:prstGeom prst="rect">
            <a:avLst/>
          </a:prstGeom>
        </p:spPr>
        <p:txBody>
          <a:bodyPr vert="horz" lIns="95098" tIns="47549" rIns="95098" bIns="4754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48AF901-DDE6-4600-9520-D167FA93A11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07792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8AF901-DDE6-4600-9520-D167FA93A11E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5306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2D6805-D8B0-4D82-BE84-561E05A84884}" type="datetime1">
              <a:rPr lang="es-ES" smtClean="0"/>
              <a:pPr>
                <a:defRPr/>
              </a:pPr>
              <a:t>11/08/2021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0FD66-F08C-4576-809D-37F4788346EB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8780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A46A7E-D191-41FA-A83D-3D5553D87437}" type="datetime1">
              <a:rPr lang="es-ES" smtClean="0"/>
              <a:pPr>
                <a:defRPr/>
              </a:pPr>
              <a:t>11/08/2021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1040E-40C9-4F3E-95A9-504DF76056D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4612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C02444-F310-4A0A-9C4D-DDA5F2A24040}" type="datetime1">
              <a:rPr lang="es-ES" smtClean="0"/>
              <a:pPr>
                <a:defRPr/>
              </a:pPr>
              <a:t>11/08/2021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3AF4CF-D9DC-4EDC-BA5C-385A8DA3BC39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0403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812DA-A513-4DBE-A43C-D8B97AC1CEA9}" type="datetime1">
              <a:rPr lang="es-ES" smtClean="0"/>
              <a:pPr>
                <a:defRPr/>
              </a:pPr>
              <a:t>11/08/2021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BDD7D2-DB41-4AB0-9877-BFA6AD51A49E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9824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119BD4-93C7-4BE1-AAFF-123616D49919}" type="datetime1">
              <a:rPr lang="es-ES" smtClean="0"/>
              <a:pPr>
                <a:defRPr/>
              </a:pPr>
              <a:t>11/08/2021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4626CC-D1E8-4595-A3E0-1C20768BD57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863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0C4ED9-BCA8-4506-8048-589C49058031}" type="datetime1">
              <a:rPr lang="es-ES" smtClean="0"/>
              <a:pPr>
                <a:defRPr/>
              </a:pPr>
              <a:t>11/08/2021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8F49D8-36BE-4DD1-B40E-05ADC06DC2E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0129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A51BE1-F381-468B-B46A-5577FC85472F}" type="datetime1">
              <a:rPr lang="es-ES" smtClean="0"/>
              <a:pPr>
                <a:defRPr/>
              </a:pPr>
              <a:t>11/08/2021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5A6ECE-E50C-4925-810E-FA0BB4FCFE7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4074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663EF8-2D0E-4CF4-B234-38C233705CAE}" type="datetime1">
              <a:rPr lang="es-ES" smtClean="0"/>
              <a:pPr>
                <a:defRPr/>
              </a:pPr>
              <a:t>11/08/2021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B53EB-E5BC-4E5E-99DD-05B16C7CC2CB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7229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45683C-BF52-4C12-826F-618A1ACC5A27}" type="datetime1">
              <a:rPr lang="es-ES" smtClean="0"/>
              <a:pPr>
                <a:defRPr/>
              </a:pPr>
              <a:t>11/08/2021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F7FA6E-FFE0-4D3B-932A-1CAE9DE3227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3398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BB9DC23C-BD1B-4EFA-8EB6-961B632C1641}" type="datetime1">
              <a:rPr lang="es-ES" smtClean="0"/>
              <a:pPr>
                <a:defRPr/>
              </a:pPr>
              <a:t>11/08/2021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180EE0A-8A08-482F-A892-3C5198D6D51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9290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2C6E29-D6E1-4C72-8E88-2D3893BDE9D8}" type="datetime1">
              <a:rPr lang="es-ES" smtClean="0"/>
              <a:pPr>
                <a:defRPr/>
              </a:pPr>
              <a:t>11/08/2021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33406-EA61-46C2-9EEA-A75EB61440C2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1741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CB667FB-497E-4CAB-AC39-C4DBE51E1953}" type="datetime1">
              <a:rPr lang="es-ES" smtClean="0"/>
              <a:pPr>
                <a:defRPr/>
              </a:pPr>
              <a:t>11/08/2021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DC4AF2F-B99C-495E-8535-114B37DD54D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580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  <p:sldLayoutId id="2147484147" r:id="rId2"/>
    <p:sldLayoutId id="2147484148" r:id="rId3"/>
    <p:sldLayoutId id="2147484149" r:id="rId4"/>
    <p:sldLayoutId id="2147484150" r:id="rId5"/>
    <p:sldLayoutId id="2147484151" r:id="rId6"/>
    <p:sldLayoutId id="2147484152" r:id="rId7"/>
    <p:sldLayoutId id="2147484153" r:id="rId8"/>
    <p:sldLayoutId id="2147484154" r:id="rId9"/>
    <p:sldLayoutId id="2147484155" r:id="rId10"/>
    <p:sldLayoutId id="2147484156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736B4.FB78F36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736B4.FB78F36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736B4.FB78F36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736B4.FB78F36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736B4.FB78F36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736B4.FB78F36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736B4.FB78F36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736B4.FB78F36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736B4.FB78F36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736B4.FB78F36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736B4.FB78F36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736B4.FB78F36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736B4.FB78F36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736B4.FB78F36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736B4.FB78F36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https://sede.inclusion.gob.es/es/sede_electronica/tramites/index.htm" TargetMode="Externa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736B4.FB78F36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736B4.FB78F36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736B4.FB78F36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736B4.FB78F36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736B4.FB78F36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736B4.FB78F36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736B4.FB78F36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736B4.FB78F36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736B4.FB78F36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736B4.FB78F36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736B4.FB78F36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736B4.FB78F36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jpeg"/><Relationship Id="rId4" Type="http://schemas.openxmlformats.org/officeDocument/2006/relationships/image" Target="cid:image001.jpg@01D736B4.FB78F36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736B4.FB78F36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736B4.FB78F36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736B4.FB78F36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4">
                <a:lumMod val="40000"/>
                <a:lumOff val="60000"/>
              </a:schemeClr>
            </a:gs>
            <a:gs pos="91500">
              <a:schemeClr val="accent5">
                <a:lumMod val="50000"/>
              </a:schemeClr>
            </a:gs>
            <a:gs pos="8300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1463" y="2446338"/>
            <a:ext cx="8686800" cy="1147762"/>
          </a:xfrm>
        </p:spPr>
        <p:txBody>
          <a:bodyPr rtlCol="0">
            <a:noAutofit/>
          </a:bodyPr>
          <a:lstStyle/>
          <a:p>
            <a:pPr>
              <a:defRPr/>
            </a:pPr>
            <a:br>
              <a:rPr lang="es-ES" sz="3600" b="1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600" b="1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CONVOCATORIA DE SUBVENCIONES CONVIVENCIA Y COHESIÓN SOCIAL 2021</a:t>
            </a:r>
            <a:endParaRPr lang="es-ES" sz="3600" dirty="0">
              <a:solidFill>
                <a:schemeClr val="tx1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Subtítulo 2"/>
          <p:cNvSpPr>
            <a:spLocks noGrp="1"/>
          </p:cNvSpPr>
          <p:nvPr>
            <p:ph type="subTitle" idx="1"/>
          </p:nvPr>
        </p:nvSpPr>
        <p:spPr>
          <a:xfrm>
            <a:off x="5262531" y="4558312"/>
            <a:ext cx="3371106" cy="1416050"/>
          </a:xfrm>
        </p:spPr>
        <p:txBody>
          <a:bodyPr rtlCol="0">
            <a:no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de aGOSTO DE 2021</a:t>
            </a:r>
          </a:p>
        </p:txBody>
      </p:sp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0" y="67310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>
              <a:latin typeface="Tw Cen MT"/>
            </a:endParaRPr>
          </a:p>
        </p:txBody>
      </p:sp>
      <p:sp>
        <p:nvSpPr>
          <p:cNvPr id="15365" name="Rectangle 3"/>
          <p:cNvSpPr>
            <a:spLocks noChangeArrowheads="1"/>
          </p:cNvSpPr>
          <p:nvPr/>
        </p:nvSpPr>
        <p:spPr bwMode="auto">
          <a:xfrm>
            <a:off x="0" y="1211263"/>
            <a:ext cx="271463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s-ES" altLang="es-ES" sz="825">
                <a:cs typeface="Times New Roman" pitchFamily="18" charset="0"/>
              </a:rPr>
              <a:t>   </a:t>
            </a:r>
            <a:endParaRPr lang="es-ES" altLang="es-ES"/>
          </a:p>
        </p:txBody>
      </p:sp>
      <p:pic>
        <p:nvPicPr>
          <p:cNvPr id="8" name="8 Imagen" descr="cid:image001.jpg@01D736B4.FB78F360">
            <a:extLst>
              <a:ext uri="{FF2B5EF4-FFF2-40B4-BE49-F238E27FC236}">
                <a16:creationId xmlns:a16="http://schemas.microsoft.com/office/drawing/2014/main" id="{0D8D0233-B189-4FCF-8FA6-EE1AD3E9D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185782"/>
            <a:ext cx="3297911" cy="63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9 Imagen">
            <a:extLst>
              <a:ext uri="{FF2B5EF4-FFF2-40B4-BE49-F238E27FC236}">
                <a16:creationId xmlns:a16="http://schemas.microsoft.com/office/drawing/2014/main" id="{4E8A4E20-3B9C-4D0A-A071-2742B209A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09" y="123978"/>
            <a:ext cx="1008111" cy="67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CuadroTexto">
            <a:extLst>
              <a:ext uri="{FF2B5EF4-FFF2-40B4-BE49-F238E27FC236}">
                <a16:creationId xmlns:a16="http://schemas.microsoft.com/office/drawing/2014/main" id="{57CF261E-E251-4C39-B414-7D9793B518A4}"/>
              </a:ext>
            </a:extLst>
          </p:cNvPr>
          <p:cNvSpPr txBox="1"/>
          <p:nvPr/>
        </p:nvSpPr>
        <p:spPr>
          <a:xfrm>
            <a:off x="6257207" y="883638"/>
            <a:ext cx="28867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dirty="0"/>
              <a:t>Cofinanciado por la Unión Europea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7259" y="1157378"/>
            <a:ext cx="8549481" cy="625475"/>
          </a:xfrm>
          <a:solidFill>
            <a:schemeClr val="accent4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36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PRIORIDADES FAMI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A04E6B-497E-4506-8F3A-15CC6612008F}" type="slidenum">
              <a:rPr lang="es-ES"/>
              <a:pPr>
                <a:defRPr/>
              </a:pPr>
              <a:t>10</a:t>
            </a:fld>
            <a:endParaRPr lang="es-ES"/>
          </a:p>
        </p:txBody>
      </p:sp>
      <p:pic>
        <p:nvPicPr>
          <p:cNvPr id="8" name="9 Imagen" descr="cid:image001.jpg@01D736B4.FB78F360">
            <a:extLst>
              <a:ext uri="{FF2B5EF4-FFF2-40B4-BE49-F238E27FC236}">
                <a16:creationId xmlns:a16="http://schemas.microsoft.com/office/drawing/2014/main" id="{83B399B3-AEB2-4FD8-8B3B-98993A642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28"/>
            <a:ext cx="3297911" cy="63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10 Imagen">
            <a:extLst>
              <a:ext uri="{FF2B5EF4-FFF2-40B4-BE49-F238E27FC236}">
                <a16:creationId xmlns:a16="http://schemas.microsoft.com/office/drawing/2014/main" id="{5A30B4CD-0262-4F58-835D-8F2B987EE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44" y="95085"/>
            <a:ext cx="1008111" cy="67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1 CuadroTexto">
            <a:extLst>
              <a:ext uri="{FF2B5EF4-FFF2-40B4-BE49-F238E27FC236}">
                <a16:creationId xmlns:a16="http://schemas.microsoft.com/office/drawing/2014/main" id="{688D339A-6B20-4175-B967-0723F2CD6B63}"/>
              </a:ext>
            </a:extLst>
          </p:cNvPr>
          <p:cNvSpPr txBox="1"/>
          <p:nvPr/>
        </p:nvSpPr>
        <p:spPr>
          <a:xfrm>
            <a:off x="6486002" y="762711"/>
            <a:ext cx="28867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dirty="0"/>
              <a:t>Cofinanciado por la Unión Europea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065DDFF-F8F1-4FD8-BA7C-AF6B34EF0820}"/>
              </a:ext>
            </a:extLst>
          </p:cNvPr>
          <p:cNvSpPr txBox="1"/>
          <p:nvPr/>
        </p:nvSpPr>
        <p:spPr>
          <a:xfrm>
            <a:off x="297260" y="2118946"/>
            <a:ext cx="8112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2">
                    <a:lumMod val="75000"/>
                  </a:schemeClr>
                </a:solidFill>
              </a:rPr>
              <a:t>A3.- </a:t>
            </a:r>
            <a:r>
              <a:rPr lang="es-ES" sz="2000" dirty="0">
                <a:solidFill>
                  <a:schemeClr val="accent2">
                    <a:lumMod val="75000"/>
                  </a:schemeClr>
                </a:solidFill>
              </a:rPr>
              <a:t>Proyectos de </a:t>
            </a:r>
            <a:r>
              <a:rPr lang="es-ES" sz="2000" b="1" dirty="0">
                <a:solidFill>
                  <a:schemeClr val="accent2">
                    <a:lumMod val="75000"/>
                  </a:schemeClr>
                </a:solidFill>
              </a:rPr>
              <a:t>sensibilización</a:t>
            </a:r>
            <a:r>
              <a:rPr lang="es-ES" sz="2000" dirty="0">
                <a:solidFill>
                  <a:schemeClr val="accent2">
                    <a:lumMod val="75000"/>
                  </a:schemeClr>
                </a:solidFill>
              </a:rPr>
              <a:t>,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5E75AF2-E02D-4BD1-B430-68AE7FA6FB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7280" y="4092810"/>
            <a:ext cx="3686175" cy="175432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D2586E8-7CE7-4154-9A1D-B7024CFD65AC}"/>
              </a:ext>
            </a:extLst>
          </p:cNvPr>
          <p:cNvSpPr txBox="1"/>
          <p:nvPr/>
        </p:nvSpPr>
        <p:spPr>
          <a:xfrm>
            <a:off x="5010150" y="2002392"/>
            <a:ext cx="36480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Favorezcan discurso inclusivo</a:t>
            </a:r>
            <a:r>
              <a:rPr lang="es-ES" dirty="0"/>
              <a:t>, de comprensión y respeto diferencias, de convivencia y </a:t>
            </a:r>
            <a:r>
              <a:rPr lang="es-ES" b="1" dirty="0"/>
              <a:t>relaciones positivas, de respeto al derecho a la igualdad</a:t>
            </a:r>
            <a:r>
              <a:rPr lang="es-ES" dirty="0"/>
              <a:t>,..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741B38E-723B-4B95-948F-74601697A860}"/>
              </a:ext>
            </a:extLst>
          </p:cNvPr>
          <p:cNvSpPr txBox="1"/>
          <p:nvPr/>
        </p:nvSpPr>
        <p:spPr>
          <a:xfrm>
            <a:off x="609987" y="3978999"/>
            <a:ext cx="36861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Mediante,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/>
              <a:t> Creación de plataformas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/>
              <a:t>Uso de redes sociales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/>
              <a:t>Actividades extracurriculares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/>
              <a:t>Cualquier otra iniciativa</a:t>
            </a:r>
          </a:p>
        </p:txBody>
      </p:sp>
      <p:sp>
        <p:nvSpPr>
          <p:cNvPr id="12" name="Flecha: doblada hacia arriba 11">
            <a:extLst>
              <a:ext uri="{FF2B5EF4-FFF2-40B4-BE49-F238E27FC236}">
                <a16:creationId xmlns:a16="http://schemas.microsoft.com/office/drawing/2014/main" id="{AFB8268F-F705-41C2-8898-56891F44BD89}"/>
              </a:ext>
            </a:extLst>
          </p:cNvPr>
          <p:cNvSpPr/>
          <p:nvPr/>
        </p:nvSpPr>
        <p:spPr>
          <a:xfrm rot="5400000">
            <a:off x="3594283" y="2222684"/>
            <a:ext cx="681344" cy="1274089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: hacia abajo 12">
            <a:extLst>
              <a:ext uri="{FF2B5EF4-FFF2-40B4-BE49-F238E27FC236}">
                <a16:creationId xmlns:a16="http://schemas.microsoft.com/office/drawing/2014/main" id="{A21F65E0-DA9C-4F88-A6A6-DF551D769BC5}"/>
              </a:ext>
            </a:extLst>
          </p:cNvPr>
          <p:cNvSpPr/>
          <p:nvPr/>
        </p:nvSpPr>
        <p:spPr>
          <a:xfrm>
            <a:off x="1573748" y="2684449"/>
            <a:ext cx="447675" cy="12945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000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7259" y="1157378"/>
            <a:ext cx="8549481" cy="625475"/>
          </a:xfrm>
          <a:solidFill>
            <a:schemeClr val="accent4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36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PRIORIDADES FAMI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A04E6B-497E-4506-8F3A-15CC6612008F}" type="slidenum">
              <a:rPr lang="es-ES"/>
              <a:pPr>
                <a:defRPr/>
              </a:pPr>
              <a:t>11</a:t>
            </a:fld>
            <a:endParaRPr lang="es-ES"/>
          </a:p>
        </p:txBody>
      </p:sp>
      <p:pic>
        <p:nvPicPr>
          <p:cNvPr id="8" name="9 Imagen" descr="cid:image001.jpg@01D736B4.FB78F360">
            <a:extLst>
              <a:ext uri="{FF2B5EF4-FFF2-40B4-BE49-F238E27FC236}">
                <a16:creationId xmlns:a16="http://schemas.microsoft.com/office/drawing/2014/main" id="{83B399B3-AEB2-4FD8-8B3B-98993A642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28"/>
            <a:ext cx="3297911" cy="63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10 Imagen">
            <a:extLst>
              <a:ext uri="{FF2B5EF4-FFF2-40B4-BE49-F238E27FC236}">
                <a16:creationId xmlns:a16="http://schemas.microsoft.com/office/drawing/2014/main" id="{5A30B4CD-0262-4F58-835D-8F2B987EE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44" y="95085"/>
            <a:ext cx="1008111" cy="67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1 CuadroTexto">
            <a:extLst>
              <a:ext uri="{FF2B5EF4-FFF2-40B4-BE49-F238E27FC236}">
                <a16:creationId xmlns:a16="http://schemas.microsoft.com/office/drawing/2014/main" id="{688D339A-6B20-4175-B967-0723F2CD6B63}"/>
              </a:ext>
            </a:extLst>
          </p:cNvPr>
          <p:cNvSpPr txBox="1"/>
          <p:nvPr/>
        </p:nvSpPr>
        <p:spPr>
          <a:xfrm>
            <a:off x="6486002" y="762711"/>
            <a:ext cx="28867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dirty="0"/>
              <a:t>Cofinanciado por la Unión Europea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A511111-5815-41FC-B1F1-A6A4CA9014D1}"/>
              </a:ext>
            </a:extLst>
          </p:cNvPr>
          <p:cNvSpPr txBox="1"/>
          <p:nvPr/>
        </p:nvSpPr>
        <p:spPr>
          <a:xfrm>
            <a:off x="419100" y="2092569"/>
            <a:ext cx="8427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/>
              <a:t>A4.- </a:t>
            </a:r>
            <a:r>
              <a:rPr lang="es-ES" sz="2000" dirty="0"/>
              <a:t>Proyectos de </a:t>
            </a:r>
            <a:r>
              <a:rPr lang="es-ES" sz="2000" b="1" dirty="0"/>
              <a:t>prevención y protección integral </a:t>
            </a:r>
            <a:r>
              <a:rPr lang="es-ES" sz="2000" dirty="0"/>
              <a:t>de las víctimas o potenciales </a:t>
            </a:r>
            <a:r>
              <a:rPr lang="es-ES" sz="2000" b="1" dirty="0"/>
              <a:t>víctimas de violencia de género </a:t>
            </a:r>
            <a:r>
              <a:rPr lang="es-ES" sz="2000" dirty="0"/>
              <a:t>y sus descendientes, en todas sus posibles manifestaciones, incluida la mutilación genital.</a:t>
            </a:r>
          </a:p>
          <a:p>
            <a:pPr algn="just"/>
            <a:endParaRPr lang="es-ES" sz="20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272DC00-9DE3-4B6D-A32D-0158CAB467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5169" y="3539327"/>
            <a:ext cx="2741938" cy="147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49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7259" y="1157378"/>
            <a:ext cx="8549481" cy="625475"/>
          </a:xfrm>
          <a:solidFill>
            <a:schemeClr val="accent4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36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PRIORIDADES FAMI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A04E6B-497E-4506-8F3A-15CC6612008F}" type="slidenum">
              <a:rPr lang="es-ES"/>
              <a:pPr>
                <a:defRPr/>
              </a:pPr>
              <a:t>12</a:t>
            </a:fld>
            <a:endParaRPr lang="es-ES"/>
          </a:p>
        </p:txBody>
      </p:sp>
      <p:pic>
        <p:nvPicPr>
          <p:cNvPr id="8" name="9 Imagen" descr="cid:image001.jpg@01D736B4.FB78F360">
            <a:extLst>
              <a:ext uri="{FF2B5EF4-FFF2-40B4-BE49-F238E27FC236}">
                <a16:creationId xmlns:a16="http://schemas.microsoft.com/office/drawing/2014/main" id="{83B399B3-AEB2-4FD8-8B3B-98993A642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28"/>
            <a:ext cx="3297911" cy="63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10 Imagen">
            <a:extLst>
              <a:ext uri="{FF2B5EF4-FFF2-40B4-BE49-F238E27FC236}">
                <a16:creationId xmlns:a16="http://schemas.microsoft.com/office/drawing/2014/main" id="{5A30B4CD-0262-4F58-835D-8F2B987EE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44" y="95085"/>
            <a:ext cx="1008111" cy="67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1 CuadroTexto">
            <a:extLst>
              <a:ext uri="{FF2B5EF4-FFF2-40B4-BE49-F238E27FC236}">
                <a16:creationId xmlns:a16="http://schemas.microsoft.com/office/drawing/2014/main" id="{688D339A-6B20-4175-B967-0723F2CD6B63}"/>
              </a:ext>
            </a:extLst>
          </p:cNvPr>
          <p:cNvSpPr txBox="1"/>
          <p:nvPr/>
        </p:nvSpPr>
        <p:spPr>
          <a:xfrm>
            <a:off x="6486002" y="762711"/>
            <a:ext cx="28867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dirty="0"/>
              <a:t>Cofinanciado por la Unión Europea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A511111-5815-41FC-B1F1-A6A4CA9014D1}"/>
              </a:ext>
            </a:extLst>
          </p:cNvPr>
          <p:cNvSpPr txBox="1"/>
          <p:nvPr/>
        </p:nvSpPr>
        <p:spPr>
          <a:xfrm>
            <a:off x="297258" y="2092569"/>
            <a:ext cx="854948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1400" dirty="0"/>
          </a:p>
          <a:p>
            <a:pPr algn="just"/>
            <a:r>
              <a:rPr lang="es-ES" sz="2000" b="1" dirty="0"/>
              <a:t>A5.-</a:t>
            </a:r>
            <a:r>
              <a:rPr lang="es-ES" sz="2000" dirty="0"/>
              <a:t> Proyectos de prevención y protección integral a las víctimas o posibles </a:t>
            </a:r>
            <a:r>
              <a:rPr lang="es-ES" sz="2000" b="1" dirty="0"/>
              <a:t>víctimas de trata de seres humanos </a:t>
            </a:r>
            <a:r>
              <a:rPr lang="es-ES" sz="2000" dirty="0"/>
              <a:t>y sus descendientes, en cualquiera de sus modalidades.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44652A5-93E1-458C-8D43-F9DD8B7FA4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451" y="3893124"/>
            <a:ext cx="3824894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1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7259" y="1157378"/>
            <a:ext cx="8549481" cy="625475"/>
          </a:xfrm>
          <a:solidFill>
            <a:schemeClr val="accent4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36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PRIORIDADES FSE +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A04E6B-497E-4506-8F3A-15CC6612008F}" type="slidenum">
              <a:rPr lang="es-ES"/>
              <a:pPr>
                <a:defRPr/>
              </a:pPr>
              <a:t>13</a:t>
            </a:fld>
            <a:endParaRPr lang="es-ES"/>
          </a:p>
        </p:txBody>
      </p:sp>
      <p:pic>
        <p:nvPicPr>
          <p:cNvPr id="8" name="9 Imagen" descr="cid:image001.jpg@01D736B4.FB78F360">
            <a:extLst>
              <a:ext uri="{FF2B5EF4-FFF2-40B4-BE49-F238E27FC236}">
                <a16:creationId xmlns:a16="http://schemas.microsoft.com/office/drawing/2014/main" id="{83B399B3-AEB2-4FD8-8B3B-98993A642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28"/>
            <a:ext cx="3297911" cy="63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10 Imagen">
            <a:extLst>
              <a:ext uri="{FF2B5EF4-FFF2-40B4-BE49-F238E27FC236}">
                <a16:creationId xmlns:a16="http://schemas.microsoft.com/office/drawing/2014/main" id="{5A30B4CD-0262-4F58-835D-8F2B987EE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44" y="95085"/>
            <a:ext cx="1008111" cy="67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1 CuadroTexto">
            <a:extLst>
              <a:ext uri="{FF2B5EF4-FFF2-40B4-BE49-F238E27FC236}">
                <a16:creationId xmlns:a16="http://schemas.microsoft.com/office/drawing/2014/main" id="{688D339A-6B20-4175-B967-0723F2CD6B63}"/>
              </a:ext>
            </a:extLst>
          </p:cNvPr>
          <p:cNvSpPr txBox="1"/>
          <p:nvPr/>
        </p:nvSpPr>
        <p:spPr>
          <a:xfrm>
            <a:off x="6486002" y="762711"/>
            <a:ext cx="28867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dirty="0"/>
              <a:t>Cofinanciado por la Unión Europea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3C1E293-1481-4B00-A7D4-A655C59EE93D}"/>
              </a:ext>
            </a:extLst>
          </p:cNvPr>
          <p:cNvSpPr txBox="1"/>
          <p:nvPr/>
        </p:nvSpPr>
        <p:spPr>
          <a:xfrm>
            <a:off x="297259" y="2170294"/>
            <a:ext cx="84371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>
                <a:solidFill>
                  <a:schemeClr val="accent2">
                    <a:lumMod val="75000"/>
                  </a:schemeClr>
                </a:solidFill>
              </a:rPr>
              <a:t>B1.- </a:t>
            </a:r>
            <a:r>
              <a:rPr lang="es-ES" sz="2000" dirty="0">
                <a:solidFill>
                  <a:schemeClr val="accent2">
                    <a:lumMod val="75000"/>
                  </a:schemeClr>
                </a:solidFill>
              </a:rPr>
              <a:t>Proyectos de </a:t>
            </a:r>
            <a:r>
              <a:rPr lang="es-ES" sz="2000" b="1" dirty="0">
                <a:solidFill>
                  <a:schemeClr val="accent2">
                    <a:lumMod val="75000"/>
                  </a:schemeClr>
                </a:solidFill>
              </a:rPr>
              <a:t>itinerarios integrados y personalizados de inserción. </a:t>
            </a:r>
          </a:p>
          <a:p>
            <a:pPr algn="just"/>
            <a:endParaRPr lang="es-E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905A0F1-4748-4013-ADAD-F668CDB55B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9774" y="4010024"/>
            <a:ext cx="2428875" cy="185215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23389BC-B05C-47A1-9DE2-8D841C977C39}"/>
              </a:ext>
            </a:extLst>
          </p:cNvPr>
          <p:cNvSpPr txBox="1"/>
          <p:nvPr/>
        </p:nvSpPr>
        <p:spPr>
          <a:xfrm>
            <a:off x="297259" y="3271360"/>
            <a:ext cx="50843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B2.- 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Proyectos en el ámbito laboral de: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Promoción de la diversidad cultural,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Igualdad de trato y no discriminación,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Prevención del racismo, la xenofobia y la intolerancia asociada </a:t>
            </a:r>
          </a:p>
          <a:p>
            <a:endParaRPr lang="es-E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51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7259" y="1157378"/>
            <a:ext cx="8549481" cy="625475"/>
          </a:xfrm>
          <a:solidFill>
            <a:schemeClr val="accent4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36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PRIORIDADES PGE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A04E6B-497E-4506-8F3A-15CC6612008F}" type="slidenum">
              <a:rPr lang="es-ES"/>
              <a:pPr>
                <a:defRPr/>
              </a:pPr>
              <a:t>14</a:t>
            </a:fld>
            <a:endParaRPr lang="es-ES"/>
          </a:p>
        </p:txBody>
      </p:sp>
      <p:pic>
        <p:nvPicPr>
          <p:cNvPr id="8" name="9 Imagen" descr="cid:image001.jpg@01D736B4.FB78F360">
            <a:extLst>
              <a:ext uri="{FF2B5EF4-FFF2-40B4-BE49-F238E27FC236}">
                <a16:creationId xmlns:a16="http://schemas.microsoft.com/office/drawing/2014/main" id="{83B399B3-AEB2-4FD8-8B3B-98993A642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28"/>
            <a:ext cx="3297911" cy="63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10 Imagen">
            <a:extLst>
              <a:ext uri="{FF2B5EF4-FFF2-40B4-BE49-F238E27FC236}">
                <a16:creationId xmlns:a16="http://schemas.microsoft.com/office/drawing/2014/main" id="{5A30B4CD-0262-4F58-835D-8F2B987EE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44" y="95085"/>
            <a:ext cx="1008111" cy="67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1 CuadroTexto">
            <a:extLst>
              <a:ext uri="{FF2B5EF4-FFF2-40B4-BE49-F238E27FC236}">
                <a16:creationId xmlns:a16="http://schemas.microsoft.com/office/drawing/2014/main" id="{688D339A-6B20-4175-B967-0723F2CD6B63}"/>
              </a:ext>
            </a:extLst>
          </p:cNvPr>
          <p:cNvSpPr txBox="1"/>
          <p:nvPr/>
        </p:nvSpPr>
        <p:spPr>
          <a:xfrm>
            <a:off x="6486002" y="762711"/>
            <a:ext cx="28867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dirty="0"/>
              <a:t>Cofinanciado por la Unión Europea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3C1E293-1481-4B00-A7D4-A655C59EE93D}"/>
              </a:ext>
            </a:extLst>
          </p:cNvPr>
          <p:cNvSpPr txBox="1"/>
          <p:nvPr/>
        </p:nvSpPr>
        <p:spPr>
          <a:xfrm>
            <a:off x="640523" y="1975276"/>
            <a:ext cx="8112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>
                <a:solidFill>
                  <a:schemeClr val="accent2">
                    <a:lumMod val="75000"/>
                  </a:schemeClr>
                </a:solidFill>
              </a:rPr>
              <a:t>C. 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</a:rPr>
              <a:t>Proyectos de equipamiento y adaptación de inmuebles.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008332C-615C-4062-B376-CA073493F0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8073" y="2629364"/>
            <a:ext cx="2395857" cy="93298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F638A99-AE72-4E69-B370-4976CD84FE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8841" y="2716569"/>
            <a:ext cx="3047999" cy="170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21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7259" y="1157378"/>
            <a:ext cx="8549481" cy="625475"/>
          </a:xfrm>
          <a:solidFill>
            <a:schemeClr val="accent4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36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LÍMITES DE CUANTÍAS EN SOLICITUD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A04E6B-497E-4506-8F3A-15CC6612008F}" type="slidenum">
              <a:rPr lang="es-ES"/>
              <a:pPr>
                <a:defRPr/>
              </a:pPr>
              <a:t>15</a:t>
            </a:fld>
            <a:endParaRPr lang="es-ES"/>
          </a:p>
        </p:txBody>
      </p:sp>
      <p:pic>
        <p:nvPicPr>
          <p:cNvPr id="8" name="9 Imagen" descr="cid:image001.jpg@01D736B4.FB78F360">
            <a:extLst>
              <a:ext uri="{FF2B5EF4-FFF2-40B4-BE49-F238E27FC236}">
                <a16:creationId xmlns:a16="http://schemas.microsoft.com/office/drawing/2014/main" id="{83B399B3-AEB2-4FD8-8B3B-98993A642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28"/>
            <a:ext cx="3297911" cy="63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10 Imagen">
            <a:extLst>
              <a:ext uri="{FF2B5EF4-FFF2-40B4-BE49-F238E27FC236}">
                <a16:creationId xmlns:a16="http://schemas.microsoft.com/office/drawing/2014/main" id="{5A30B4CD-0262-4F58-835D-8F2B987EE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44" y="95085"/>
            <a:ext cx="1008111" cy="67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1 CuadroTexto">
            <a:extLst>
              <a:ext uri="{FF2B5EF4-FFF2-40B4-BE49-F238E27FC236}">
                <a16:creationId xmlns:a16="http://schemas.microsoft.com/office/drawing/2014/main" id="{688D339A-6B20-4175-B967-0723F2CD6B63}"/>
              </a:ext>
            </a:extLst>
          </p:cNvPr>
          <p:cNvSpPr txBox="1"/>
          <p:nvPr/>
        </p:nvSpPr>
        <p:spPr>
          <a:xfrm>
            <a:off x="6486002" y="762711"/>
            <a:ext cx="28867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dirty="0"/>
              <a:t>Cofinanciado por la Unión Europea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3C1E293-1481-4B00-A7D4-A655C59EE93D}"/>
              </a:ext>
            </a:extLst>
          </p:cNvPr>
          <p:cNvSpPr txBox="1"/>
          <p:nvPr/>
        </p:nvSpPr>
        <p:spPr>
          <a:xfrm>
            <a:off x="297259" y="2038409"/>
            <a:ext cx="876101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>
                <a:solidFill>
                  <a:schemeClr val="accent2">
                    <a:lumMod val="75000"/>
                  </a:schemeClr>
                </a:solidFill>
              </a:rPr>
              <a:t>PROYECTOS COFINANCIADOS POR FAMI Y FSE (A y B)</a:t>
            </a:r>
          </a:p>
          <a:p>
            <a:pPr algn="just"/>
            <a:endParaRPr lang="es-ES" sz="1400" b="1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S" b="1" u="sng" dirty="0"/>
              <a:t>CUANTÍA MÍNIMA </a:t>
            </a:r>
            <a:r>
              <a:rPr lang="es-ES" b="1" dirty="0"/>
              <a:t>POR PROYECTO (COSTE TOTAL): 50.000 euros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s-ES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S" b="1" dirty="0"/>
              <a:t>FAMI        CUANTÍA MAXIMA POR PROYECTO:</a:t>
            </a:r>
          </a:p>
          <a:p>
            <a:pPr algn="just"/>
            <a:r>
              <a:rPr lang="es-ES" dirty="0"/>
              <a:t>	- Prioridad 1,3,4 y 5: 		300.000,00 euros</a:t>
            </a:r>
          </a:p>
          <a:p>
            <a:pPr algn="just"/>
            <a:r>
              <a:rPr lang="es-ES" dirty="0"/>
              <a:t>	- Prioridad 2:                		150.000,00 euros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	     </a:t>
            </a:r>
            <a:r>
              <a:rPr lang="es-ES" dirty="0" err="1"/>
              <a:t>Nº</a:t>
            </a:r>
            <a:r>
              <a:rPr lang="es-ES" dirty="0"/>
              <a:t> máximo  proyectos a solicitar: </a:t>
            </a:r>
            <a:r>
              <a:rPr lang="es-ES" b="1" dirty="0"/>
              <a:t>6</a:t>
            </a:r>
          </a:p>
          <a:p>
            <a:pPr algn="just"/>
            <a:endParaRPr lang="es-ES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S" b="1" dirty="0"/>
              <a:t>FSE         CUANTÍA MAXIMA POR PROYECTO:</a:t>
            </a:r>
          </a:p>
          <a:p>
            <a:pPr algn="just"/>
            <a:r>
              <a:rPr lang="es-ES" dirty="0"/>
              <a:t>	Prioridad 1: 			     Sin límite</a:t>
            </a:r>
          </a:p>
          <a:p>
            <a:pPr algn="just"/>
            <a:r>
              <a:rPr lang="es-ES" dirty="0"/>
              <a:t>	Prioridad 2:     		                200.000,00 euros</a:t>
            </a:r>
          </a:p>
          <a:p>
            <a:pPr algn="just"/>
            <a:r>
              <a:rPr lang="es-ES" dirty="0"/>
              <a:t>                     </a:t>
            </a:r>
            <a:r>
              <a:rPr lang="es-ES" dirty="0" err="1"/>
              <a:t>Nº</a:t>
            </a:r>
            <a:r>
              <a:rPr lang="es-ES" dirty="0"/>
              <a:t> máximo proyectos a solicitar: </a:t>
            </a:r>
            <a:r>
              <a:rPr lang="es-ES" b="1" dirty="0"/>
              <a:t>4</a:t>
            </a:r>
            <a:r>
              <a:rPr lang="es-ES" dirty="0"/>
              <a:t> (3 de la B1, 1 de la B2)</a:t>
            </a:r>
          </a:p>
          <a:p>
            <a:pPr algn="just"/>
            <a:endParaRPr lang="es-ES" dirty="0"/>
          </a:p>
          <a:p>
            <a:pPr algn="just"/>
            <a:endParaRPr lang="es-ES" sz="1400" dirty="0"/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FC0572C6-99D2-4851-8F2A-88A2E9A1E078}"/>
              </a:ext>
            </a:extLst>
          </p:cNvPr>
          <p:cNvSpPr/>
          <p:nvPr/>
        </p:nvSpPr>
        <p:spPr>
          <a:xfrm flipV="1">
            <a:off x="1363205" y="3195369"/>
            <a:ext cx="28575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7F09890C-6115-40DD-9AA1-23F836B84EE8}"/>
              </a:ext>
            </a:extLst>
          </p:cNvPr>
          <p:cNvSpPr/>
          <p:nvPr/>
        </p:nvSpPr>
        <p:spPr>
          <a:xfrm flipV="1">
            <a:off x="1306055" y="4329295"/>
            <a:ext cx="28575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5578EC1D-0B42-40E0-9A5E-BFB2E414D532}"/>
              </a:ext>
            </a:extLst>
          </p:cNvPr>
          <p:cNvSpPr/>
          <p:nvPr/>
        </p:nvSpPr>
        <p:spPr>
          <a:xfrm flipV="1">
            <a:off x="1363205" y="5700622"/>
            <a:ext cx="28575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A816AAD1-E3DF-4FBD-8331-18EC3D900A1C}"/>
              </a:ext>
            </a:extLst>
          </p:cNvPr>
          <p:cNvSpPr/>
          <p:nvPr/>
        </p:nvSpPr>
        <p:spPr>
          <a:xfrm flipV="1">
            <a:off x="1306055" y="4834428"/>
            <a:ext cx="28575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854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7259" y="1157378"/>
            <a:ext cx="8549481" cy="625475"/>
          </a:xfrm>
          <a:solidFill>
            <a:schemeClr val="accent4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36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LÍMITES DE CUANTÍAS EN SOLICITUD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A04E6B-497E-4506-8F3A-15CC6612008F}" type="slidenum">
              <a:rPr lang="es-ES"/>
              <a:pPr>
                <a:defRPr/>
              </a:pPr>
              <a:t>16</a:t>
            </a:fld>
            <a:endParaRPr lang="es-ES"/>
          </a:p>
        </p:txBody>
      </p:sp>
      <p:pic>
        <p:nvPicPr>
          <p:cNvPr id="8" name="9 Imagen" descr="cid:image001.jpg@01D736B4.FB78F360">
            <a:extLst>
              <a:ext uri="{FF2B5EF4-FFF2-40B4-BE49-F238E27FC236}">
                <a16:creationId xmlns:a16="http://schemas.microsoft.com/office/drawing/2014/main" id="{83B399B3-AEB2-4FD8-8B3B-98993A642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28"/>
            <a:ext cx="3297911" cy="63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10 Imagen">
            <a:extLst>
              <a:ext uri="{FF2B5EF4-FFF2-40B4-BE49-F238E27FC236}">
                <a16:creationId xmlns:a16="http://schemas.microsoft.com/office/drawing/2014/main" id="{5A30B4CD-0262-4F58-835D-8F2B987EE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44" y="95085"/>
            <a:ext cx="1008111" cy="67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1 CuadroTexto">
            <a:extLst>
              <a:ext uri="{FF2B5EF4-FFF2-40B4-BE49-F238E27FC236}">
                <a16:creationId xmlns:a16="http://schemas.microsoft.com/office/drawing/2014/main" id="{688D339A-6B20-4175-B967-0723F2CD6B63}"/>
              </a:ext>
            </a:extLst>
          </p:cNvPr>
          <p:cNvSpPr txBox="1"/>
          <p:nvPr/>
        </p:nvSpPr>
        <p:spPr>
          <a:xfrm>
            <a:off x="6486002" y="762711"/>
            <a:ext cx="28867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dirty="0"/>
              <a:t>Cofinanciado por la Unión Europea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3C1E293-1481-4B00-A7D4-A655C59EE93D}"/>
              </a:ext>
            </a:extLst>
          </p:cNvPr>
          <p:cNvSpPr txBox="1"/>
          <p:nvPr/>
        </p:nvSpPr>
        <p:spPr>
          <a:xfrm>
            <a:off x="297259" y="2038409"/>
            <a:ext cx="8549481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1400" dirty="0"/>
          </a:p>
          <a:p>
            <a:pPr algn="just"/>
            <a:endParaRPr lang="es-ES" sz="2000" b="1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S" sz="2000" b="1" dirty="0"/>
              <a:t>PROYECTO FINANCIADO POR PRESUPUESTOS GENERALES DEL ESTADO: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s-ES" sz="2000" b="1" dirty="0"/>
          </a:p>
          <a:p>
            <a:pPr algn="just"/>
            <a:r>
              <a:rPr lang="es-ES" sz="2000" b="1" dirty="0"/>
              <a:t>	</a:t>
            </a:r>
            <a:r>
              <a:rPr lang="es-ES" sz="2000" dirty="0"/>
              <a:t>Cuantía máxima por proyecto  </a:t>
            </a:r>
            <a:r>
              <a:rPr lang="es-ES" sz="2000" b="1" dirty="0"/>
              <a:t>50.000,00 euros </a:t>
            </a:r>
          </a:p>
          <a:p>
            <a:pPr algn="just"/>
            <a:r>
              <a:rPr lang="es-ES" sz="2000" dirty="0"/>
              <a:t>	Número máximo de proyectos a solicitar: </a:t>
            </a:r>
            <a:r>
              <a:rPr lang="es-ES" sz="2000" b="1" dirty="0"/>
              <a:t>1</a:t>
            </a: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1724DBE0-E034-4F81-B6C3-5702BE820A48}"/>
              </a:ext>
            </a:extLst>
          </p:cNvPr>
          <p:cNvSpPr/>
          <p:nvPr/>
        </p:nvSpPr>
        <p:spPr>
          <a:xfrm flipV="1">
            <a:off x="876300" y="3948308"/>
            <a:ext cx="28575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DD06E85A-1D41-401A-9FFD-FFF575FC36F7}"/>
              </a:ext>
            </a:extLst>
          </p:cNvPr>
          <p:cNvSpPr/>
          <p:nvPr/>
        </p:nvSpPr>
        <p:spPr>
          <a:xfrm flipV="1">
            <a:off x="847725" y="3621315"/>
            <a:ext cx="28575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817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7259" y="1157378"/>
            <a:ext cx="8549481" cy="625475"/>
          </a:xfrm>
          <a:solidFill>
            <a:schemeClr val="accent4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36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CRÉDITO DE LA CONVOCATORIA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A04E6B-497E-4506-8F3A-15CC6612008F}" type="slidenum">
              <a:rPr lang="es-ES"/>
              <a:pPr>
                <a:defRPr/>
              </a:pPr>
              <a:t>17</a:t>
            </a:fld>
            <a:endParaRPr lang="es-ES"/>
          </a:p>
        </p:txBody>
      </p:sp>
      <p:pic>
        <p:nvPicPr>
          <p:cNvPr id="8" name="9 Imagen" descr="cid:image001.jpg@01D736B4.FB78F360">
            <a:extLst>
              <a:ext uri="{FF2B5EF4-FFF2-40B4-BE49-F238E27FC236}">
                <a16:creationId xmlns:a16="http://schemas.microsoft.com/office/drawing/2014/main" id="{83B399B3-AEB2-4FD8-8B3B-98993A642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28"/>
            <a:ext cx="3297911" cy="63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10 Imagen">
            <a:extLst>
              <a:ext uri="{FF2B5EF4-FFF2-40B4-BE49-F238E27FC236}">
                <a16:creationId xmlns:a16="http://schemas.microsoft.com/office/drawing/2014/main" id="{5A30B4CD-0262-4F58-835D-8F2B987EE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44" y="95085"/>
            <a:ext cx="1008111" cy="67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1 CuadroTexto">
            <a:extLst>
              <a:ext uri="{FF2B5EF4-FFF2-40B4-BE49-F238E27FC236}">
                <a16:creationId xmlns:a16="http://schemas.microsoft.com/office/drawing/2014/main" id="{688D339A-6B20-4175-B967-0723F2CD6B63}"/>
              </a:ext>
            </a:extLst>
          </p:cNvPr>
          <p:cNvSpPr txBox="1"/>
          <p:nvPr/>
        </p:nvSpPr>
        <p:spPr>
          <a:xfrm>
            <a:off x="6486002" y="762711"/>
            <a:ext cx="28867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dirty="0"/>
              <a:t>Cofinanciado por la Unión Europea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3C1E293-1481-4B00-A7D4-A655C59EE93D}"/>
              </a:ext>
            </a:extLst>
          </p:cNvPr>
          <p:cNvSpPr txBox="1"/>
          <p:nvPr/>
        </p:nvSpPr>
        <p:spPr>
          <a:xfrm>
            <a:off x="1106567" y="2170294"/>
            <a:ext cx="508468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b="1" dirty="0"/>
              <a:t>FAMI: 500.000 €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b="1" dirty="0"/>
              <a:t>FSE:   500.000 €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b="1" dirty="0"/>
              <a:t>PGE:     36.086 €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b="1" dirty="0"/>
              <a:t>Cuantía adicional </a:t>
            </a:r>
            <a:r>
              <a:rPr lang="es-ES" sz="2000" dirty="0"/>
              <a:t>de 28.263.914 €,que será publicada antes de la resolución de concesión.</a:t>
            </a:r>
          </a:p>
          <a:p>
            <a:pPr algn="just"/>
            <a:endParaRPr lang="es-ES" sz="20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b="1" dirty="0"/>
              <a:t>FAMI: 14.000.000 €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b="1" dirty="0"/>
              <a:t>FSE:   14.000.000 €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b="1" dirty="0"/>
              <a:t>PGE:       263.914 €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83A4A28-8C03-4B32-B848-2C53CECB38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8375" y="3444388"/>
            <a:ext cx="1191023" cy="225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26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7259" y="1157378"/>
            <a:ext cx="8549481" cy="625475"/>
          </a:xfrm>
          <a:solidFill>
            <a:schemeClr val="accent4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36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NORMATIVA APLICABLE (I)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A04E6B-497E-4506-8F3A-15CC6612008F}" type="slidenum">
              <a:rPr lang="es-ES"/>
              <a:pPr>
                <a:defRPr/>
              </a:pPr>
              <a:t>18</a:t>
            </a:fld>
            <a:endParaRPr lang="es-ES"/>
          </a:p>
        </p:txBody>
      </p:sp>
      <p:pic>
        <p:nvPicPr>
          <p:cNvPr id="8" name="9 Imagen" descr="cid:image001.jpg@01D736B4.FB78F360">
            <a:extLst>
              <a:ext uri="{FF2B5EF4-FFF2-40B4-BE49-F238E27FC236}">
                <a16:creationId xmlns:a16="http://schemas.microsoft.com/office/drawing/2014/main" id="{83B399B3-AEB2-4FD8-8B3B-98993A642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28"/>
            <a:ext cx="3297911" cy="63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10 Imagen">
            <a:extLst>
              <a:ext uri="{FF2B5EF4-FFF2-40B4-BE49-F238E27FC236}">
                <a16:creationId xmlns:a16="http://schemas.microsoft.com/office/drawing/2014/main" id="{5A30B4CD-0262-4F58-835D-8F2B987EE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44" y="95085"/>
            <a:ext cx="1008111" cy="67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1 CuadroTexto">
            <a:extLst>
              <a:ext uri="{FF2B5EF4-FFF2-40B4-BE49-F238E27FC236}">
                <a16:creationId xmlns:a16="http://schemas.microsoft.com/office/drawing/2014/main" id="{688D339A-6B20-4175-B967-0723F2CD6B63}"/>
              </a:ext>
            </a:extLst>
          </p:cNvPr>
          <p:cNvSpPr txBox="1"/>
          <p:nvPr/>
        </p:nvSpPr>
        <p:spPr>
          <a:xfrm>
            <a:off x="6486002" y="762711"/>
            <a:ext cx="28867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dirty="0"/>
              <a:t>Cofinanciado por la Unión Europea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3C1E293-1481-4B00-A7D4-A655C59EE93D}"/>
              </a:ext>
            </a:extLst>
          </p:cNvPr>
          <p:cNvSpPr txBox="1"/>
          <p:nvPr/>
        </p:nvSpPr>
        <p:spPr>
          <a:xfrm>
            <a:off x="209550" y="1923604"/>
            <a:ext cx="5648325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14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b="1" dirty="0"/>
              <a:t>Ley 38/2003 de 17 de noviembre, General de Subvenciones y su Reglamento de desarrollo, aprobado por RD 887/2006, de 21 de julio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b="1" dirty="0"/>
              <a:t>Ley 39/2015, de 1 de octubre, del procedimiento administrativo común de las Administraciones Públicas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b="1" dirty="0"/>
              <a:t>Orden ESS/1423/2012 de 29 de junio, (Orden de Bases)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b="1" dirty="0"/>
              <a:t>Resolución de 3 de AGOSTO de 2021 (Convocatoria)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b="1" dirty="0"/>
              <a:t>RESOLUCIÓN DE 9 DE AGOSTO DE 2021 (TRÁMITE DE URGENCIA)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EC06D2F-D863-4DF9-A31B-897BF24A0F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8060" y="3018534"/>
            <a:ext cx="1852617" cy="185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25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7259" y="1122209"/>
            <a:ext cx="8549481" cy="625475"/>
          </a:xfrm>
          <a:solidFill>
            <a:schemeClr val="accent4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36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NORMATIVA APLICABLE (II)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A04E6B-497E-4506-8F3A-15CC6612008F}" type="slidenum">
              <a:rPr lang="es-ES"/>
              <a:pPr>
                <a:defRPr/>
              </a:pPr>
              <a:t>19</a:t>
            </a:fld>
            <a:endParaRPr lang="es-ES"/>
          </a:p>
        </p:txBody>
      </p:sp>
      <p:pic>
        <p:nvPicPr>
          <p:cNvPr id="8" name="9 Imagen" descr="cid:image001.jpg@01D736B4.FB78F360">
            <a:extLst>
              <a:ext uri="{FF2B5EF4-FFF2-40B4-BE49-F238E27FC236}">
                <a16:creationId xmlns:a16="http://schemas.microsoft.com/office/drawing/2014/main" id="{83B399B3-AEB2-4FD8-8B3B-98993A642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28"/>
            <a:ext cx="3297911" cy="63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10 Imagen">
            <a:extLst>
              <a:ext uri="{FF2B5EF4-FFF2-40B4-BE49-F238E27FC236}">
                <a16:creationId xmlns:a16="http://schemas.microsoft.com/office/drawing/2014/main" id="{5A30B4CD-0262-4F58-835D-8F2B987EE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44" y="95085"/>
            <a:ext cx="1008111" cy="67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1 CuadroTexto">
            <a:extLst>
              <a:ext uri="{FF2B5EF4-FFF2-40B4-BE49-F238E27FC236}">
                <a16:creationId xmlns:a16="http://schemas.microsoft.com/office/drawing/2014/main" id="{688D339A-6B20-4175-B967-0723F2CD6B63}"/>
              </a:ext>
            </a:extLst>
          </p:cNvPr>
          <p:cNvSpPr txBox="1"/>
          <p:nvPr/>
        </p:nvSpPr>
        <p:spPr>
          <a:xfrm>
            <a:off x="6486002" y="762711"/>
            <a:ext cx="28867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dirty="0"/>
              <a:t>Cofinanciado por la Unión Europea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3C1E293-1481-4B00-A7D4-A655C59EE93D}"/>
              </a:ext>
            </a:extLst>
          </p:cNvPr>
          <p:cNvSpPr txBox="1"/>
          <p:nvPr/>
        </p:nvSpPr>
        <p:spPr>
          <a:xfrm>
            <a:off x="615462" y="1973855"/>
            <a:ext cx="711883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1600" b="1" dirty="0"/>
          </a:p>
          <a:p>
            <a:pPr algn="just"/>
            <a:r>
              <a:rPr lang="es-ES" sz="1600" b="1" dirty="0"/>
              <a:t>NORMATIVA ESPECÍFICA DEL FAMI:</a:t>
            </a:r>
          </a:p>
          <a:p>
            <a:pPr algn="just"/>
            <a:endParaRPr lang="es-ES" sz="16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dirty="0"/>
              <a:t>Reglamento (UE) número 2021/1060 del Parlamento Europeo y del Consejo de 24 DE JUNIO DE 2021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dirty="0"/>
              <a:t>Reglamento (UE) número 2021/1147 del Parlamento Europeo y del Consejo de 7 DE JULIO DE 2021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dirty="0"/>
              <a:t>Reglamento (</a:t>
            </a:r>
            <a:r>
              <a:rPr lang="es-ES" sz="1600" b="1" dirty="0" err="1"/>
              <a:t>ue</a:t>
            </a:r>
            <a:r>
              <a:rPr lang="es-ES" sz="1600" b="1" dirty="0"/>
              <a:t> EURATOM) número 2018/1046 </a:t>
            </a:r>
            <a:r>
              <a:rPr lang="es-ES" sz="1600" b="1" dirty="0" err="1"/>
              <a:t>deL</a:t>
            </a:r>
            <a:r>
              <a:rPr lang="es-ES" sz="1600" b="1" dirty="0"/>
              <a:t> PARLAMENTO EUROPEO Y DEL CONSEJO DE 18 DE JULIO DE 2018</a:t>
            </a:r>
          </a:p>
          <a:p>
            <a:pPr algn="just"/>
            <a:endParaRPr lang="es-ES" sz="1600" b="1" dirty="0"/>
          </a:p>
          <a:p>
            <a:pPr algn="just"/>
            <a:r>
              <a:rPr lang="es-ES" sz="1600" b="1" dirty="0"/>
              <a:t>NORMATIVA ESPECÍFICA FSE +</a:t>
            </a:r>
          </a:p>
          <a:p>
            <a:pPr algn="just"/>
            <a:endParaRPr lang="es-ES" sz="16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dirty="0"/>
              <a:t>Reglamento (UE) 2021/1060 del Parlamento Europeo y del Consejo de 24 DE JUNIO DE 2021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dirty="0"/>
              <a:t>Reglamento (UE) 2021/1057 del Parlamento Europeo y del Consejo de 24 DE JUNIO DE 2021 POR EL QUE SE ESTABLECE EL  Fondo Social Europeo PLUS (FSE+)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C2F1FE7-C5AA-4CFE-9DA7-9891951D88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7625" y="1973855"/>
            <a:ext cx="1158530" cy="103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37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2744" y="1166812"/>
            <a:ext cx="8549481" cy="625475"/>
          </a:xfrm>
          <a:solidFill>
            <a:schemeClr val="accent4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36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RESOLUCIÓN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05428" y="2189162"/>
            <a:ext cx="6511925" cy="3716337"/>
          </a:xfrm>
        </p:spPr>
        <p:txBody>
          <a:bodyPr rtlCol="0">
            <a:noAutofit/>
          </a:bodyPr>
          <a:lstStyle/>
          <a:p>
            <a:pPr marL="68580" indent="-68580" algn="just" eaLnBrk="1" fontAlgn="auto" hangingPunct="1">
              <a:spcAft>
                <a:spcPts val="0"/>
              </a:spcAft>
              <a:buFont typeface="Tw Cen MT" panose="020B0602020104020603" pitchFamily="34" charset="0"/>
              <a:buChar char=" "/>
              <a:defRPr/>
            </a:pPr>
            <a:r>
              <a:rPr lang="es-ES" sz="2100" dirty="0">
                <a:latin typeface="+mj-lt"/>
              </a:rPr>
              <a:t>RESOLUCIÓN DE 3 DE AGOSTO DE 2021 DE LA DIRECCIÓN GENERAL DE PROGRAMAS DE PROTECCIÓN INTERNACIONAL Y ATENCIÓN HUMANITARIA, POR LA QUE SE CONVOCAN SUBVENCIONES PARA EL </a:t>
            </a:r>
            <a:r>
              <a:rPr lang="es-ES" sz="2100" b="1" dirty="0">
                <a:latin typeface="+mj-lt"/>
              </a:rPr>
              <a:t>DESARROLLO DE ACTUACIONES DE INTERÉS GENERAL EN MATERIA DE EXTRANJERÍA, DESTINADAS A LA DEFENSA DE LOS DERECHOS HUMANOS DE LAS PERSONAS MIGRANTES, ASÍ COMO A FAVORECER LA CONVIVENCIA Y LA COHESIÓN SOCIAL, COFINANCIADAS POR FONDOS DE LA UNIÓN EUROPEA </a:t>
            </a:r>
          </a:p>
          <a:p>
            <a:pPr marL="68580" indent="-68580" eaLnBrk="1" fontAlgn="auto" hangingPunct="1">
              <a:spcAft>
                <a:spcPts val="0"/>
              </a:spcAft>
              <a:buFont typeface="Tw Cen MT" panose="020B0602020104020603" pitchFamily="34" charset="0"/>
              <a:buChar char=" "/>
              <a:defRPr/>
            </a:pPr>
            <a:r>
              <a:rPr lang="es-ES" b="1" dirty="0">
                <a:solidFill>
                  <a:srgbClr val="00B0F0"/>
                </a:solidFill>
                <a:latin typeface="+mj-lt"/>
              </a:rPr>
              <a:t>COFINANCIADA POR FAMI Y FSE +</a:t>
            </a:r>
          </a:p>
          <a:p>
            <a:pPr marL="68580" indent="-68580" eaLnBrk="1" fontAlgn="auto" hangingPunct="1">
              <a:spcAft>
                <a:spcPts val="0"/>
              </a:spcAft>
              <a:buFont typeface="Tw Cen MT" panose="020B0602020104020603" pitchFamily="34" charset="0"/>
              <a:buChar char=" "/>
              <a:defRPr/>
            </a:pPr>
            <a:r>
              <a:rPr lang="es-ES" sz="2000" dirty="0">
                <a:latin typeface="+mj-lt"/>
              </a:rPr>
              <a:t>PUBLICACIÓN EXTRACTO BOE: </a:t>
            </a:r>
            <a:r>
              <a:rPr lang="es-ES" sz="2000" b="1" u="sng" dirty="0">
                <a:solidFill>
                  <a:schemeClr val="tx1"/>
                </a:solidFill>
                <a:latin typeface="+mj-lt"/>
              </a:rPr>
              <a:t>9 DE </a:t>
            </a:r>
            <a:r>
              <a:rPr lang="es-ES" b="1" u="sng" dirty="0">
                <a:solidFill>
                  <a:schemeClr val="tx1"/>
                </a:solidFill>
                <a:latin typeface="+mj-lt"/>
              </a:rPr>
              <a:t>AGOSTO </a:t>
            </a:r>
            <a:r>
              <a:rPr lang="es-ES" sz="2000" b="1" u="sng" dirty="0">
                <a:solidFill>
                  <a:schemeClr val="tx1"/>
                </a:solidFill>
                <a:latin typeface="+mj-lt"/>
              </a:rPr>
              <a:t>DE 2021</a:t>
            </a:r>
            <a:endParaRPr lang="es-ES" sz="2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A04E6B-497E-4506-8F3A-15CC6612008F}" type="slidenum">
              <a:rPr lang="es-ES"/>
              <a:pPr>
                <a:defRPr/>
              </a:pPr>
              <a:t>2</a:t>
            </a:fld>
            <a:endParaRPr lang="es-ES"/>
          </a:p>
        </p:txBody>
      </p:sp>
      <p:pic>
        <p:nvPicPr>
          <p:cNvPr id="8" name="9 Imagen" descr="cid:image001.jpg@01D736B4.FB78F360">
            <a:extLst>
              <a:ext uri="{FF2B5EF4-FFF2-40B4-BE49-F238E27FC236}">
                <a16:creationId xmlns:a16="http://schemas.microsoft.com/office/drawing/2014/main" id="{83B399B3-AEB2-4FD8-8B3B-98993A642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28"/>
            <a:ext cx="3297911" cy="63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10 Imagen">
            <a:extLst>
              <a:ext uri="{FF2B5EF4-FFF2-40B4-BE49-F238E27FC236}">
                <a16:creationId xmlns:a16="http://schemas.microsoft.com/office/drawing/2014/main" id="{5A30B4CD-0262-4F58-835D-8F2B987EE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44" y="95085"/>
            <a:ext cx="1008111" cy="67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1 CuadroTexto">
            <a:extLst>
              <a:ext uri="{FF2B5EF4-FFF2-40B4-BE49-F238E27FC236}">
                <a16:creationId xmlns:a16="http://schemas.microsoft.com/office/drawing/2014/main" id="{688D339A-6B20-4175-B967-0723F2CD6B63}"/>
              </a:ext>
            </a:extLst>
          </p:cNvPr>
          <p:cNvSpPr txBox="1"/>
          <p:nvPr/>
        </p:nvSpPr>
        <p:spPr>
          <a:xfrm>
            <a:off x="6486002" y="762711"/>
            <a:ext cx="28867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dirty="0"/>
              <a:t>Cofinanciado por la Unión Europea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7259" y="1157378"/>
            <a:ext cx="8549481" cy="625475"/>
          </a:xfrm>
          <a:solidFill>
            <a:schemeClr val="accent4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36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CRITERIOS DE VALORACIÓN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A04E6B-497E-4506-8F3A-15CC6612008F}" type="slidenum">
              <a:rPr lang="es-ES"/>
              <a:pPr>
                <a:defRPr/>
              </a:pPr>
              <a:t>20</a:t>
            </a:fld>
            <a:endParaRPr lang="es-ES"/>
          </a:p>
        </p:txBody>
      </p:sp>
      <p:pic>
        <p:nvPicPr>
          <p:cNvPr id="8" name="9 Imagen" descr="cid:image001.jpg@01D736B4.FB78F360">
            <a:extLst>
              <a:ext uri="{FF2B5EF4-FFF2-40B4-BE49-F238E27FC236}">
                <a16:creationId xmlns:a16="http://schemas.microsoft.com/office/drawing/2014/main" id="{83B399B3-AEB2-4FD8-8B3B-98993A642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28"/>
            <a:ext cx="3297911" cy="63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10 Imagen">
            <a:extLst>
              <a:ext uri="{FF2B5EF4-FFF2-40B4-BE49-F238E27FC236}">
                <a16:creationId xmlns:a16="http://schemas.microsoft.com/office/drawing/2014/main" id="{5A30B4CD-0262-4F58-835D-8F2B987EE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44" y="95085"/>
            <a:ext cx="1008111" cy="67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1 CuadroTexto">
            <a:extLst>
              <a:ext uri="{FF2B5EF4-FFF2-40B4-BE49-F238E27FC236}">
                <a16:creationId xmlns:a16="http://schemas.microsoft.com/office/drawing/2014/main" id="{688D339A-6B20-4175-B967-0723F2CD6B63}"/>
              </a:ext>
            </a:extLst>
          </p:cNvPr>
          <p:cNvSpPr txBox="1"/>
          <p:nvPr/>
        </p:nvSpPr>
        <p:spPr>
          <a:xfrm>
            <a:off x="6486002" y="762711"/>
            <a:ext cx="28867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dirty="0"/>
              <a:t>Cofinanciado por la Unión Europea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3C1E293-1481-4B00-A7D4-A655C59EE93D}"/>
              </a:ext>
            </a:extLst>
          </p:cNvPr>
          <p:cNvSpPr txBox="1"/>
          <p:nvPr/>
        </p:nvSpPr>
        <p:spPr>
          <a:xfrm>
            <a:off x="624253" y="1994448"/>
            <a:ext cx="78954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/>
              <a:t>(ANEXOS D Y E)</a:t>
            </a:r>
          </a:p>
          <a:p>
            <a:pPr algn="ctr"/>
            <a:endParaRPr lang="es-ES" sz="1400" b="1" dirty="0"/>
          </a:p>
          <a:p>
            <a:pPr algn="just"/>
            <a:r>
              <a:rPr lang="es-ES" sz="1400" b="1" dirty="0"/>
              <a:t>CRITERIOS DE VALORACIÓN ENTIDADES: ARTÍCULO 9.1 y 9.2 Orden de Bases1423/2012</a:t>
            </a:r>
          </a:p>
          <a:p>
            <a:pPr algn="just"/>
            <a:endParaRPr lang="es-ES" sz="14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/>
              <a:t>Implantación (Máximo 15 puntos)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/>
              <a:t>Antigüedad en la atención al colectivo (MÁXIMO 10 PUNTOS)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/>
              <a:t>Estructura y capacidad de gestión (máximo 15 puntos)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/>
              <a:t>Auditoría externa (máximo 6 puntos)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/>
              <a:t>Presupuesto y financiación (máximo 10 puntos)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/>
              <a:t>Participación social y voluntariado (máximo 8 puntos)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/>
              <a:t>Adecuación de recursos humanos (máximo 6 puntos)</a:t>
            </a:r>
          </a:p>
          <a:p>
            <a:pPr algn="just"/>
            <a:endParaRPr lang="es-ES" sz="1400" dirty="0"/>
          </a:p>
          <a:p>
            <a:pPr algn="just"/>
            <a:r>
              <a:rPr lang="es-ES" sz="1400" b="1" dirty="0"/>
              <a:t>CRITERIOS DE VALORACIÓN PROYECTOS: artículo 9.3 orden de bases1423/2012</a:t>
            </a:r>
          </a:p>
          <a:p>
            <a:pPr algn="just"/>
            <a:endParaRPr lang="es-ES" sz="14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/>
              <a:t>Diagnóstico de las necesidades sociales (máximo 5 puntos)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/>
              <a:t>Contenido técnico del proyecto (máximo 25 puntos)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/>
              <a:t>Aspectos económicos (máximo 10 puntos)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/>
              <a:t>Experiencia acreditada en la gestión de PROYECTOS similares (máximo 10 puntos)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4AD85F4-09D3-4B8C-A79D-047BEAC72C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6002" y="2892133"/>
            <a:ext cx="1140051" cy="15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11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7259" y="1157378"/>
            <a:ext cx="8549481" cy="625475"/>
          </a:xfrm>
          <a:solidFill>
            <a:schemeClr val="accent4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36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PRESENTACIÓN DE SOLICITUDES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A04E6B-497E-4506-8F3A-15CC6612008F}" type="slidenum">
              <a:rPr lang="es-ES"/>
              <a:pPr>
                <a:defRPr/>
              </a:pPr>
              <a:t>21</a:t>
            </a:fld>
            <a:endParaRPr lang="es-ES"/>
          </a:p>
        </p:txBody>
      </p:sp>
      <p:pic>
        <p:nvPicPr>
          <p:cNvPr id="8" name="9 Imagen" descr="cid:image001.jpg@01D736B4.FB78F360">
            <a:extLst>
              <a:ext uri="{FF2B5EF4-FFF2-40B4-BE49-F238E27FC236}">
                <a16:creationId xmlns:a16="http://schemas.microsoft.com/office/drawing/2014/main" id="{83B399B3-AEB2-4FD8-8B3B-98993A642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28"/>
            <a:ext cx="3297911" cy="63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10 Imagen">
            <a:extLst>
              <a:ext uri="{FF2B5EF4-FFF2-40B4-BE49-F238E27FC236}">
                <a16:creationId xmlns:a16="http://schemas.microsoft.com/office/drawing/2014/main" id="{5A30B4CD-0262-4F58-835D-8F2B987EE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44" y="95085"/>
            <a:ext cx="1008111" cy="67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1 CuadroTexto">
            <a:extLst>
              <a:ext uri="{FF2B5EF4-FFF2-40B4-BE49-F238E27FC236}">
                <a16:creationId xmlns:a16="http://schemas.microsoft.com/office/drawing/2014/main" id="{688D339A-6B20-4175-B967-0723F2CD6B63}"/>
              </a:ext>
            </a:extLst>
          </p:cNvPr>
          <p:cNvSpPr txBox="1"/>
          <p:nvPr/>
        </p:nvSpPr>
        <p:spPr>
          <a:xfrm>
            <a:off x="6486002" y="762711"/>
            <a:ext cx="28867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dirty="0"/>
              <a:t>Cofinanciado por la Unión Europea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656D79A-A808-420D-A427-92B0821595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373" y="1600503"/>
            <a:ext cx="7857528" cy="504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98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7259" y="1157378"/>
            <a:ext cx="8549481" cy="625475"/>
          </a:xfrm>
          <a:solidFill>
            <a:schemeClr val="accent4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36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SUBSANACIÓN DE SOLICITUDES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A04E6B-497E-4506-8F3A-15CC6612008F}" type="slidenum">
              <a:rPr lang="es-ES"/>
              <a:pPr>
                <a:defRPr/>
              </a:pPr>
              <a:t>22</a:t>
            </a:fld>
            <a:endParaRPr lang="es-ES"/>
          </a:p>
        </p:txBody>
      </p:sp>
      <p:pic>
        <p:nvPicPr>
          <p:cNvPr id="8" name="9 Imagen" descr="cid:image001.jpg@01D736B4.FB78F360">
            <a:extLst>
              <a:ext uri="{FF2B5EF4-FFF2-40B4-BE49-F238E27FC236}">
                <a16:creationId xmlns:a16="http://schemas.microsoft.com/office/drawing/2014/main" id="{83B399B3-AEB2-4FD8-8B3B-98993A642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28"/>
            <a:ext cx="3297911" cy="63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10 Imagen">
            <a:extLst>
              <a:ext uri="{FF2B5EF4-FFF2-40B4-BE49-F238E27FC236}">
                <a16:creationId xmlns:a16="http://schemas.microsoft.com/office/drawing/2014/main" id="{5A30B4CD-0262-4F58-835D-8F2B987EE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44" y="95085"/>
            <a:ext cx="1008111" cy="67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1 CuadroTexto">
            <a:extLst>
              <a:ext uri="{FF2B5EF4-FFF2-40B4-BE49-F238E27FC236}">
                <a16:creationId xmlns:a16="http://schemas.microsoft.com/office/drawing/2014/main" id="{688D339A-6B20-4175-B967-0723F2CD6B63}"/>
              </a:ext>
            </a:extLst>
          </p:cNvPr>
          <p:cNvSpPr txBox="1"/>
          <p:nvPr/>
        </p:nvSpPr>
        <p:spPr>
          <a:xfrm>
            <a:off x="6486002" y="762711"/>
            <a:ext cx="28867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dirty="0"/>
              <a:t>Cofinanciado por la Unión Europea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3C1E293-1481-4B00-A7D4-A655C59EE93D}"/>
              </a:ext>
            </a:extLst>
          </p:cNvPr>
          <p:cNvSpPr txBox="1"/>
          <p:nvPr/>
        </p:nvSpPr>
        <p:spPr>
          <a:xfrm>
            <a:off x="430823" y="2231709"/>
            <a:ext cx="78954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/>
              <a:t>ELECTRÓNICAMENTE, MEDIANTE LA APLICACIÓN INFORMÁTICA SIGESWEB.</a:t>
            </a:r>
          </a:p>
          <a:p>
            <a:pPr algn="ctr"/>
            <a:endParaRPr lang="es-ES" sz="1400" b="1" dirty="0"/>
          </a:p>
          <a:p>
            <a:pPr algn="ctr"/>
            <a:r>
              <a:rPr lang="es-ES" sz="1400" b="1" dirty="0"/>
              <a:t>     DISPONIBLE EN LA SIGUIENTE DIRECCIÓN (PREVIO REQUERIMIENTO): </a:t>
            </a:r>
          </a:p>
          <a:p>
            <a:pPr algn="ctr"/>
            <a:endParaRPr lang="es-ES" sz="1400" b="1" dirty="0"/>
          </a:p>
          <a:p>
            <a:pPr algn="ctr"/>
            <a:r>
              <a:rPr lang="es-ES" sz="1400" b="1" dirty="0">
                <a:hlinkClick r:id="rId5"/>
              </a:rPr>
              <a:t>https://sede.inclusion.gob.es/es/sede_electronica/tramites/index.htm</a:t>
            </a:r>
            <a:endParaRPr lang="es-ES" sz="1400" b="1" dirty="0"/>
          </a:p>
          <a:p>
            <a:pPr algn="ctr"/>
            <a:endParaRPr lang="es-ES" sz="1400" b="1" dirty="0"/>
          </a:p>
          <a:p>
            <a:pPr algn="ctr"/>
            <a:endParaRPr lang="es-ES" sz="1400" b="1" dirty="0"/>
          </a:p>
          <a:p>
            <a:pPr algn="ctr"/>
            <a:r>
              <a:rPr lang="es-ES" sz="1400" b="1" dirty="0"/>
              <a:t> PLAZO PARA RESPONDER A LOS REQUERIMIENTOS DE SUBSANACIÓN: 5 DÍAS (TRÁMITE DE URGENCIA) </a:t>
            </a:r>
          </a:p>
          <a:p>
            <a:pPr algn="ctr"/>
            <a:endParaRPr lang="es-ES" sz="14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3FB2AF1-EC1B-488D-9B40-2C390E39B5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2007" y="4402876"/>
            <a:ext cx="1713124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46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7259" y="1157378"/>
            <a:ext cx="8549481" cy="625475"/>
          </a:xfrm>
          <a:solidFill>
            <a:schemeClr val="accent4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36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CUMPLIMENTACIÓN DE LAS SOLICITUDES (I)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A04E6B-497E-4506-8F3A-15CC6612008F}" type="slidenum">
              <a:rPr lang="es-ES"/>
              <a:pPr>
                <a:defRPr/>
              </a:pPr>
              <a:t>23</a:t>
            </a:fld>
            <a:endParaRPr lang="es-ES"/>
          </a:p>
        </p:txBody>
      </p:sp>
      <p:pic>
        <p:nvPicPr>
          <p:cNvPr id="8" name="9 Imagen" descr="cid:image001.jpg@01D736B4.FB78F360">
            <a:extLst>
              <a:ext uri="{FF2B5EF4-FFF2-40B4-BE49-F238E27FC236}">
                <a16:creationId xmlns:a16="http://schemas.microsoft.com/office/drawing/2014/main" id="{83B399B3-AEB2-4FD8-8B3B-98993A642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28"/>
            <a:ext cx="3297911" cy="63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10 Imagen">
            <a:extLst>
              <a:ext uri="{FF2B5EF4-FFF2-40B4-BE49-F238E27FC236}">
                <a16:creationId xmlns:a16="http://schemas.microsoft.com/office/drawing/2014/main" id="{5A30B4CD-0262-4F58-835D-8F2B987EE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44" y="95085"/>
            <a:ext cx="1008111" cy="67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1 CuadroTexto">
            <a:extLst>
              <a:ext uri="{FF2B5EF4-FFF2-40B4-BE49-F238E27FC236}">
                <a16:creationId xmlns:a16="http://schemas.microsoft.com/office/drawing/2014/main" id="{688D339A-6B20-4175-B967-0723F2CD6B63}"/>
              </a:ext>
            </a:extLst>
          </p:cNvPr>
          <p:cNvSpPr txBox="1"/>
          <p:nvPr/>
        </p:nvSpPr>
        <p:spPr>
          <a:xfrm>
            <a:off x="6486002" y="762711"/>
            <a:ext cx="28867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dirty="0"/>
              <a:t>Cofinanciado por la Unión Europea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6252AA7-CC55-4482-B27A-E3B507C6AC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8216" y="3429000"/>
            <a:ext cx="1594715" cy="161066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79F2C04-304B-4CCE-B034-9D9EECFF24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138" y="1404068"/>
            <a:ext cx="7645047" cy="493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49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7259" y="1157378"/>
            <a:ext cx="8549481" cy="625475"/>
          </a:xfrm>
          <a:solidFill>
            <a:schemeClr val="accent4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36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CUMPLIMENTACIÓN DE LAS SOLICITUDES (II)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A04E6B-497E-4506-8F3A-15CC6612008F}" type="slidenum">
              <a:rPr lang="es-ES"/>
              <a:pPr>
                <a:defRPr/>
              </a:pPr>
              <a:t>24</a:t>
            </a:fld>
            <a:endParaRPr lang="es-ES"/>
          </a:p>
        </p:txBody>
      </p:sp>
      <p:pic>
        <p:nvPicPr>
          <p:cNvPr id="8" name="9 Imagen" descr="cid:image001.jpg@01D736B4.FB78F360">
            <a:extLst>
              <a:ext uri="{FF2B5EF4-FFF2-40B4-BE49-F238E27FC236}">
                <a16:creationId xmlns:a16="http://schemas.microsoft.com/office/drawing/2014/main" id="{83B399B3-AEB2-4FD8-8B3B-98993A642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28"/>
            <a:ext cx="3297911" cy="63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10 Imagen">
            <a:extLst>
              <a:ext uri="{FF2B5EF4-FFF2-40B4-BE49-F238E27FC236}">
                <a16:creationId xmlns:a16="http://schemas.microsoft.com/office/drawing/2014/main" id="{5A30B4CD-0262-4F58-835D-8F2B987EE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44" y="95085"/>
            <a:ext cx="1008111" cy="67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1 CuadroTexto">
            <a:extLst>
              <a:ext uri="{FF2B5EF4-FFF2-40B4-BE49-F238E27FC236}">
                <a16:creationId xmlns:a16="http://schemas.microsoft.com/office/drawing/2014/main" id="{688D339A-6B20-4175-B967-0723F2CD6B63}"/>
              </a:ext>
            </a:extLst>
          </p:cNvPr>
          <p:cNvSpPr txBox="1"/>
          <p:nvPr/>
        </p:nvSpPr>
        <p:spPr>
          <a:xfrm>
            <a:off x="6486002" y="762711"/>
            <a:ext cx="28867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dirty="0"/>
              <a:t>Cofinanciado por la Unión Europea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95743A2-5583-454C-B4BB-6CE3FD9B20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912" y="1245301"/>
            <a:ext cx="6943486" cy="506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37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7259" y="1157378"/>
            <a:ext cx="8549481" cy="625475"/>
          </a:xfrm>
          <a:solidFill>
            <a:schemeClr val="accent4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36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CUMPLIMENTACIÓN DE LAS SOLICITUDES (III)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A04E6B-497E-4506-8F3A-15CC6612008F}" type="slidenum">
              <a:rPr lang="es-ES"/>
              <a:pPr>
                <a:defRPr/>
              </a:pPr>
              <a:t>25</a:t>
            </a:fld>
            <a:endParaRPr lang="es-ES"/>
          </a:p>
        </p:txBody>
      </p:sp>
      <p:pic>
        <p:nvPicPr>
          <p:cNvPr id="8" name="9 Imagen" descr="cid:image001.jpg@01D736B4.FB78F360">
            <a:extLst>
              <a:ext uri="{FF2B5EF4-FFF2-40B4-BE49-F238E27FC236}">
                <a16:creationId xmlns:a16="http://schemas.microsoft.com/office/drawing/2014/main" id="{83B399B3-AEB2-4FD8-8B3B-98993A642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28"/>
            <a:ext cx="3297911" cy="63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10 Imagen">
            <a:extLst>
              <a:ext uri="{FF2B5EF4-FFF2-40B4-BE49-F238E27FC236}">
                <a16:creationId xmlns:a16="http://schemas.microsoft.com/office/drawing/2014/main" id="{5A30B4CD-0262-4F58-835D-8F2B987EE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44" y="95085"/>
            <a:ext cx="1008111" cy="67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1 CuadroTexto">
            <a:extLst>
              <a:ext uri="{FF2B5EF4-FFF2-40B4-BE49-F238E27FC236}">
                <a16:creationId xmlns:a16="http://schemas.microsoft.com/office/drawing/2014/main" id="{688D339A-6B20-4175-B967-0723F2CD6B63}"/>
              </a:ext>
            </a:extLst>
          </p:cNvPr>
          <p:cNvSpPr txBox="1"/>
          <p:nvPr/>
        </p:nvSpPr>
        <p:spPr>
          <a:xfrm>
            <a:off x="6486002" y="762711"/>
            <a:ext cx="28867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dirty="0"/>
              <a:t>Cofinanciado por la Unión Europea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E0D3762-2B24-4ED2-8A82-664D05ACC9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504" y="1286018"/>
            <a:ext cx="7651143" cy="518814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791F350-E529-4071-B8A4-31D871442D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9620" y="3051101"/>
            <a:ext cx="1176630" cy="202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67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7259" y="1157378"/>
            <a:ext cx="8549481" cy="625475"/>
          </a:xfrm>
          <a:solidFill>
            <a:schemeClr val="accent4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36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CUMPLIMENTACIÓN DE LAS SOLICITUDES (IV)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A04E6B-497E-4506-8F3A-15CC6612008F}" type="slidenum">
              <a:rPr lang="es-ES"/>
              <a:pPr>
                <a:defRPr/>
              </a:pPr>
              <a:t>26</a:t>
            </a:fld>
            <a:endParaRPr lang="es-ES"/>
          </a:p>
        </p:txBody>
      </p:sp>
      <p:pic>
        <p:nvPicPr>
          <p:cNvPr id="8" name="9 Imagen" descr="cid:image001.jpg@01D736B4.FB78F360">
            <a:extLst>
              <a:ext uri="{FF2B5EF4-FFF2-40B4-BE49-F238E27FC236}">
                <a16:creationId xmlns:a16="http://schemas.microsoft.com/office/drawing/2014/main" id="{83B399B3-AEB2-4FD8-8B3B-98993A642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28"/>
            <a:ext cx="3297911" cy="63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10 Imagen">
            <a:extLst>
              <a:ext uri="{FF2B5EF4-FFF2-40B4-BE49-F238E27FC236}">
                <a16:creationId xmlns:a16="http://schemas.microsoft.com/office/drawing/2014/main" id="{5A30B4CD-0262-4F58-835D-8F2B987EE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44" y="95085"/>
            <a:ext cx="1008111" cy="67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1 CuadroTexto">
            <a:extLst>
              <a:ext uri="{FF2B5EF4-FFF2-40B4-BE49-F238E27FC236}">
                <a16:creationId xmlns:a16="http://schemas.microsoft.com/office/drawing/2014/main" id="{688D339A-6B20-4175-B967-0723F2CD6B63}"/>
              </a:ext>
            </a:extLst>
          </p:cNvPr>
          <p:cNvSpPr txBox="1"/>
          <p:nvPr/>
        </p:nvSpPr>
        <p:spPr>
          <a:xfrm>
            <a:off x="6486002" y="762711"/>
            <a:ext cx="28867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dirty="0"/>
              <a:t>Cofinanciado por la Unión Europea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48E96ED-23D3-442D-AEB1-76957CC91A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220" y="1782853"/>
            <a:ext cx="7651143" cy="437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63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7259" y="1157378"/>
            <a:ext cx="8549481" cy="625475"/>
          </a:xfrm>
          <a:solidFill>
            <a:schemeClr val="accent4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36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CUMPLIMENTACIÓN DE LAS SOLICITUDES (V)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A04E6B-497E-4506-8F3A-15CC6612008F}" type="slidenum">
              <a:rPr lang="es-ES"/>
              <a:pPr>
                <a:defRPr/>
              </a:pPr>
              <a:t>27</a:t>
            </a:fld>
            <a:endParaRPr lang="es-ES"/>
          </a:p>
        </p:txBody>
      </p:sp>
      <p:pic>
        <p:nvPicPr>
          <p:cNvPr id="8" name="9 Imagen" descr="cid:image001.jpg@01D736B4.FB78F360">
            <a:extLst>
              <a:ext uri="{FF2B5EF4-FFF2-40B4-BE49-F238E27FC236}">
                <a16:creationId xmlns:a16="http://schemas.microsoft.com/office/drawing/2014/main" id="{83B399B3-AEB2-4FD8-8B3B-98993A642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28"/>
            <a:ext cx="3297911" cy="63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10 Imagen">
            <a:extLst>
              <a:ext uri="{FF2B5EF4-FFF2-40B4-BE49-F238E27FC236}">
                <a16:creationId xmlns:a16="http://schemas.microsoft.com/office/drawing/2014/main" id="{5A30B4CD-0262-4F58-835D-8F2B987EE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44" y="95085"/>
            <a:ext cx="1008111" cy="67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1 CuadroTexto">
            <a:extLst>
              <a:ext uri="{FF2B5EF4-FFF2-40B4-BE49-F238E27FC236}">
                <a16:creationId xmlns:a16="http://schemas.microsoft.com/office/drawing/2014/main" id="{688D339A-6B20-4175-B967-0723F2CD6B63}"/>
              </a:ext>
            </a:extLst>
          </p:cNvPr>
          <p:cNvSpPr txBox="1"/>
          <p:nvPr/>
        </p:nvSpPr>
        <p:spPr>
          <a:xfrm>
            <a:off x="6486002" y="762711"/>
            <a:ext cx="28867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dirty="0"/>
              <a:t>Cofinanciado por la Unión Europea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2923B47-7A0D-45D7-A57E-58AD844C12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829" y="2020246"/>
            <a:ext cx="7681626" cy="437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92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325" y="1056007"/>
            <a:ext cx="8609349" cy="1067076"/>
          </a:xfrm>
          <a:solidFill>
            <a:schemeClr val="accent4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36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DOCUMENTACIÓN QUE ACOMPAÑA A LA SOLICITUD (I)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A04E6B-497E-4506-8F3A-15CC6612008F}" type="slidenum">
              <a:rPr lang="es-ES"/>
              <a:pPr>
                <a:defRPr/>
              </a:pPr>
              <a:t>28</a:t>
            </a:fld>
            <a:endParaRPr lang="es-ES"/>
          </a:p>
        </p:txBody>
      </p:sp>
      <p:pic>
        <p:nvPicPr>
          <p:cNvPr id="8" name="9 Imagen" descr="cid:image001.jpg@01D736B4.FB78F360">
            <a:extLst>
              <a:ext uri="{FF2B5EF4-FFF2-40B4-BE49-F238E27FC236}">
                <a16:creationId xmlns:a16="http://schemas.microsoft.com/office/drawing/2014/main" id="{83B399B3-AEB2-4FD8-8B3B-98993A642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28"/>
            <a:ext cx="3297911" cy="63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10 Imagen">
            <a:extLst>
              <a:ext uri="{FF2B5EF4-FFF2-40B4-BE49-F238E27FC236}">
                <a16:creationId xmlns:a16="http://schemas.microsoft.com/office/drawing/2014/main" id="{5A30B4CD-0262-4F58-835D-8F2B987EE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44" y="95085"/>
            <a:ext cx="1008111" cy="67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1 CuadroTexto">
            <a:extLst>
              <a:ext uri="{FF2B5EF4-FFF2-40B4-BE49-F238E27FC236}">
                <a16:creationId xmlns:a16="http://schemas.microsoft.com/office/drawing/2014/main" id="{688D339A-6B20-4175-B967-0723F2CD6B63}"/>
              </a:ext>
            </a:extLst>
          </p:cNvPr>
          <p:cNvSpPr txBox="1"/>
          <p:nvPr/>
        </p:nvSpPr>
        <p:spPr>
          <a:xfrm>
            <a:off x="6486002" y="762711"/>
            <a:ext cx="28867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dirty="0"/>
              <a:t>Cofinanciado por la Unión Europea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8B8E259-084B-4371-A08B-AFBB4EDCC5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119" y="2008503"/>
            <a:ext cx="6346412" cy="456586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9D91056-2EED-4F5E-86F6-19AF833B05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1500" y="3614492"/>
            <a:ext cx="2127688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77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325" y="1056007"/>
            <a:ext cx="8609349" cy="1067076"/>
          </a:xfrm>
          <a:solidFill>
            <a:schemeClr val="accent4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36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DOCUMENTACIÓN QUE ACOMPAÑA A LA SOLICITUD (II)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A04E6B-497E-4506-8F3A-15CC6612008F}" type="slidenum">
              <a:rPr lang="es-ES"/>
              <a:pPr>
                <a:defRPr/>
              </a:pPr>
              <a:t>29</a:t>
            </a:fld>
            <a:endParaRPr lang="es-ES"/>
          </a:p>
        </p:txBody>
      </p:sp>
      <p:pic>
        <p:nvPicPr>
          <p:cNvPr id="8" name="9 Imagen" descr="cid:image001.jpg@01D736B4.FB78F360">
            <a:extLst>
              <a:ext uri="{FF2B5EF4-FFF2-40B4-BE49-F238E27FC236}">
                <a16:creationId xmlns:a16="http://schemas.microsoft.com/office/drawing/2014/main" id="{83B399B3-AEB2-4FD8-8B3B-98993A642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28"/>
            <a:ext cx="3297911" cy="63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10 Imagen">
            <a:extLst>
              <a:ext uri="{FF2B5EF4-FFF2-40B4-BE49-F238E27FC236}">
                <a16:creationId xmlns:a16="http://schemas.microsoft.com/office/drawing/2014/main" id="{5A30B4CD-0262-4F58-835D-8F2B987EE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44" y="95085"/>
            <a:ext cx="1008111" cy="67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1 CuadroTexto">
            <a:extLst>
              <a:ext uri="{FF2B5EF4-FFF2-40B4-BE49-F238E27FC236}">
                <a16:creationId xmlns:a16="http://schemas.microsoft.com/office/drawing/2014/main" id="{688D339A-6B20-4175-B967-0723F2CD6B63}"/>
              </a:ext>
            </a:extLst>
          </p:cNvPr>
          <p:cNvSpPr txBox="1"/>
          <p:nvPr/>
        </p:nvSpPr>
        <p:spPr>
          <a:xfrm>
            <a:off x="6486002" y="762711"/>
            <a:ext cx="28867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dirty="0"/>
              <a:t>Cofinanciado por la Unión Europea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C8C6C0B-AA55-4B03-9313-1DFDD5C6EA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926" y="2204075"/>
            <a:ext cx="7675529" cy="443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09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2744" y="1166812"/>
            <a:ext cx="8549481" cy="625475"/>
          </a:xfrm>
          <a:solidFill>
            <a:schemeClr val="accent4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36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INDICE DE LA PRESENTACIÓN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2744" y="2189163"/>
            <a:ext cx="8398484" cy="3906126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es-ES" dirty="0">
                <a:solidFill>
                  <a:schemeClr val="bg1"/>
                </a:solidFill>
                <a:latin typeface="+mj-lt"/>
              </a:rPr>
              <a:t>´11L</a:t>
            </a:r>
          </a:p>
          <a:p>
            <a:pPr marL="0" indent="0">
              <a:buNone/>
            </a:pPr>
            <a:r>
              <a:rPr lang="es-ES">
                <a:solidFill>
                  <a:schemeClr val="bg1"/>
                </a:solidFill>
                <a:latin typeface="+mj-lt"/>
              </a:rPr>
              <a:t>1   LLLLLLL</a:t>
            </a:r>
            <a:endParaRPr lang="es-E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A04E6B-497E-4506-8F3A-15CC6612008F}" type="slidenum">
              <a:rPr lang="es-ES"/>
              <a:pPr>
                <a:defRPr/>
              </a:pPr>
              <a:t>3</a:t>
            </a:fld>
            <a:endParaRPr lang="es-ES"/>
          </a:p>
        </p:txBody>
      </p:sp>
      <p:pic>
        <p:nvPicPr>
          <p:cNvPr id="8" name="9 Imagen" descr="cid:image001.jpg@01D736B4.FB78F360">
            <a:extLst>
              <a:ext uri="{FF2B5EF4-FFF2-40B4-BE49-F238E27FC236}">
                <a16:creationId xmlns:a16="http://schemas.microsoft.com/office/drawing/2014/main" id="{83B399B3-AEB2-4FD8-8B3B-98993A642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28"/>
            <a:ext cx="3297911" cy="63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10 Imagen">
            <a:extLst>
              <a:ext uri="{FF2B5EF4-FFF2-40B4-BE49-F238E27FC236}">
                <a16:creationId xmlns:a16="http://schemas.microsoft.com/office/drawing/2014/main" id="{5A30B4CD-0262-4F58-835D-8F2B987EE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44" y="95085"/>
            <a:ext cx="1008111" cy="67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1 CuadroTexto">
            <a:extLst>
              <a:ext uri="{FF2B5EF4-FFF2-40B4-BE49-F238E27FC236}">
                <a16:creationId xmlns:a16="http://schemas.microsoft.com/office/drawing/2014/main" id="{688D339A-6B20-4175-B967-0723F2CD6B63}"/>
              </a:ext>
            </a:extLst>
          </p:cNvPr>
          <p:cNvSpPr txBox="1"/>
          <p:nvPr/>
        </p:nvSpPr>
        <p:spPr>
          <a:xfrm>
            <a:off x="6486002" y="762711"/>
            <a:ext cx="28867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dirty="0"/>
              <a:t>Cofinanciado por la Unión Europea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749A729-25DD-4417-B35F-138CEF377A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745" y="1792287"/>
            <a:ext cx="8549480" cy="410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9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325" y="1056007"/>
            <a:ext cx="8609349" cy="1067076"/>
          </a:xfrm>
          <a:solidFill>
            <a:schemeClr val="accent4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36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DIRECCIONES DE CORREOS PARA POSIBLES CONSULTAS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A04E6B-497E-4506-8F3A-15CC6612008F}" type="slidenum">
              <a:rPr lang="es-ES"/>
              <a:pPr>
                <a:defRPr/>
              </a:pPr>
              <a:t>30</a:t>
            </a:fld>
            <a:endParaRPr lang="es-ES"/>
          </a:p>
        </p:txBody>
      </p:sp>
      <p:pic>
        <p:nvPicPr>
          <p:cNvPr id="8" name="9 Imagen" descr="cid:image001.jpg@01D736B4.FB78F360">
            <a:extLst>
              <a:ext uri="{FF2B5EF4-FFF2-40B4-BE49-F238E27FC236}">
                <a16:creationId xmlns:a16="http://schemas.microsoft.com/office/drawing/2014/main" id="{83B399B3-AEB2-4FD8-8B3B-98993A642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28"/>
            <a:ext cx="3297911" cy="63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10 Imagen">
            <a:extLst>
              <a:ext uri="{FF2B5EF4-FFF2-40B4-BE49-F238E27FC236}">
                <a16:creationId xmlns:a16="http://schemas.microsoft.com/office/drawing/2014/main" id="{5A30B4CD-0262-4F58-835D-8F2B987EE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44" y="95085"/>
            <a:ext cx="1008111" cy="67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1 CuadroTexto">
            <a:extLst>
              <a:ext uri="{FF2B5EF4-FFF2-40B4-BE49-F238E27FC236}">
                <a16:creationId xmlns:a16="http://schemas.microsoft.com/office/drawing/2014/main" id="{688D339A-6B20-4175-B967-0723F2CD6B63}"/>
              </a:ext>
            </a:extLst>
          </p:cNvPr>
          <p:cNvSpPr txBox="1"/>
          <p:nvPr/>
        </p:nvSpPr>
        <p:spPr>
          <a:xfrm>
            <a:off x="6486002" y="762711"/>
            <a:ext cx="28867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dirty="0"/>
              <a:t>Cofinanciado por la Unión Europea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7B17C51-537A-4E0E-9227-87865E4473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446" y="1527999"/>
            <a:ext cx="7488917" cy="447901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5CB4A68-E6DB-427A-A3AB-5971D90A75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8486" y="4397376"/>
            <a:ext cx="3157530" cy="183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42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A04E6B-497E-4506-8F3A-15CC6612008F}" type="slidenum">
              <a:rPr lang="es-ES"/>
              <a:pPr>
                <a:defRPr/>
              </a:pPr>
              <a:t>31</a:t>
            </a:fld>
            <a:endParaRPr lang="es-ES"/>
          </a:p>
        </p:txBody>
      </p:sp>
      <p:pic>
        <p:nvPicPr>
          <p:cNvPr id="8" name="9 Imagen" descr="cid:image001.jpg@01D736B4.FB78F360">
            <a:extLst>
              <a:ext uri="{FF2B5EF4-FFF2-40B4-BE49-F238E27FC236}">
                <a16:creationId xmlns:a16="http://schemas.microsoft.com/office/drawing/2014/main" id="{83B399B3-AEB2-4FD8-8B3B-98993A642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28"/>
            <a:ext cx="3297911" cy="63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10 Imagen">
            <a:extLst>
              <a:ext uri="{FF2B5EF4-FFF2-40B4-BE49-F238E27FC236}">
                <a16:creationId xmlns:a16="http://schemas.microsoft.com/office/drawing/2014/main" id="{5A30B4CD-0262-4F58-835D-8F2B987EE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44" y="95085"/>
            <a:ext cx="1008111" cy="67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1 CuadroTexto">
            <a:extLst>
              <a:ext uri="{FF2B5EF4-FFF2-40B4-BE49-F238E27FC236}">
                <a16:creationId xmlns:a16="http://schemas.microsoft.com/office/drawing/2014/main" id="{688D339A-6B20-4175-B967-0723F2CD6B63}"/>
              </a:ext>
            </a:extLst>
          </p:cNvPr>
          <p:cNvSpPr txBox="1"/>
          <p:nvPr/>
        </p:nvSpPr>
        <p:spPr>
          <a:xfrm>
            <a:off x="6486002" y="762711"/>
            <a:ext cx="28867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dirty="0"/>
              <a:t>Cofinanciado por la Unión Europea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C30B632-1061-4106-BC7B-30A6D2D328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511" y="762710"/>
            <a:ext cx="7766977" cy="437121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B952E9D-5D45-47C7-BBCF-EC6E38626D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8449" y="2948316"/>
            <a:ext cx="3035276" cy="303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95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2744" y="1166812"/>
            <a:ext cx="8549481" cy="625475"/>
          </a:xfrm>
          <a:solidFill>
            <a:schemeClr val="accent4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36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LÍNEAS DE FINANCIACIÓN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2744" y="2189163"/>
            <a:ext cx="8398484" cy="3906126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es-ES" dirty="0">
                <a:solidFill>
                  <a:schemeClr val="bg1"/>
                </a:solidFill>
                <a:latin typeface="+mj-lt"/>
              </a:rPr>
              <a:t>´11L</a:t>
            </a:r>
          </a:p>
          <a:p>
            <a:pPr marL="0" indent="0">
              <a:buNone/>
            </a:pPr>
            <a:r>
              <a:rPr lang="es-ES">
                <a:solidFill>
                  <a:schemeClr val="bg1"/>
                </a:solidFill>
                <a:latin typeface="+mj-lt"/>
              </a:rPr>
              <a:t>1   LLLLLLL</a:t>
            </a:r>
            <a:endParaRPr lang="es-E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A04E6B-497E-4506-8F3A-15CC6612008F}" type="slidenum">
              <a:rPr lang="es-ES"/>
              <a:pPr>
                <a:defRPr/>
              </a:pPr>
              <a:t>4</a:t>
            </a:fld>
            <a:endParaRPr lang="es-ES"/>
          </a:p>
        </p:txBody>
      </p:sp>
      <p:pic>
        <p:nvPicPr>
          <p:cNvPr id="8" name="9 Imagen" descr="cid:image001.jpg@01D736B4.FB78F360">
            <a:extLst>
              <a:ext uri="{FF2B5EF4-FFF2-40B4-BE49-F238E27FC236}">
                <a16:creationId xmlns:a16="http://schemas.microsoft.com/office/drawing/2014/main" id="{83B399B3-AEB2-4FD8-8B3B-98993A642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28"/>
            <a:ext cx="3297911" cy="63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10 Imagen">
            <a:extLst>
              <a:ext uri="{FF2B5EF4-FFF2-40B4-BE49-F238E27FC236}">
                <a16:creationId xmlns:a16="http://schemas.microsoft.com/office/drawing/2014/main" id="{5A30B4CD-0262-4F58-835D-8F2B987EE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44" y="95085"/>
            <a:ext cx="1008111" cy="67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1 CuadroTexto">
            <a:extLst>
              <a:ext uri="{FF2B5EF4-FFF2-40B4-BE49-F238E27FC236}">
                <a16:creationId xmlns:a16="http://schemas.microsoft.com/office/drawing/2014/main" id="{688D339A-6B20-4175-B967-0723F2CD6B63}"/>
              </a:ext>
            </a:extLst>
          </p:cNvPr>
          <p:cNvSpPr txBox="1"/>
          <p:nvPr/>
        </p:nvSpPr>
        <p:spPr>
          <a:xfrm>
            <a:off x="6486002" y="762711"/>
            <a:ext cx="28867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dirty="0"/>
              <a:t>Cofinanciado por la Unión Europea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80CC7F9-D404-4ABA-B524-2183865845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327" y="1850477"/>
            <a:ext cx="8230313" cy="658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70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2744" y="1166812"/>
            <a:ext cx="8549481" cy="625475"/>
          </a:xfrm>
          <a:solidFill>
            <a:schemeClr val="accent4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36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PRINCIPALES NOVEDADES (I)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A04E6B-497E-4506-8F3A-15CC6612008F}" type="slidenum">
              <a:rPr lang="es-ES"/>
              <a:pPr>
                <a:defRPr/>
              </a:pPr>
              <a:t>5</a:t>
            </a:fld>
            <a:endParaRPr lang="es-ES"/>
          </a:p>
        </p:txBody>
      </p:sp>
      <p:pic>
        <p:nvPicPr>
          <p:cNvPr id="8" name="9 Imagen" descr="cid:image001.jpg@01D736B4.FB78F360">
            <a:extLst>
              <a:ext uri="{FF2B5EF4-FFF2-40B4-BE49-F238E27FC236}">
                <a16:creationId xmlns:a16="http://schemas.microsoft.com/office/drawing/2014/main" id="{83B399B3-AEB2-4FD8-8B3B-98993A642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28"/>
            <a:ext cx="3297911" cy="63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10 Imagen">
            <a:extLst>
              <a:ext uri="{FF2B5EF4-FFF2-40B4-BE49-F238E27FC236}">
                <a16:creationId xmlns:a16="http://schemas.microsoft.com/office/drawing/2014/main" id="{5A30B4CD-0262-4F58-835D-8F2B987EE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44" y="95085"/>
            <a:ext cx="1008111" cy="67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1 CuadroTexto">
            <a:extLst>
              <a:ext uri="{FF2B5EF4-FFF2-40B4-BE49-F238E27FC236}">
                <a16:creationId xmlns:a16="http://schemas.microsoft.com/office/drawing/2014/main" id="{688D339A-6B20-4175-B967-0723F2CD6B63}"/>
              </a:ext>
            </a:extLst>
          </p:cNvPr>
          <p:cNvSpPr txBox="1"/>
          <p:nvPr/>
        </p:nvSpPr>
        <p:spPr>
          <a:xfrm>
            <a:off x="6486002" y="762711"/>
            <a:ext cx="28867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dirty="0"/>
              <a:t>Cofinanciado por la Unión Europea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869AD83-3230-4074-8FF1-54A1CC005F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322" y="1680108"/>
            <a:ext cx="8279086" cy="477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3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7259" y="1157378"/>
            <a:ext cx="8549481" cy="625475"/>
          </a:xfrm>
          <a:solidFill>
            <a:schemeClr val="accent4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36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PRINCIPALES NOVEDADES (II)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A04E6B-497E-4506-8F3A-15CC6612008F}" type="slidenum">
              <a:rPr lang="es-ES"/>
              <a:pPr>
                <a:defRPr/>
              </a:pPr>
              <a:t>6</a:t>
            </a:fld>
            <a:endParaRPr lang="es-ES"/>
          </a:p>
        </p:txBody>
      </p:sp>
      <p:pic>
        <p:nvPicPr>
          <p:cNvPr id="8" name="9 Imagen" descr="cid:image001.jpg@01D736B4.FB78F360">
            <a:extLst>
              <a:ext uri="{FF2B5EF4-FFF2-40B4-BE49-F238E27FC236}">
                <a16:creationId xmlns:a16="http://schemas.microsoft.com/office/drawing/2014/main" id="{83B399B3-AEB2-4FD8-8B3B-98993A642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28"/>
            <a:ext cx="3297911" cy="63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10 Imagen">
            <a:extLst>
              <a:ext uri="{FF2B5EF4-FFF2-40B4-BE49-F238E27FC236}">
                <a16:creationId xmlns:a16="http://schemas.microsoft.com/office/drawing/2014/main" id="{5A30B4CD-0262-4F58-835D-8F2B987EE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44" y="95085"/>
            <a:ext cx="1008111" cy="67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1 CuadroTexto">
            <a:extLst>
              <a:ext uri="{FF2B5EF4-FFF2-40B4-BE49-F238E27FC236}">
                <a16:creationId xmlns:a16="http://schemas.microsoft.com/office/drawing/2014/main" id="{688D339A-6B20-4175-B967-0723F2CD6B63}"/>
              </a:ext>
            </a:extLst>
          </p:cNvPr>
          <p:cNvSpPr txBox="1"/>
          <p:nvPr/>
        </p:nvSpPr>
        <p:spPr>
          <a:xfrm>
            <a:off x="6486002" y="762711"/>
            <a:ext cx="28867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dirty="0"/>
              <a:t>Cofinanciado por la Unión Europea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73ABF146-614E-41A2-A288-15DEF3B92A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258" y="1704804"/>
            <a:ext cx="12351941" cy="501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7259" y="1157378"/>
            <a:ext cx="8549481" cy="625475"/>
          </a:xfrm>
          <a:solidFill>
            <a:schemeClr val="accent4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36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PRINCIPALES NOVEDADES (III)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A04E6B-497E-4506-8F3A-15CC6612008F}" type="slidenum">
              <a:rPr lang="es-ES"/>
              <a:pPr>
                <a:defRPr/>
              </a:pPr>
              <a:t>7</a:t>
            </a:fld>
            <a:endParaRPr lang="es-ES"/>
          </a:p>
        </p:txBody>
      </p:sp>
      <p:pic>
        <p:nvPicPr>
          <p:cNvPr id="8" name="9 Imagen" descr="cid:image001.jpg@01D736B4.FB78F360">
            <a:extLst>
              <a:ext uri="{FF2B5EF4-FFF2-40B4-BE49-F238E27FC236}">
                <a16:creationId xmlns:a16="http://schemas.microsoft.com/office/drawing/2014/main" id="{83B399B3-AEB2-4FD8-8B3B-98993A642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28"/>
            <a:ext cx="3297911" cy="63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10 Imagen">
            <a:extLst>
              <a:ext uri="{FF2B5EF4-FFF2-40B4-BE49-F238E27FC236}">
                <a16:creationId xmlns:a16="http://schemas.microsoft.com/office/drawing/2014/main" id="{5A30B4CD-0262-4F58-835D-8F2B987EE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44" y="95085"/>
            <a:ext cx="1008111" cy="67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1 CuadroTexto">
            <a:extLst>
              <a:ext uri="{FF2B5EF4-FFF2-40B4-BE49-F238E27FC236}">
                <a16:creationId xmlns:a16="http://schemas.microsoft.com/office/drawing/2014/main" id="{688D339A-6B20-4175-B967-0723F2CD6B63}"/>
              </a:ext>
            </a:extLst>
          </p:cNvPr>
          <p:cNvSpPr txBox="1"/>
          <p:nvPr/>
        </p:nvSpPr>
        <p:spPr>
          <a:xfrm>
            <a:off x="6486002" y="762711"/>
            <a:ext cx="28867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dirty="0"/>
              <a:t>Cofinanciado por la Unión Europea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5BAB619-1DA4-4D5D-A026-A6053AA3FD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82853"/>
            <a:ext cx="8953500" cy="445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5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7259" y="1157378"/>
            <a:ext cx="8549481" cy="625475"/>
          </a:xfrm>
          <a:solidFill>
            <a:schemeClr val="accent4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36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PRIORIDADES FAMI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A04E6B-497E-4506-8F3A-15CC6612008F}" type="slidenum">
              <a:rPr lang="es-ES"/>
              <a:pPr>
                <a:defRPr/>
              </a:pPr>
              <a:t>8</a:t>
            </a:fld>
            <a:endParaRPr lang="es-ES"/>
          </a:p>
        </p:txBody>
      </p:sp>
      <p:pic>
        <p:nvPicPr>
          <p:cNvPr id="8" name="9 Imagen" descr="cid:image001.jpg@01D736B4.FB78F360">
            <a:extLst>
              <a:ext uri="{FF2B5EF4-FFF2-40B4-BE49-F238E27FC236}">
                <a16:creationId xmlns:a16="http://schemas.microsoft.com/office/drawing/2014/main" id="{83B399B3-AEB2-4FD8-8B3B-98993A642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28"/>
            <a:ext cx="3297911" cy="63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10 Imagen">
            <a:extLst>
              <a:ext uri="{FF2B5EF4-FFF2-40B4-BE49-F238E27FC236}">
                <a16:creationId xmlns:a16="http://schemas.microsoft.com/office/drawing/2014/main" id="{5A30B4CD-0262-4F58-835D-8F2B987EE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44" y="95085"/>
            <a:ext cx="1008111" cy="67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1 CuadroTexto">
            <a:extLst>
              <a:ext uri="{FF2B5EF4-FFF2-40B4-BE49-F238E27FC236}">
                <a16:creationId xmlns:a16="http://schemas.microsoft.com/office/drawing/2014/main" id="{688D339A-6B20-4175-B967-0723F2CD6B63}"/>
              </a:ext>
            </a:extLst>
          </p:cNvPr>
          <p:cNvSpPr txBox="1"/>
          <p:nvPr/>
        </p:nvSpPr>
        <p:spPr>
          <a:xfrm>
            <a:off x="6486002" y="762711"/>
            <a:ext cx="28867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dirty="0"/>
              <a:t>Cofinanciado por la Unión Europea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2F21C6E-AEB9-48C7-8231-7B78273B2047}"/>
              </a:ext>
            </a:extLst>
          </p:cNvPr>
          <p:cNvSpPr txBox="1"/>
          <p:nvPr/>
        </p:nvSpPr>
        <p:spPr>
          <a:xfrm>
            <a:off x="392539" y="2628566"/>
            <a:ext cx="54323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16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b="1" dirty="0"/>
              <a:t>Detección, seguimiento y acompañamiento a las víctimas </a:t>
            </a:r>
            <a:endParaRPr lang="es-E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0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b="1" dirty="0"/>
              <a:t>Denuncia y seguimiento de incidentes.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/>
              <a:t>Colaboración de las entidades Tercer Sector en  mejora del análisis y </a:t>
            </a:r>
            <a:r>
              <a:rPr lang="es-ES" sz="2000" b="1" dirty="0"/>
              <a:t>elaboración de sistemas de información relativos a actuaciones en el ámbito jurídico penal</a:t>
            </a:r>
            <a:r>
              <a:rPr lang="es-ES" sz="2000" dirty="0"/>
              <a:t>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7036C80-C43A-46AE-972B-858D85985C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6975" y="3025460"/>
            <a:ext cx="1958488" cy="109585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C97F83E-FEB4-4AD4-850E-85398A5A15E6}"/>
              </a:ext>
            </a:extLst>
          </p:cNvPr>
          <p:cNvSpPr txBox="1"/>
          <p:nvPr/>
        </p:nvSpPr>
        <p:spPr>
          <a:xfrm>
            <a:off x="262362" y="2074568"/>
            <a:ext cx="85843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>
                <a:solidFill>
                  <a:schemeClr val="accent2">
                    <a:lumMod val="75000"/>
                  </a:schemeClr>
                </a:solidFill>
              </a:rPr>
              <a:t>A1.- Proyectos para  combatir los delitos de odio, y el discurso de odio:</a:t>
            </a:r>
          </a:p>
          <a:p>
            <a:endParaRPr lang="es-ES" sz="2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91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7259" y="1157378"/>
            <a:ext cx="8549481" cy="625475"/>
          </a:xfrm>
          <a:solidFill>
            <a:schemeClr val="accent4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36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PRIORIDADES FAMI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A04E6B-497E-4506-8F3A-15CC6612008F}" type="slidenum">
              <a:rPr lang="es-ES"/>
              <a:pPr>
                <a:defRPr/>
              </a:pPr>
              <a:t>9</a:t>
            </a:fld>
            <a:endParaRPr lang="es-ES"/>
          </a:p>
        </p:txBody>
      </p:sp>
      <p:pic>
        <p:nvPicPr>
          <p:cNvPr id="8" name="9 Imagen" descr="cid:image001.jpg@01D736B4.FB78F360">
            <a:extLst>
              <a:ext uri="{FF2B5EF4-FFF2-40B4-BE49-F238E27FC236}">
                <a16:creationId xmlns:a16="http://schemas.microsoft.com/office/drawing/2014/main" id="{83B399B3-AEB2-4FD8-8B3B-98993A642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28"/>
            <a:ext cx="3297911" cy="63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10 Imagen">
            <a:extLst>
              <a:ext uri="{FF2B5EF4-FFF2-40B4-BE49-F238E27FC236}">
                <a16:creationId xmlns:a16="http://schemas.microsoft.com/office/drawing/2014/main" id="{5A30B4CD-0262-4F58-835D-8F2B987EE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44" y="95085"/>
            <a:ext cx="1008111" cy="67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1 CuadroTexto">
            <a:extLst>
              <a:ext uri="{FF2B5EF4-FFF2-40B4-BE49-F238E27FC236}">
                <a16:creationId xmlns:a16="http://schemas.microsoft.com/office/drawing/2014/main" id="{688D339A-6B20-4175-B967-0723F2CD6B63}"/>
              </a:ext>
            </a:extLst>
          </p:cNvPr>
          <p:cNvSpPr txBox="1"/>
          <p:nvPr/>
        </p:nvSpPr>
        <p:spPr>
          <a:xfrm>
            <a:off x="6486002" y="762711"/>
            <a:ext cx="28867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dirty="0"/>
              <a:t>Cofinanciado por la Unión Europea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6D2BD8C-E3B7-48D5-9EFD-BE56CF622264}"/>
              </a:ext>
            </a:extLst>
          </p:cNvPr>
          <p:cNvSpPr txBox="1"/>
          <p:nvPr/>
        </p:nvSpPr>
        <p:spPr>
          <a:xfrm>
            <a:off x="297259" y="2013438"/>
            <a:ext cx="557522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/>
              <a:t>A2.- </a:t>
            </a:r>
            <a:r>
              <a:rPr lang="es-ES" sz="2000" dirty="0"/>
              <a:t>Proyectos </a:t>
            </a:r>
            <a:r>
              <a:rPr lang="es-ES" sz="2000" b="1" dirty="0"/>
              <a:t>dirigidos a operadores jurídicos, fuerzas y cuerpos de seguridad del Estado, otros empleados públicos y profesionales</a:t>
            </a:r>
            <a:r>
              <a:rPr lang="es-ES" dirty="0"/>
              <a:t>, y en general personas que ocupen puestos de trabajo que impliquen atención a nacionales de terceros países,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905E354-F86D-4D70-95DF-2AC787D911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7313" y="2407920"/>
            <a:ext cx="2396061" cy="120990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7741F75-F9FE-4949-80F0-F8A3902289D9}"/>
              </a:ext>
            </a:extLst>
          </p:cNvPr>
          <p:cNvSpPr txBox="1"/>
          <p:nvPr/>
        </p:nvSpPr>
        <p:spPr>
          <a:xfrm>
            <a:off x="2390775" y="4048125"/>
            <a:ext cx="6232599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/>
              <a:t>Formación, promoción de habilidades, capacitación o fortalecimiento de competencias </a:t>
            </a:r>
            <a:r>
              <a:rPr lang="es-ES" dirty="0"/>
              <a:t>en materia de racismo, discriminación racial, xenofobia y otras formas conexas de intolerancia, trata de seres humanos y violencia de género,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57A2484-FE7F-4896-8790-64AA21779F0F}"/>
              </a:ext>
            </a:extLst>
          </p:cNvPr>
          <p:cNvSpPr txBox="1"/>
          <p:nvPr/>
        </p:nvSpPr>
        <p:spPr>
          <a:xfrm>
            <a:off x="2390775" y="5405704"/>
            <a:ext cx="6581775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Apoyo a la formación de mediadores interculturales</a:t>
            </a:r>
          </a:p>
        </p:txBody>
      </p:sp>
      <p:sp>
        <p:nvSpPr>
          <p:cNvPr id="11" name="Flecha: a la derecha con muesca 10">
            <a:extLst>
              <a:ext uri="{FF2B5EF4-FFF2-40B4-BE49-F238E27FC236}">
                <a16:creationId xmlns:a16="http://schemas.microsoft.com/office/drawing/2014/main" id="{12B8FC73-0C3D-45F7-A2EE-EFCD7CB5DC87}"/>
              </a:ext>
            </a:extLst>
          </p:cNvPr>
          <p:cNvSpPr/>
          <p:nvPr/>
        </p:nvSpPr>
        <p:spPr>
          <a:xfrm>
            <a:off x="933450" y="4352925"/>
            <a:ext cx="1095375" cy="43815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lecha: a la derecha con muesca 11">
            <a:extLst>
              <a:ext uri="{FF2B5EF4-FFF2-40B4-BE49-F238E27FC236}">
                <a16:creationId xmlns:a16="http://schemas.microsoft.com/office/drawing/2014/main" id="{CB87D8CE-FCB0-42F8-825E-BA7721566092}"/>
              </a:ext>
            </a:extLst>
          </p:cNvPr>
          <p:cNvSpPr/>
          <p:nvPr/>
        </p:nvSpPr>
        <p:spPr>
          <a:xfrm>
            <a:off x="933450" y="5271997"/>
            <a:ext cx="1095375" cy="43815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613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6526</TotalTime>
  <Words>1159</Words>
  <PresentationFormat>Presentación en pantalla (4:3)</PresentationFormat>
  <Paragraphs>199</Paragraphs>
  <Slides>31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Tw Cen MT</vt:lpstr>
      <vt:lpstr>Wingdings</vt:lpstr>
      <vt:lpstr>Retrospección</vt:lpstr>
      <vt:lpstr> CONVOCATORIA DE SUBVENCIONES CONVIVENCIA Y COHESIÓN SOCIAL 2021</vt:lpstr>
      <vt:lpstr>RESOLUCIÓN</vt:lpstr>
      <vt:lpstr>INDICE DE LA PRESENTACIÓN</vt:lpstr>
      <vt:lpstr>LÍNEAS DE FINANCIACIÓN</vt:lpstr>
      <vt:lpstr>PRINCIPALES NOVEDADES (I)</vt:lpstr>
      <vt:lpstr>PRINCIPALES NOVEDADES (II)</vt:lpstr>
      <vt:lpstr>PRINCIPALES NOVEDADES (III)</vt:lpstr>
      <vt:lpstr>PRIORIDADES FAMI</vt:lpstr>
      <vt:lpstr>PRIORIDADES FAMI</vt:lpstr>
      <vt:lpstr>PRIORIDADES FAMI</vt:lpstr>
      <vt:lpstr>PRIORIDADES FAMI</vt:lpstr>
      <vt:lpstr>PRIORIDADES FAMI</vt:lpstr>
      <vt:lpstr>PRIORIDADES FSE +</vt:lpstr>
      <vt:lpstr>PRIORIDADES PGE</vt:lpstr>
      <vt:lpstr>LÍMITES DE CUANTÍAS EN SOLICITUD</vt:lpstr>
      <vt:lpstr>LÍMITES DE CUANTÍAS EN SOLICITUD</vt:lpstr>
      <vt:lpstr>CRÉDITO DE LA CONVOCATORIA</vt:lpstr>
      <vt:lpstr>NORMATIVA APLICABLE (I)</vt:lpstr>
      <vt:lpstr>NORMATIVA APLICABLE (II)</vt:lpstr>
      <vt:lpstr>CRITERIOS DE VALORACIÓN</vt:lpstr>
      <vt:lpstr>PRESENTACIÓN DE SOLICITUDES</vt:lpstr>
      <vt:lpstr>SUBSANACIÓN DE SOLICITUDES</vt:lpstr>
      <vt:lpstr>CUMPLIMENTACIÓN DE LAS SOLICITUDES (I)</vt:lpstr>
      <vt:lpstr>CUMPLIMENTACIÓN DE LAS SOLICITUDES (II)</vt:lpstr>
      <vt:lpstr>CUMPLIMENTACIÓN DE LAS SOLICITUDES (III)</vt:lpstr>
      <vt:lpstr>CUMPLIMENTACIÓN DE LAS SOLICITUDES (IV)</vt:lpstr>
      <vt:lpstr>CUMPLIMENTACIÓN DE LAS SOLICITUDES (V)</vt:lpstr>
      <vt:lpstr>DOCUMENTACIÓN QUE ACOMPAÑA A LA SOLICITUD (I)</vt:lpstr>
      <vt:lpstr>DOCUMENTACIÓN QUE ACOMPAÑA A LA SOLICITUD (II)</vt:lpstr>
      <vt:lpstr>DIRECCIONES DE CORREOS PARA POSIBLES CONSULTAS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2019-03-28T10:36:45Z</cp:lastPrinted>
  <dcterms:created xsi:type="dcterms:W3CDTF">2015-06-11T08:28:55Z</dcterms:created>
  <dcterms:modified xsi:type="dcterms:W3CDTF">2021-08-11T17:34:11Z</dcterms:modified>
</cp:coreProperties>
</file>