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5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9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3C683-B6A8-48A7-83CC-44602DCCDDBE}" type="datetimeFigureOut">
              <a:rPr lang="es-ES" smtClean="0"/>
              <a:t>24/07/2017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0CF40B-EB5D-4072-8E29-E26DFDB18D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8996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F40B-EB5D-4072-8E29-E26DFDB18DCE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1038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50AD-CC0D-4EC6-B596-2E5725BBDFA9}" type="datetimeFigureOut">
              <a:rPr lang="es-ES" smtClean="0"/>
              <a:t>24/07/2017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F90-517B-4E27-8AF2-6899D1CB87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922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50AD-CC0D-4EC6-B596-2E5725BBDFA9}" type="datetimeFigureOut">
              <a:rPr lang="es-ES" smtClean="0"/>
              <a:t>24/07/2017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F90-517B-4E27-8AF2-6899D1CB87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7108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50AD-CC0D-4EC6-B596-2E5725BBDFA9}" type="datetimeFigureOut">
              <a:rPr lang="es-ES" smtClean="0"/>
              <a:t>24/07/2017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F90-517B-4E27-8AF2-6899D1CB87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5472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50AD-CC0D-4EC6-B596-2E5725BBDFA9}" type="datetimeFigureOut">
              <a:rPr lang="es-ES" smtClean="0"/>
              <a:t>24/07/2017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F90-517B-4E27-8AF2-6899D1CB87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3487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50AD-CC0D-4EC6-B596-2E5725BBDFA9}" type="datetimeFigureOut">
              <a:rPr lang="es-ES" smtClean="0"/>
              <a:t>24/07/2017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F90-517B-4E27-8AF2-6899D1CB87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0966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50AD-CC0D-4EC6-B596-2E5725BBDFA9}" type="datetimeFigureOut">
              <a:rPr lang="es-ES" smtClean="0"/>
              <a:t>24/07/2017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F90-517B-4E27-8AF2-6899D1CB87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6789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50AD-CC0D-4EC6-B596-2E5725BBDFA9}" type="datetimeFigureOut">
              <a:rPr lang="es-ES" smtClean="0"/>
              <a:t>24/07/2017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F90-517B-4E27-8AF2-6899D1CB87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0513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50AD-CC0D-4EC6-B596-2E5725BBDFA9}" type="datetimeFigureOut">
              <a:rPr lang="es-ES" smtClean="0"/>
              <a:t>24/07/2017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F90-517B-4E27-8AF2-6899D1CB87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9272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50AD-CC0D-4EC6-B596-2E5725BBDFA9}" type="datetimeFigureOut">
              <a:rPr lang="es-ES" smtClean="0"/>
              <a:t>24/07/2017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F90-517B-4E27-8AF2-6899D1CB87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1479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50AD-CC0D-4EC6-B596-2E5725BBDFA9}" type="datetimeFigureOut">
              <a:rPr lang="es-ES" smtClean="0"/>
              <a:t>24/07/2017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F90-517B-4E27-8AF2-6899D1CB87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3228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50AD-CC0D-4EC6-B596-2E5725BBDFA9}" type="datetimeFigureOut">
              <a:rPr lang="es-ES" smtClean="0"/>
              <a:t>24/07/2017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F90-517B-4E27-8AF2-6899D1CB87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2688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F50AD-CC0D-4EC6-B596-2E5725BBDFA9}" type="datetimeFigureOut">
              <a:rPr lang="es-ES" smtClean="0"/>
              <a:t>24/07/2017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51F90-517B-4E27-8AF2-6899D1CB87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949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66800" y="1582615"/>
            <a:ext cx="5498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t="10637" r="1442" b="16045"/>
          <a:stretch/>
        </p:blipFill>
        <p:spPr>
          <a:xfrm>
            <a:off x="2063262" y="2037023"/>
            <a:ext cx="7444154" cy="443018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04092" y="1492004"/>
            <a:ext cx="11465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La entrada en la aplicación se realizará a través del acceso para </a:t>
            </a:r>
            <a:r>
              <a:rPr lang="es-ES" u="sng" dirty="0">
                <a:latin typeface="Arial" panose="020B0604020202020204" pitchFamily="34" charset="0"/>
                <a:cs typeface="Arial" panose="020B0604020202020204" pitchFamily="34" charset="0"/>
              </a:rPr>
              <a:t>Usuarios entidad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, mediante el uso de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Cl@ve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ES" dirty="0"/>
          </a:p>
          <a:p>
            <a:pPr algn="just"/>
            <a:endParaRPr lang="es-ES" dirty="0"/>
          </a:p>
        </p:txBody>
      </p:sp>
      <p:pic>
        <p:nvPicPr>
          <p:cNvPr id="6" name="Picture 8" descr="Logo MEYSS-IN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676" y="371565"/>
            <a:ext cx="28082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5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072" y="370846"/>
            <a:ext cx="1872404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5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848" y="365215"/>
            <a:ext cx="2137388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30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4801589" y="2323613"/>
            <a:ext cx="6671531" cy="4263760"/>
            <a:chOff x="1272442" y="2309445"/>
            <a:chExt cx="6886820" cy="3901832"/>
          </a:xfrm>
        </p:grpSpPr>
        <p:grpSp>
          <p:nvGrpSpPr>
            <p:cNvPr id="8" name="Grupo 7"/>
            <p:cNvGrpSpPr/>
            <p:nvPr/>
          </p:nvGrpSpPr>
          <p:grpSpPr>
            <a:xfrm>
              <a:off x="1272442" y="2309445"/>
              <a:ext cx="6886820" cy="3901832"/>
              <a:chOff x="1272442" y="2309445"/>
              <a:chExt cx="6886820" cy="3901832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2442" y="3991063"/>
                <a:ext cx="6886820" cy="2220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0097"/>
              <a:stretch/>
            </p:blipFill>
            <p:spPr bwMode="auto">
              <a:xfrm>
                <a:off x="1272442" y="2309445"/>
                <a:ext cx="6886820" cy="1551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" name="CuadroTexto 8"/>
            <p:cNvSpPr txBox="1"/>
            <p:nvPr/>
          </p:nvSpPr>
          <p:spPr>
            <a:xfrm>
              <a:off x="3919993" y="3474720"/>
              <a:ext cx="357809" cy="63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</p:grpSp>
      <p:sp>
        <p:nvSpPr>
          <p:cNvPr id="11" name="CuadroTexto 10"/>
          <p:cNvSpPr txBox="1"/>
          <p:nvPr/>
        </p:nvSpPr>
        <p:spPr>
          <a:xfrm>
            <a:off x="508811" y="1568633"/>
            <a:ext cx="100108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Cuando usted, usuario de entidad, entra por primera vez, el sistema no le encuentra y la pantalla que aparece es similar a la siguiente. Esta entrada es única y exclusivamente si usted va a ser usuario con perfil de Administrador:</a:t>
            </a:r>
          </a:p>
          <a:p>
            <a:endParaRPr lang="es-E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6065542" y="4326539"/>
            <a:ext cx="5118888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Al pulsar sobre el botón ‘</a:t>
            </a:r>
            <a:r>
              <a:rPr lang="es-ES" b="1" u="sng" dirty="0">
                <a:latin typeface="Arial" panose="020B0604020202020204" pitchFamily="34" charset="0"/>
                <a:cs typeface="Arial" panose="020B0604020202020204" pitchFamily="34" charset="0"/>
              </a:rPr>
              <a:t>Nueva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’ el sistema permite capturar a una nueva entidad y asignar a este usuario como Administrador. Se deberán completar todos los datos que se piden en la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ventana que aparezca 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/>
          </a:p>
        </p:txBody>
      </p:sp>
      <p:pic>
        <p:nvPicPr>
          <p:cNvPr id="13" name="Picture 8" descr="Logo MEYSS-IN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676" y="371565"/>
            <a:ext cx="28082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n 5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072" y="370846"/>
            <a:ext cx="1872404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5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848" y="365215"/>
            <a:ext cx="2137388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6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746318" y="1866250"/>
            <a:ext cx="1104405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arenR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Completar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la ventana de los datos del Administrador: nombre, apellidos, e-mail. Y adjuntaremos el fichero que contiene el documento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acreditativo de que dicha persona, que constará como administrador informático, representará a la entidad a estos efectos.</a:t>
            </a:r>
          </a:p>
          <a:p>
            <a:pPr marL="342900" indent="-342900" algn="just">
              <a:buAutoNum type="arabicParenR"/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arenR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arenR"/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AutoNum type="arabicParenR"/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arenR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arenR"/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arenR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arenR"/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arenR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arenR"/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arenR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arenR"/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arenR"/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endParaRPr lang="es-ES" dirty="0"/>
          </a:p>
        </p:txBody>
      </p:sp>
      <p:pic>
        <p:nvPicPr>
          <p:cNvPr id="4" name="Picture 8" descr="Logo MEYSS-IN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676" y="371565"/>
            <a:ext cx="28082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072" y="370846"/>
            <a:ext cx="1872404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848" y="365215"/>
            <a:ext cx="2137388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32453"/>
            <a:ext cx="6038193" cy="3431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251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746318" y="1866250"/>
            <a:ext cx="1104405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2) Completar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los datos correspondientes a la entidad que se representa, mediante la cumplimentación de los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campos: Datos de la entidad solicitantes, domicilio social, fines, constitución y ámbito de actuación según sus estatutos.</a:t>
            </a: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Una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vez que se ha guardado la información el sistema le reconocerá en las sucesivas entradas.</a:t>
            </a: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endParaRPr lang="es-ES" dirty="0"/>
          </a:p>
        </p:txBody>
      </p:sp>
      <p:pic>
        <p:nvPicPr>
          <p:cNvPr id="4" name="Picture 8" descr="Logo MEYSS-IN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676" y="371565"/>
            <a:ext cx="28082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072" y="370846"/>
            <a:ext cx="1872404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848" y="365215"/>
            <a:ext cx="2137388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029" y="2781956"/>
            <a:ext cx="5877363" cy="31458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052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8578" y="1367818"/>
            <a:ext cx="11510265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Si usted no es la persona que va a completar el expediente y existen otras personas para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hacerlo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(por ejemplo de una entidad ejecutante)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debe crear los usuarios necesarios para que puedan realizar este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trabajo.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Por lo tanto para crear nuevos usuarios que se puedan identificar posteriormente y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puedan acceder,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debe seleccionar en el menú principal la opción ‘</a:t>
            </a:r>
            <a:r>
              <a:rPr lang="es-ES" b="1" u="sng" dirty="0">
                <a:latin typeface="Arial" panose="020B0604020202020204" pitchFamily="34" charset="0"/>
                <a:cs typeface="Arial" panose="020B0604020202020204" pitchFamily="34" charset="0"/>
              </a:rPr>
              <a:t>Administración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’, y dentro de ésta ‘</a:t>
            </a:r>
            <a:r>
              <a:rPr lang="es-ES" b="1" u="sng" dirty="0">
                <a:latin typeface="Arial" panose="020B0604020202020204" pitchFamily="34" charset="0"/>
                <a:cs typeface="Arial" panose="020B0604020202020204" pitchFamily="34" charset="0"/>
              </a:rPr>
              <a:t>Usuarios de la entidad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’. Aparecerá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un formulario similar al de la figura siguiente:</a:t>
            </a:r>
          </a:p>
          <a:p>
            <a:endParaRPr lang="es-ES" dirty="0"/>
          </a:p>
        </p:txBody>
      </p:sp>
      <p:grpSp>
        <p:nvGrpSpPr>
          <p:cNvPr id="9" name="Grupo 8"/>
          <p:cNvGrpSpPr/>
          <p:nvPr/>
        </p:nvGrpSpPr>
        <p:grpSpPr>
          <a:xfrm>
            <a:off x="1010787" y="3028359"/>
            <a:ext cx="6733447" cy="3590763"/>
            <a:chOff x="352303" y="688769"/>
            <a:chExt cx="11036135" cy="4721873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 rotWithShape="1">
            <a:blip r:embed="rId2"/>
            <a:srcRect t="17035" r="2792" b="30976"/>
            <a:stretch/>
          </p:blipFill>
          <p:spPr>
            <a:xfrm>
              <a:off x="352303" y="688769"/>
              <a:ext cx="11036135" cy="4721873"/>
            </a:xfrm>
            <a:prstGeom prst="rect">
              <a:avLst/>
            </a:prstGeom>
          </p:spPr>
        </p:pic>
        <p:sp>
          <p:nvSpPr>
            <p:cNvPr id="11" name="Rectángulo 10"/>
            <p:cNvSpPr/>
            <p:nvPr/>
          </p:nvSpPr>
          <p:spPr>
            <a:xfrm>
              <a:off x="7053943" y="688769"/>
              <a:ext cx="2826327" cy="1900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2600697" y="2030681"/>
              <a:ext cx="2149434" cy="950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1292431" y="4356265"/>
              <a:ext cx="2531423" cy="19198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8" name="Rectángulo 17"/>
          <p:cNvSpPr/>
          <p:nvPr/>
        </p:nvSpPr>
        <p:spPr>
          <a:xfrm>
            <a:off x="7806036" y="4823740"/>
            <a:ext cx="40193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Para crear un nuevo usuario deberá pulsar sobre el botón ‘</a:t>
            </a:r>
            <a:r>
              <a:rPr lang="es-ES" b="1" u="sng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Nuevo</a:t>
            </a: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’. Se presentará un formulario similar al siguiente, que deberá completar</a:t>
            </a:r>
            <a:endParaRPr lang="es-E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4" name="Picture 8" descr="Logo MEYSS-IN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676" y="371565"/>
            <a:ext cx="28082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072" y="370846"/>
            <a:ext cx="1872404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5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848" y="365215"/>
            <a:ext cx="2137388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39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l="21721" t="46134" r="21786" b="16123"/>
          <a:stretch/>
        </p:blipFill>
        <p:spPr>
          <a:xfrm>
            <a:off x="728200" y="1457582"/>
            <a:ext cx="5910082" cy="31588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ángulo 9"/>
          <p:cNvSpPr/>
          <p:nvPr/>
        </p:nvSpPr>
        <p:spPr>
          <a:xfrm>
            <a:off x="3683241" y="4799591"/>
            <a:ext cx="77051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 pulsar ‘</a:t>
            </a:r>
            <a:r>
              <a:rPr lang="es-ES" b="1" u="sng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Guardar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’, el sistema incluye este usuario en la relación de usuarios de la </a:t>
            </a: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entidad.</a:t>
            </a:r>
          </a:p>
          <a:p>
            <a:pPr algn="just"/>
            <a:endParaRPr lang="es-ES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Una vez dado de alta como usuario, ya se puede generar una solicitud.</a:t>
            </a:r>
          </a:p>
        </p:txBody>
      </p:sp>
      <p:pic>
        <p:nvPicPr>
          <p:cNvPr id="4" name="Picture 8" descr="Logo MEYSS-IN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676" y="371565"/>
            <a:ext cx="28082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072" y="370846"/>
            <a:ext cx="1872404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848" y="365215"/>
            <a:ext cx="2137388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42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82372" y="1355354"/>
            <a:ext cx="114162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 la barra del menú seleccione ‘</a:t>
            </a:r>
            <a:r>
              <a:rPr lang="es-ES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Solicitud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 y cuando se despliegue seleccione ‘</a:t>
            </a:r>
            <a:r>
              <a:rPr lang="es-ES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Nueva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’. El sistema presentará una lista desplegable con todas las convocatorias abiertas, con el fin de que seleccione a qué convocatoria presentará esta solicitud, como la de la figura siguiente:</a:t>
            </a:r>
            <a:endParaRPr lang="es-E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348154" y="2370347"/>
            <a:ext cx="9284678" cy="3171309"/>
            <a:chOff x="807522" y="1686296"/>
            <a:chExt cx="9873973" cy="3372591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2"/>
            <a:srcRect l="2046" t="16549" r="3279" b="43030"/>
            <a:stretch/>
          </p:blipFill>
          <p:spPr>
            <a:xfrm>
              <a:off x="807522" y="1686296"/>
              <a:ext cx="9873973" cy="3372591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5" name="Rectángulo 4"/>
            <p:cNvSpPr/>
            <p:nvPr/>
          </p:nvSpPr>
          <p:spPr>
            <a:xfrm>
              <a:off x="7422078" y="1698171"/>
              <a:ext cx="1436914" cy="19000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" name="Rectángulo 6"/>
          <p:cNvSpPr/>
          <p:nvPr/>
        </p:nvSpPr>
        <p:spPr>
          <a:xfrm>
            <a:off x="281699" y="5629403"/>
            <a:ext cx="114169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Una vez seleccionada la convocatoria, pulse el botón ‘</a:t>
            </a:r>
            <a:r>
              <a:rPr lang="es-ES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Aceptar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 y el sistema presentará una serie de formularios que se corresponden con cada uno de los anexos de la solicitud, con el fin de que proceda a completarlos. Como puede ver en la figura siguiente:</a:t>
            </a:r>
            <a:endParaRPr lang="es-E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8" descr="Logo MEYSS-IN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676" y="371565"/>
            <a:ext cx="28082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072" y="370846"/>
            <a:ext cx="1872404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5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848" y="365215"/>
            <a:ext cx="2137388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22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2604584" y="1473946"/>
            <a:ext cx="5753690" cy="3445062"/>
            <a:chOff x="890648" y="342656"/>
            <a:chExt cx="9844646" cy="5885951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2"/>
            <a:srcRect l="3020" t="16670" r="4935" b="14539"/>
            <a:stretch/>
          </p:blipFill>
          <p:spPr>
            <a:xfrm>
              <a:off x="890648" y="342656"/>
              <a:ext cx="9844646" cy="5885951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3" name="Rectángulo 2"/>
            <p:cNvSpPr/>
            <p:nvPr/>
          </p:nvSpPr>
          <p:spPr>
            <a:xfrm>
              <a:off x="7517080" y="342656"/>
              <a:ext cx="1246909" cy="213756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Rectángulo 3"/>
            <p:cNvSpPr/>
            <p:nvPr/>
          </p:nvSpPr>
          <p:spPr>
            <a:xfrm>
              <a:off x="2054431" y="1769423"/>
              <a:ext cx="2909455" cy="1187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Rectángulo 4"/>
            <p:cNvSpPr/>
            <p:nvPr/>
          </p:nvSpPr>
          <p:spPr>
            <a:xfrm>
              <a:off x="6733307" y="1769423"/>
              <a:ext cx="1900054" cy="1187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" name="Rectángulo 6"/>
          <p:cNvSpPr/>
          <p:nvPr/>
        </p:nvSpPr>
        <p:spPr>
          <a:xfrm>
            <a:off x="323073" y="5055222"/>
            <a:ext cx="11392489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Tras rellenar todos los anexos que forman parte de la solicitud y una vez que ha revisado el </a:t>
            </a:r>
            <a:r>
              <a:rPr lang="es-ES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contenido de la solicitud</a:t>
            </a: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 la </a:t>
            </a:r>
            <a:r>
              <a:rPr lang="es-ES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documentación aportada</a:t>
            </a: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y </a:t>
            </a:r>
            <a:r>
              <a:rPr lang="es-ES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 ha considerado que la solicitud está completa</a:t>
            </a: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procederá a la presentación on-line de la solicitud, mediante firma electrónica de la misma.</a:t>
            </a:r>
            <a:endParaRPr lang="es-ES" sz="28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Para ello pulse sobre el botón ‘</a:t>
            </a:r>
            <a:r>
              <a:rPr lang="es-ES" b="1" u="sng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Presentación Electrónica</a:t>
            </a: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’. El sistema iniciará el procedimiento para la lectura del certificado de firma electrónica</a:t>
            </a:r>
            <a:r>
              <a:rPr lang="es-E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ES" sz="20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es-ES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8" descr="Logo MEYSS-IN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676" y="371565"/>
            <a:ext cx="28082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072" y="370846"/>
            <a:ext cx="1872404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5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848" y="365215"/>
            <a:ext cx="2137388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25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545811" y="1828885"/>
            <a:ext cx="1139248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20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s-ES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UNA VEZ QUE SE PRESENTE LA SOLICITUD YA NO SE PUEDE REALIZAR MODIFICACIÓN ALGUNA SOBRE LA MISMA</a:t>
            </a:r>
          </a:p>
          <a:p>
            <a:pPr algn="just"/>
            <a:endParaRPr lang="es-ES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8" descr="Logo MEYSS-IN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676" y="371565"/>
            <a:ext cx="28082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072" y="370846"/>
            <a:ext cx="1872404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848" y="365215"/>
            <a:ext cx="2137388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1274548" y="3939255"/>
            <a:ext cx="88072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 smtClean="0"/>
              <a:t>GRACIAS POR SU ATENCIÓN</a:t>
            </a:r>
            <a:endParaRPr lang="es-ES" sz="6000" dirty="0"/>
          </a:p>
        </p:txBody>
      </p:sp>
    </p:spTree>
    <p:extLst>
      <p:ext uri="{BB962C8B-B14F-4D97-AF65-F5344CB8AC3E}">
        <p14:creationId xmlns:p14="http://schemas.microsoft.com/office/powerpoint/2010/main" val="168305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546</Words>
  <Application>Microsoft Office PowerPoint</Application>
  <PresentationFormat>Panorámica</PresentationFormat>
  <Paragraphs>51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2017-07-24T11:48:40Z</dcterms:created>
  <dcterms:modified xsi:type="dcterms:W3CDTF">2017-07-24T11:48:44Z</dcterms:modified>
</cp:coreProperties>
</file>