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0" r:id="rId2"/>
    <p:sldId id="256" r:id="rId3"/>
    <p:sldId id="287" r:id="rId4"/>
    <p:sldId id="274" r:id="rId5"/>
    <p:sldId id="285" r:id="rId6"/>
    <p:sldId id="280" r:id="rId7"/>
    <p:sldId id="282" r:id="rId8"/>
    <p:sldId id="286" r:id="rId9"/>
    <p:sldId id="283" r:id="rId10"/>
    <p:sldId id="260" r:id="rId11"/>
    <p:sldId id="277" r:id="rId12"/>
    <p:sldId id="262" r:id="rId13"/>
    <p:sldId id="276" r:id="rId14"/>
    <p:sldId id="270" r:id="rId15"/>
    <p:sldId id="275" r:id="rId16"/>
    <p:sldId id="279" r:id="rId17"/>
    <p:sldId id="263" r:id="rId18"/>
    <p:sldId id="264" r:id="rId19"/>
    <p:sldId id="265" r:id="rId20"/>
    <p:sldId id="272" r:id="rId21"/>
    <p:sldId id="273" r:id="rId22"/>
    <p:sldId id="266" r:id="rId23"/>
    <p:sldId id="267" r:id="rId24"/>
    <p:sldId id="278" r:id="rId25"/>
    <p:sldId id="268" r:id="rId26"/>
    <p:sldId id="269" r:id="rId27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D2AA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590" autoAdjust="0"/>
  </p:normalViewPr>
  <p:slideViewPr>
    <p:cSldViewPr>
      <p:cViewPr varScale="1">
        <p:scale>
          <a:sx n="72" d="100"/>
          <a:sy n="72" d="100"/>
        </p:scale>
        <p:origin x="11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5D627-A0F1-4C4B-91CC-1E23DB429D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8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5B8E4-DC93-4FE9-81BC-8D164CAC8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465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1</a:t>
            </a:fld>
            <a:endParaRPr lang="es-E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66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2</a:t>
            </a:fld>
            <a:endParaRPr lang="es-E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3</a:t>
            </a:fld>
            <a:endParaRPr lang="es-E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>
              <a:latin typeface="Arial" charset="0"/>
            </a:endParaRPr>
          </a:p>
        </p:txBody>
      </p:sp>
      <p:sp>
        <p:nvSpPr>
          <p:cNvPr id="25603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5604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891C3-012F-49DA-9F4B-0923FAA14894}" type="slidenum">
              <a:rPr lang="es-ES" smtClean="0">
                <a:latin typeface="Arial" charset="0"/>
              </a:rPr>
              <a:pPr/>
              <a:t>11</a:t>
            </a:fld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8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dirty="0">
              <a:latin typeface="Arial" charset="0"/>
            </a:endParaRPr>
          </a:p>
        </p:txBody>
      </p:sp>
      <p:sp>
        <p:nvSpPr>
          <p:cNvPr id="23555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3556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DB99FA-A7B5-4FBD-9B04-812512A9B462}" type="slidenum">
              <a:rPr lang="es-ES" smtClean="0">
                <a:latin typeface="Arial" charset="0"/>
              </a:rPr>
              <a:pPr/>
              <a:t>16</a:t>
            </a:fld>
            <a:endParaRPr lang="es-E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2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F0DC5FD-3435-4B7F-AE0D-9005EFEB243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B66BA-C804-460F-8418-9716424E3E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70FD3-DF87-4F48-B3AD-96BD8143D10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F45FF-CE6F-4F36-AF2A-5D7779E22FA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5D69D6-383D-4C94-A41C-30C39ACC508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3F77E-10E4-4D5D-A667-4B461FD5D05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466FC-E675-4D7D-9EF7-528D4B332D1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B0BD1-BA82-472E-AEFB-7DB1CED2C6C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C5834-DBC6-4472-8C2D-F4DA4146D2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C8E48-E898-45BF-B060-D7708B3DCD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7CA4A9-684E-4DBF-B634-6FF4B1FF30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EB0BD1-BA82-472E-AEFB-7DB1CED2C6C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mitramiss.gob.es/es/sede_electronica/tramites/index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ubvenciones.integracion@mitramiss.e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5312" y="1000125"/>
            <a:ext cx="7992888" cy="809045"/>
          </a:xfrm>
        </p:spPr>
        <p:txBody>
          <a:bodyPr anchor="ctr"/>
          <a:lstStyle/>
          <a:p>
            <a:br>
              <a:rPr lang="es-ES" sz="2800" b="1" dirty="0"/>
            </a:br>
            <a:br>
              <a:rPr lang="es-ES" sz="2800" b="1" dirty="0"/>
            </a:br>
            <a:br>
              <a:rPr lang="es-ES" sz="2800" b="1" dirty="0"/>
            </a:br>
            <a:endParaRPr lang="es-ES" sz="2000" b="1" dirty="0"/>
          </a:p>
        </p:txBody>
      </p:sp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1</a:t>
            </a:fld>
            <a:endParaRPr lang="es-ES">
              <a:latin typeface="Arial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465312" y="2001920"/>
            <a:ext cx="7491064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Jornada de presentación de la Convocatoria de Subvenciones para Proyectos de CCS 2020</a:t>
            </a:r>
            <a:br>
              <a:rPr lang="es-ES" b="1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			</a:t>
            </a:r>
            <a:r>
              <a:rPr lang="es-ES" sz="1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	</a:t>
            </a:r>
          </a:p>
          <a:p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s-E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s-E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julio de 2020</a:t>
            </a:r>
            <a:br>
              <a:rPr lang="es-ES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endParaRPr lang="es-ES" dirty="0"/>
          </a:p>
        </p:txBody>
      </p:sp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20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196753"/>
            <a:ext cx="8229600" cy="554461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s-ES" dirty="0"/>
              <a:t>PRINCIPALES NOVEDADES (VI)</a:t>
            </a:r>
          </a:p>
          <a:p>
            <a:pPr>
              <a:lnSpc>
                <a:spcPct val="80000"/>
              </a:lnSpc>
              <a:defRPr/>
            </a:pPr>
            <a:r>
              <a:rPr lang="es-ES" sz="1800" dirty="0"/>
              <a:t>C) LÍMITES DE CUANTÍAS A SOLICITAR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MÍNIMA POR PROYECTO (COSTE TOTAL): 50.000 euros (tipos de proyecto A y B)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MAXIMA A SOLICITAR POR PROYECTO(cofinanciado FAMI):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      	Prioridad 1,2,4,5 y 6: 		300.000,00 euros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	Prioridad 3:                		150.000,00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>
                <a:solidFill>
                  <a:srgbClr val="FF0000"/>
                </a:solidFill>
              </a:rPr>
              <a:t>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MAXIMA A SOLICITAR POR PROYECTO(cofinanciado FSE):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	Prioridad 2: 			150.000,00 euros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s-ES" sz="1600" b="1" dirty="0"/>
              <a:t>	Prioridad 3: 			200.000,00 euros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CUANTÍA MAXIMA A SOLICITAR POR PROYECTO FINANCIADO POR PRESUPUESTOS GENERALES DEL ESTADO: 70.000,00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2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1600" b="1" dirty="0">
                <a:highlight>
                  <a:srgbClr val="FFFF00"/>
                </a:highlight>
              </a:rPr>
              <a:t>PLAZO PRESENTACIÓN SOLICITUD</a:t>
            </a:r>
            <a:r>
              <a:rPr lang="es-ES" sz="1600" b="1" dirty="0"/>
              <a:t>:</a:t>
            </a:r>
          </a:p>
        </p:txBody>
      </p:sp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10</a:t>
            </a:fld>
            <a:endParaRPr lang="es-ES">
              <a:latin typeface="Arial" charset="0"/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649"/>
          </a:xfrm>
        </p:spPr>
        <p:txBody>
          <a:bodyPr/>
          <a:lstStyle/>
          <a:p>
            <a:pPr algn="ctr">
              <a:defRPr/>
            </a:pPr>
            <a:r>
              <a:rPr lang="es-ES" sz="2400" dirty="0"/>
              <a:t>3. Cuantía disponible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algn="just" eaLnBrk="1" hangingPunct="1">
              <a:defRPr/>
            </a:pPr>
            <a:r>
              <a:rPr lang="es-ES" sz="1800" b="1" dirty="0"/>
              <a:t>CRÉDITO DE LA CONVOCATORIA: 24.650.000 € </a:t>
            </a:r>
          </a:p>
          <a:p>
            <a:pPr lvl="1" algn="just" eaLnBrk="1" hangingPunct="1">
              <a:defRPr/>
            </a:pPr>
            <a:r>
              <a:rPr lang="es-ES" sz="1400" b="1" dirty="0"/>
              <a:t>PGE: Equipamiento 50.000 € </a:t>
            </a:r>
            <a:r>
              <a:rPr lang="es-ES" sz="1400" b="1" dirty="0">
                <a:solidFill>
                  <a:srgbClr val="FF0000"/>
                </a:solidFill>
              </a:rPr>
              <a:t>*</a:t>
            </a:r>
          </a:p>
          <a:p>
            <a:pPr lvl="1" algn="just" eaLnBrk="1" hangingPunct="1">
              <a:defRPr/>
            </a:pPr>
            <a:r>
              <a:rPr lang="es-ES" sz="1400" b="1" dirty="0"/>
              <a:t>FSE: 11.300.000 €</a:t>
            </a:r>
          </a:p>
          <a:p>
            <a:pPr lvl="1" algn="just" eaLnBrk="1" hangingPunct="1">
              <a:defRPr/>
            </a:pPr>
            <a:r>
              <a:rPr lang="es-ES" sz="1400" b="1" dirty="0"/>
              <a:t>FAMI: 13.300.000 €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b="1" dirty="0"/>
              <a:t>LIMITE NÚMERO PROYECTOS A SOLICITAR: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PGE: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FSE: 5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FAMI: 8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marL="457200" lvl="1" indent="0" algn="just" eaLnBrk="1" hangingPunct="1">
              <a:buNone/>
              <a:defRPr/>
            </a:pPr>
            <a:r>
              <a:rPr lang="es-ES" sz="1400" dirty="0">
                <a:solidFill>
                  <a:srgbClr val="FF0000"/>
                </a:solidFill>
              </a:rPr>
              <a:t>*</a:t>
            </a:r>
            <a:r>
              <a:rPr lang="es-ES" sz="1400" dirty="0"/>
              <a:t> Se establece una cuantía adicional de 450.000 € con cargo a la aplicación presupuestaria 19.07 231H 780, que se prevé en concepto de financiación suplementaria derivada, en su caso, de una generación o incorporación de crédito. La efectividad de esta cuantía adicional estará condicionada a la obtención de la financiación añadida, que será publicada antes de la resolución de concesión.</a:t>
            </a:r>
          </a:p>
        </p:txBody>
      </p:sp>
      <p:sp>
        <p:nvSpPr>
          <p:cNvPr id="2457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3225D-EBA7-4E8B-816B-59194DACF4FB}" type="slidenum">
              <a:rPr lang="es-ES" smtClean="0">
                <a:latin typeface="Arial" charset="0"/>
              </a:rPr>
              <a:pPr/>
              <a:t>11</a:t>
            </a:fld>
            <a:endParaRPr lang="es-ES">
              <a:latin typeface="Arial" charset="0"/>
            </a:endParaRPr>
          </a:p>
        </p:txBody>
      </p:sp>
      <p:pic>
        <p:nvPicPr>
          <p:cNvPr id="2458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73075" y="1700808"/>
            <a:ext cx="8229600" cy="465774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>
              <a:lnSpc>
                <a:spcPct val="90000"/>
              </a:lnSpc>
              <a:defRPr/>
            </a:pPr>
            <a:r>
              <a:rPr lang="es-ES" dirty="0"/>
              <a:t>4.- NORMATIVA APLICABLE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/>
              <a:t>NORMATIVA GENERAL:</a:t>
            </a:r>
          </a:p>
          <a:p>
            <a:pPr marL="285750" indent="-28575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1400" b="1" cap="all" dirty="0"/>
              <a:t>Ley 38/2003 de 17 de noviembre, General de Subvenciones y su Reglamento de desarrollo, aprobado por RD 887/2006, de 21 de julio</a:t>
            </a:r>
          </a:p>
          <a:p>
            <a:pPr marL="285750" indent="-28575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1400" b="1" cap="all" dirty="0"/>
              <a:t>Ley 39/2015, de 1 de octubre, del procedimiento administrativo común de las Administraciones Públicas </a:t>
            </a:r>
          </a:p>
          <a:p>
            <a:pPr marL="285750" indent="-28575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1400" b="1" cap="all" dirty="0"/>
              <a:t>Orden ESS/1423/2012 de 29 de junio, MODIFICADA POR LA ORDEN ESS/109/2017 DE 10 DE FEBRERO, BOE 11 DE FEBRERO DE 2017 (Orden de Bases)</a:t>
            </a:r>
          </a:p>
          <a:p>
            <a:pPr marL="285750" indent="-28575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" sz="1400" b="1" cap="all" dirty="0"/>
              <a:t>Resolución de 21. de JULIO de 2020 (Convocatoria)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</p:txBody>
      </p:sp>
      <p:sp>
        <p:nvSpPr>
          <p:cNvPr id="1740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9965D-192A-411A-94F1-49523E7D4E2F}" type="slidenum">
              <a:rPr lang="es-ES" smtClean="0">
                <a:latin typeface="Arial" charset="0"/>
              </a:rPr>
              <a:pPr/>
              <a:t>12</a:t>
            </a:fld>
            <a:endParaRPr lang="es-ES">
              <a:latin typeface="Arial" charset="0"/>
            </a:endParaRPr>
          </a:p>
        </p:txBody>
      </p:sp>
      <p:pic>
        <p:nvPicPr>
          <p:cNvPr id="1741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07988" y="1556792"/>
            <a:ext cx="7620000" cy="437356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>
              <a:lnSpc>
                <a:spcPct val="90000"/>
              </a:lnSpc>
              <a:defRPr/>
            </a:pPr>
            <a:r>
              <a:rPr lang="es-ES" sz="2200" dirty="0"/>
              <a:t> NORMATIVA APLICABLE (II)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/>
              <a:t>NORMATIVA ESPECÍFICA DEL FAMI:</a:t>
            </a:r>
          </a:p>
          <a:p>
            <a:pPr marL="285750" indent="-285750" eaLnBrk="1" hangingPunct="1">
              <a:lnSpc>
                <a:spcPct val="90000"/>
              </a:lnSpc>
              <a:buFont typeface="Courier New" pitchFamily="49" charset="0"/>
              <a:buChar char="o"/>
              <a:defRPr/>
            </a:pPr>
            <a:r>
              <a:rPr lang="es-ES" sz="1400" b="1" cap="all" dirty="0"/>
              <a:t>Reglamento (UE) número 516/2014 del Parlamento Europeo y del Consejo de 16 abril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b="1" cap="all" dirty="0"/>
              <a:t>Reglamento (UE) número 514/2014 del Parlamento Europeo y del </a:t>
            </a:r>
            <a:r>
              <a:rPr lang="es-ES" sz="1400" cap="all" dirty="0"/>
              <a:t>Consejo de 16 abril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cap="all" dirty="0"/>
              <a:t>Reglamento Delegado (UE) número 1042/2014 de la Comisión de 25  julio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cap="all" dirty="0"/>
              <a:t>Reglamento Delegado (UE) número 1048/2014 de la Comisión de 30  julio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cap="all" dirty="0"/>
              <a:t>REGLAMENTO DE EJECUCIÓN (</a:t>
            </a:r>
            <a:r>
              <a:rPr lang="es-ES" sz="1400" cap="all" dirty="0" err="1"/>
              <a:t>Ue</a:t>
            </a:r>
            <a:r>
              <a:rPr lang="es-ES" sz="1400" cap="all" dirty="0"/>
              <a:t>) número 1049/2014 de la comisión de 30 julio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cap="all" dirty="0"/>
              <a:t>Reglamento de ejecución (</a:t>
            </a:r>
            <a:r>
              <a:rPr lang="es-ES" sz="1400" cap="all" dirty="0" err="1"/>
              <a:t>ue</a:t>
            </a:r>
            <a:r>
              <a:rPr lang="es-ES" sz="1400" cap="all" dirty="0"/>
              <a:t>) número 2015/840 de la comisión de 29 may0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es-ES" sz="1400" cap="all" dirty="0"/>
              <a:t>Reglamento (</a:t>
            </a:r>
            <a:r>
              <a:rPr lang="es-ES" sz="1400" cap="all" dirty="0" err="1"/>
              <a:t>ue</a:t>
            </a:r>
            <a:r>
              <a:rPr lang="es-ES" sz="1400" cap="all" dirty="0"/>
              <a:t> EURATOM) número 2018/1046 </a:t>
            </a:r>
            <a:r>
              <a:rPr lang="es-ES" sz="1400" cap="all" dirty="0" err="1"/>
              <a:t>deL</a:t>
            </a:r>
            <a:r>
              <a:rPr lang="es-ES" sz="1400" cap="all" dirty="0"/>
              <a:t> PARLAMENTO EUROPEO Y DEL CONSEJO DE 18 DE JULIO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/>
          </a:p>
        </p:txBody>
      </p:sp>
      <p:sp>
        <p:nvSpPr>
          <p:cNvPr id="1843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4869F-9D2A-4BC1-8263-BB78BDF797F2}" type="slidenum">
              <a:rPr lang="es-ES" smtClean="0">
                <a:latin typeface="Arial" charset="0"/>
              </a:rPr>
              <a:pPr/>
              <a:t>13</a:t>
            </a:fld>
            <a:endParaRPr lang="es-ES">
              <a:latin typeface="Arial" charset="0"/>
            </a:endParaRPr>
          </a:p>
        </p:txBody>
      </p:sp>
      <p:pic>
        <p:nvPicPr>
          <p:cNvPr id="1843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/>
          </a:p>
          <a:p>
            <a:pPr algn="ctr">
              <a:lnSpc>
                <a:spcPct val="80000"/>
              </a:lnSpc>
              <a:defRPr/>
            </a:pPr>
            <a:r>
              <a:rPr lang="es-ES" dirty="0"/>
              <a:t>NORMATIVA APLICABLE (III)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800" b="1" cap="all" dirty="0"/>
              <a:t>NORMATIVA ESPECÍFICA FSE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800" b="1" cap="all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Reglamento (UE) 1303/2013 del Parlamento Europeo y del Consejo de 17 de diciembre de 2013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Reglamento (UE) 1304/2013 del Parlamento Europeo y del Consejo de 17 de diciembre de 2013 relativo al Fondo Social Europeo;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Reglamento Delegado (UE) 480/2014 de la Comisión de 3 de marzo de 2014 que complementa el Reglamento (UE) 1303/2013;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Reglamento de Ejecución (UE) 821/2014 de la Comisión de 28 de julio de 2014. 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Reglamento de Ejecución (UE) 1011/2014 de la Comisión de 22 de septiembre de 2014.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ES" sz="1300" cap="all" dirty="0"/>
              <a:t>orden </a:t>
            </a:r>
            <a:r>
              <a:rPr lang="es-ES" sz="1300" cap="all" dirty="0" err="1"/>
              <a:t>ess</a:t>
            </a:r>
            <a:r>
              <a:rPr lang="es-ES" sz="1300" cap="all" dirty="0"/>
              <a:t>/1924/2016, de 13 de diciembre, por la que se determinan los gastos subvencionables por el fondo social europeo durante el período de programación 2014-2020.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800" b="1" dirty="0"/>
          </a:p>
        </p:txBody>
      </p:sp>
      <p:sp>
        <p:nvSpPr>
          <p:cNvPr id="1945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D32E3-02F1-4EE4-877C-52A4C3B68FE2}" type="slidenum">
              <a:rPr lang="es-ES" smtClean="0">
                <a:latin typeface="Arial" charset="0"/>
              </a:rPr>
              <a:pPr/>
              <a:t>14</a:t>
            </a:fld>
            <a:endParaRPr lang="es-ES">
              <a:latin typeface="Arial" charset="0"/>
            </a:endParaRPr>
          </a:p>
        </p:txBody>
      </p:sp>
      <p:pic>
        <p:nvPicPr>
          <p:cNvPr id="1946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es-ES" dirty="0"/>
              <a:t>5. CRITERIOS DE VALORACIÓN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2000" b="1" dirty="0"/>
          </a:p>
          <a:p>
            <a:pPr>
              <a:defRPr/>
            </a:pPr>
            <a:r>
              <a:rPr lang="es-ES" sz="1400" b="1" cap="all" dirty="0"/>
              <a:t>Criterios de valoración entidades: ARTÍCULO 9.1 y 9.2 Orden de Bases1423/2012</a:t>
            </a:r>
          </a:p>
          <a:p>
            <a:pPr lvl="1">
              <a:defRPr/>
            </a:pPr>
            <a:r>
              <a:rPr lang="es-ES" sz="1200" b="1" cap="all" dirty="0"/>
              <a:t>Implantación (Máximo 15 puntos)</a:t>
            </a:r>
          </a:p>
          <a:p>
            <a:pPr lvl="1">
              <a:defRPr/>
            </a:pPr>
            <a:r>
              <a:rPr lang="es-ES" sz="1200" b="1" cap="all" dirty="0"/>
              <a:t>Antigüedad en la atención al colectivo (MÁXIMO 10 PUNTOS)</a:t>
            </a:r>
          </a:p>
          <a:p>
            <a:pPr lvl="1">
              <a:defRPr/>
            </a:pPr>
            <a:r>
              <a:rPr lang="es-ES" sz="1200" b="1" cap="all" dirty="0"/>
              <a:t>Estructura y capacidad de gestión (máximo 15 puntos)</a:t>
            </a:r>
          </a:p>
          <a:p>
            <a:pPr lvl="1">
              <a:defRPr/>
            </a:pPr>
            <a:r>
              <a:rPr lang="es-ES" sz="1200" b="1" cap="all" dirty="0"/>
              <a:t>Auditoría externa (máximo 6 puntos)</a:t>
            </a:r>
          </a:p>
          <a:p>
            <a:pPr lvl="1">
              <a:defRPr/>
            </a:pPr>
            <a:r>
              <a:rPr lang="es-ES" sz="1200" b="1" cap="all" dirty="0"/>
              <a:t>Presupuesto y financiación (máximo 10 puntos)</a:t>
            </a:r>
          </a:p>
          <a:p>
            <a:pPr lvl="1">
              <a:defRPr/>
            </a:pPr>
            <a:r>
              <a:rPr lang="es-ES" sz="1200" b="1" cap="all" dirty="0"/>
              <a:t>Participación social y voluntariado (máximo 8 puntos)</a:t>
            </a:r>
          </a:p>
          <a:p>
            <a:pPr lvl="1">
              <a:defRPr/>
            </a:pPr>
            <a:r>
              <a:rPr lang="es-ES" sz="1200" b="1" cap="all" dirty="0"/>
              <a:t>Adecuación de recursos humanos (máximo 6 puntos)</a:t>
            </a:r>
          </a:p>
          <a:p>
            <a:pPr lvl="1">
              <a:defRPr/>
            </a:pPr>
            <a:endParaRPr lang="es-ES" sz="1000" b="1" cap="all" dirty="0"/>
          </a:p>
          <a:p>
            <a:pPr>
              <a:defRPr/>
            </a:pPr>
            <a:r>
              <a:rPr lang="es-ES" sz="1400" b="1" cap="all" dirty="0"/>
              <a:t>Criterios de valoración PROYECTOS: artículo 9.3 orden de bases1423/2012</a:t>
            </a:r>
          </a:p>
          <a:p>
            <a:pPr lvl="1">
              <a:defRPr/>
            </a:pPr>
            <a:r>
              <a:rPr lang="es-ES" sz="1200" b="1" cap="all" dirty="0"/>
              <a:t>Diagnóstico de las necesidades sociales (máximo 5 puntos)</a:t>
            </a:r>
          </a:p>
          <a:p>
            <a:pPr lvl="1">
              <a:defRPr/>
            </a:pPr>
            <a:r>
              <a:rPr lang="es-ES" sz="1200" b="1" cap="all" dirty="0"/>
              <a:t>Contenido técnico del proyecto (máximo 25 puntos)</a:t>
            </a:r>
          </a:p>
          <a:p>
            <a:pPr lvl="1">
              <a:defRPr/>
            </a:pPr>
            <a:r>
              <a:rPr lang="es-ES" sz="1200" b="1" cap="all" dirty="0"/>
              <a:t>Aspectos económicos (máximo 10 puntos)</a:t>
            </a:r>
          </a:p>
          <a:p>
            <a:pPr lvl="1">
              <a:defRPr/>
            </a:pPr>
            <a:r>
              <a:rPr lang="es-ES" sz="1200" b="1" cap="all" dirty="0"/>
              <a:t>Experiencia acreditada en la gestión de PROYECTOS similares (máximo 10 puntos)</a:t>
            </a:r>
          </a:p>
        </p:txBody>
      </p:sp>
      <p:sp>
        <p:nvSpPr>
          <p:cNvPr id="2150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FCDBD-205F-4CA2-9656-F6F4D9ACAEC4}" type="slidenum">
              <a:rPr lang="es-ES" smtClean="0">
                <a:latin typeface="Arial" charset="0"/>
              </a:rPr>
              <a:pPr/>
              <a:t>15</a:t>
            </a:fld>
            <a:endParaRPr lang="es-ES">
              <a:latin typeface="Arial" charset="0"/>
            </a:endParaRPr>
          </a:p>
        </p:txBody>
      </p:sp>
      <p:pic>
        <p:nvPicPr>
          <p:cNvPr id="2150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015397"/>
            <a:ext cx="8507413" cy="547260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endParaRPr lang="es-ES" sz="1600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dirty="0"/>
              <a:t>6. PRESENTACIÓN DE S</a:t>
            </a:r>
            <a:r>
              <a:rPr lang="es-ES" sz="2000" b="1" dirty="0"/>
              <a:t>OLICITUDES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algn="just" eaLnBrk="1" hangingPunct="1">
              <a:defRPr/>
            </a:pPr>
            <a:r>
              <a:rPr lang="es-ES" sz="1800" b="1" dirty="0"/>
              <a:t>PRESENTACIÓN DE LA SOLICITUD: ELECTRÓNICAMENTE, MEDIANTE LA APLICACIÓN INFORMÁTICA SIGESWEB.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800" b="1" dirty="0"/>
              <a:t>     DISPONIBLE EN LA SIGUIENTE DIRECCIÓN</a:t>
            </a:r>
            <a:r>
              <a:rPr lang="es-ES" sz="1400" b="1" dirty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600" b="1" dirty="0"/>
              <a:t>                 </a:t>
            </a:r>
            <a:r>
              <a:rPr lang="es-ES" sz="1600" b="1" dirty="0">
                <a:hlinkClick r:id="rId3"/>
              </a:rPr>
              <a:t>https://sede.mitramiss.gob.es/es/sede_electronica/tramites/index.htm</a:t>
            </a:r>
            <a:endParaRPr lang="es-ES" sz="1600" b="1" dirty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/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NO SE PUEDEN EXPORTAR SOLICITUDES DE CONVOCATORIAS ANTERIORES A 2017 </a:t>
            </a:r>
            <a:r>
              <a:rPr lang="es-ES" sz="1000" b="1" dirty="0"/>
              <a:t>(</a:t>
            </a:r>
            <a:r>
              <a:rPr lang="es-ES" sz="1400" b="1" dirty="0"/>
              <a:t>APLICACIÓN SUBDISK)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SE CUMPLIMENTARÁN EN LA APLICACIÓN LOS ANEXOS I-IV.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/>
              <a:t>RESTO DE LOS ANEXOS (VI-VIII) Y LA DOCUMENTACIÓN EXIGIDA EN LA CONVOCATORIA SE PRESENTARÁ: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UN PDF POR ANEXO. FIRMA ELECTRÓNICA VISIBLE DEL REPRESENTANTE LEGAL DE LA ENTIDAD. CARPETA ZIP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CON UN TAMAÑO MÁXIMO DE 10 MB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Y SE INCLUIRÁ EN EL APARTADO DOCUMENTACIÓN ADJUNTA DE DICHA APLICACIÓN</a:t>
            </a:r>
            <a:r>
              <a:rPr lang="es-ES" sz="900" b="1" dirty="0"/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/>
              <a:t>FIRMA MANCOMUNADA (ESPECIALIDADES)</a:t>
            </a:r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B7C4B-E5DC-4F9B-8FFB-AA43034DCEC7}" type="slidenum">
              <a:rPr lang="es-ES" smtClean="0">
                <a:latin typeface="Arial" charset="0"/>
              </a:rPr>
              <a:pPr/>
              <a:t>16</a:t>
            </a:fld>
            <a:endParaRPr lang="es-ES">
              <a:latin typeface="Arial" charset="0"/>
            </a:endParaRPr>
          </a:p>
        </p:txBody>
      </p:sp>
      <p:pic>
        <p:nvPicPr>
          <p:cNvPr id="22532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184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7620000" cy="4929411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/>
          </a:p>
          <a:p>
            <a:pPr algn="ctr">
              <a:lnSpc>
                <a:spcPct val="90000"/>
              </a:lnSpc>
              <a:defRPr/>
            </a:pPr>
            <a:r>
              <a:rPr lang="es-ES" sz="2800" dirty="0"/>
              <a:t>7. CUMPLIMENTACIÓN DE LAS SOLICITUDES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9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900" b="1" u="sng" dirty="0"/>
              <a:t>INSTRUCCIONES DE CUMPLIMENTACIÓN DISPONIBLES EN LA PÁGINA WEB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900" b="1" u="sng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900" b="1" u="sng" dirty="0"/>
              <a:t>ANEXO I. </a:t>
            </a:r>
            <a:r>
              <a:rPr lang="es-ES" sz="1900" b="1" dirty="0"/>
              <a:t>SOLICITUD DE SUBVENCIÓN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900" b="1" dirty="0"/>
              <a:t>Importante: Nombre o razón social de la entidad = Tarjeta de identificación fiscal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9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900" b="1" u="sng" dirty="0"/>
              <a:t>ANEXO II.</a:t>
            </a:r>
            <a:r>
              <a:rPr lang="es-ES" sz="19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900" b="1" dirty="0"/>
              <a:t>MEMORIA EXPLICATIVA DE LA ENTIDAD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900" b="1" dirty="0"/>
              <a:t>Importante: Cumplimentar ampliamente todos los apartados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Ámbito territorial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Lugares donde se realizan actividades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Estructura: Inmuebles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Estructura: Evaluación y calidad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Personal retribuido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900" b="1" dirty="0"/>
              <a:t>Especialización: proyectos con el colectivo en años anteriores.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/>
          </a:p>
          <a:p>
            <a:pPr eaLnBrk="1" hangingPunct="1">
              <a:lnSpc>
                <a:spcPct val="90000"/>
              </a:lnSpc>
              <a:defRPr/>
            </a:pPr>
            <a:endParaRPr lang="es-ES" dirty="0"/>
          </a:p>
        </p:txBody>
      </p:sp>
      <p:sp>
        <p:nvSpPr>
          <p:cNvPr id="2764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99E65-A8A1-44E7-B1E1-5F209CE6AF07}" type="slidenum">
              <a:rPr lang="es-ES" smtClean="0">
                <a:latin typeface="Arial" charset="0"/>
              </a:rPr>
              <a:pPr/>
              <a:t>17</a:t>
            </a:fld>
            <a:endParaRPr lang="es-ES">
              <a:latin typeface="Arial" charset="0"/>
            </a:endParaRPr>
          </a:p>
        </p:txBody>
      </p:sp>
      <p:pic>
        <p:nvPicPr>
          <p:cNvPr id="2765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07988" y="1196752"/>
            <a:ext cx="7620000" cy="5544616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defRPr/>
            </a:pPr>
            <a:endParaRPr lang="es-ES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400" b="1" dirty="0"/>
              <a:t>7. CUMPLIMENTACIÓN DE LAS SOLICITUDES (II)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s-ES" sz="2300" b="1" u="sng" dirty="0"/>
              <a:t>ANEXO III y IV.</a:t>
            </a:r>
            <a:r>
              <a:rPr lang="es-ES" sz="2300" b="1" dirty="0"/>
              <a:t> MEMORIA EXPLICATIVA DEL PROYECTO</a:t>
            </a:r>
          </a:p>
          <a:p>
            <a:pPr>
              <a:lnSpc>
                <a:spcPct val="120000"/>
              </a:lnSpc>
              <a:defRPr/>
            </a:pPr>
            <a:r>
              <a:rPr lang="es-ES" sz="1800" dirty="0"/>
              <a:t>Importante:</a:t>
            </a:r>
          </a:p>
          <a:p>
            <a:pPr>
              <a:lnSpc>
                <a:spcPct val="120000"/>
              </a:lnSpc>
              <a:defRPr/>
            </a:pPr>
            <a:r>
              <a:rPr lang="es-ES" sz="1800" dirty="0"/>
              <a:t>Prioridad según Anexo A</a:t>
            </a:r>
          </a:p>
          <a:p>
            <a:pPr>
              <a:lnSpc>
                <a:spcPct val="120000"/>
              </a:lnSpc>
              <a:defRPr/>
            </a:pPr>
            <a:r>
              <a:rPr lang="es-ES" sz="1800" dirty="0"/>
              <a:t>Actividades (adecuada calendarización)</a:t>
            </a:r>
          </a:p>
          <a:p>
            <a:pPr>
              <a:lnSpc>
                <a:spcPct val="120000"/>
              </a:lnSpc>
              <a:defRPr/>
            </a:pPr>
            <a:r>
              <a:rPr lang="es-ES" sz="1800" dirty="0"/>
              <a:t>Indicadores (objetivo/indicadores /resultados esperados). Mirar convocatoria</a:t>
            </a:r>
          </a:p>
          <a:p>
            <a:pPr>
              <a:lnSpc>
                <a:spcPct val="120000"/>
              </a:lnSpc>
              <a:defRPr/>
            </a:pPr>
            <a:r>
              <a:rPr lang="es-ES" sz="1800" dirty="0"/>
              <a:t>Presupuesto del proyecto. El presupuesto del Anexo III incluirá costes directos e indirectos por separado. Gastos de auditor incluidos en la partida de actividades (en Anexo </a:t>
            </a:r>
            <a:r>
              <a:rPr lang="es-ES" sz="1800" dirty="0" err="1"/>
              <a:t>VIa</a:t>
            </a:r>
            <a:r>
              <a:rPr lang="es-ES" sz="1800" dirty="0"/>
              <a:t>) y </a:t>
            </a:r>
            <a:r>
              <a:rPr lang="es-ES" sz="1800" dirty="0" err="1"/>
              <a:t>Vib</a:t>
            </a:r>
            <a:r>
              <a:rPr lang="es-ES" sz="1800" dirty="0"/>
              <a:t>), desglosado)</a:t>
            </a:r>
          </a:p>
          <a:p>
            <a:pPr eaLnBrk="1" hangingPunct="1">
              <a:lnSpc>
                <a:spcPct val="120000"/>
              </a:lnSpc>
            </a:pPr>
            <a:endParaRPr lang="es-ES" sz="1800" b="1" dirty="0"/>
          </a:p>
          <a:p>
            <a:pPr eaLnBrk="1" hangingPunct="1">
              <a:lnSpc>
                <a:spcPct val="120000"/>
              </a:lnSpc>
            </a:pPr>
            <a:r>
              <a:rPr lang="es-ES" sz="1800" b="1" dirty="0">
                <a:solidFill>
                  <a:srgbClr val="FF0000"/>
                </a:solidFill>
              </a:rPr>
              <a:t>TOTAL PRESUPUESTO ANEXO III = TOTAL PRESUPUESTO/S ANEXO/S VI</a:t>
            </a:r>
            <a:endParaRPr lang="es-ES" sz="1800" b="1" dirty="0"/>
          </a:p>
          <a:p>
            <a:pPr eaLnBrk="1" hangingPunct="1">
              <a:lnSpc>
                <a:spcPct val="120000"/>
              </a:lnSpc>
            </a:pPr>
            <a:endParaRPr lang="es-ES" sz="1800" b="1" dirty="0"/>
          </a:p>
          <a:p>
            <a:pPr eaLnBrk="1" hangingPunct="1">
              <a:lnSpc>
                <a:spcPct val="120000"/>
              </a:lnSpc>
            </a:pPr>
            <a:r>
              <a:rPr lang="es-ES" sz="2300" b="1" u="sng" dirty="0"/>
              <a:t>El Anexo IV </a:t>
            </a:r>
            <a:r>
              <a:rPr lang="es-ES" sz="1800" b="1" dirty="0"/>
              <a:t>contendrá el presupuesto del proyecto que ejecute una entidad distinta a la que figure como solicitante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s-ES" sz="1600" b="1" dirty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</p:txBody>
      </p:sp>
      <p:sp>
        <p:nvSpPr>
          <p:cNvPr id="2867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1A785A-FDCE-4B9B-AF6C-8A839764F31F}" type="slidenum">
              <a:rPr lang="es-ES" smtClean="0">
                <a:latin typeface="Arial" charset="0"/>
              </a:rPr>
              <a:pPr/>
              <a:t>18</a:t>
            </a:fld>
            <a:endParaRPr lang="es-ES">
              <a:latin typeface="Arial" charset="0"/>
            </a:endParaRPr>
          </a:p>
        </p:txBody>
      </p:sp>
      <p:pic>
        <p:nvPicPr>
          <p:cNvPr id="2867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7620000" cy="518457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es-ES" sz="2000" b="1" dirty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s-ES" sz="2000" b="1" dirty="0"/>
              <a:t>7.CUMPLIMENTACIÓN DE LAS SOLICITUDES (III)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80000"/>
              </a:lnSpc>
            </a:pPr>
            <a:r>
              <a:rPr lang="es-ES" sz="1600" b="1" dirty="0"/>
              <a:t>COSTES INDIRECTOS: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400" b="1" dirty="0"/>
              <a:t>PROYECTOS cofinanciados por FSE o FAMI: 15% sobre el total de costes de personal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400" b="1" dirty="0"/>
              <a:t>PROYECTOS EQUIPAMIENTO , que no incluyen CI</a:t>
            </a:r>
          </a:p>
          <a:p>
            <a:pPr eaLnBrk="1" hangingPunct="1"/>
            <a:r>
              <a:rPr lang="es-ES" sz="1600" b="1" dirty="0"/>
              <a:t>FINANCIACIÓN PROPIA: </a:t>
            </a:r>
          </a:p>
          <a:p>
            <a:pPr lvl="1" eaLnBrk="1" hangingPunct="1"/>
            <a:r>
              <a:rPr lang="es-ES" sz="1400" b="1" dirty="0"/>
              <a:t>mínimo 2% del </a:t>
            </a:r>
            <a:r>
              <a:rPr lang="es-ES" sz="1400" b="1" u="sng" dirty="0"/>
              <a:t>coste total del proyecto</a:t>
            </a:r>
            <a:r>
              <a:rPr lang="es-ES" sz="1400" b="1" dirty="0"/>
              <a:t> (art. 7 Orden ESS/1423/2012) </a:t>
            </a:r>
          </a:p>
          <a:p>
            <a:pPr eaLnBrk="1" hangingPunct="1"/>
            <a:r>
              <a:rPr lang="es-ES" sz="1600" b="1" dirty="0"/>
              <a:t>LÍMITE VIAJES Y ESTANCIA: </a:t>
            </a:r>
          </a:p>
          <a:p>
            <a:pPr lvl="1" eaLnBrk="1" hangingPunct="1"/>
            <a:r>
              <a:rPr lang="es-ES" sz="1400" b="1" dirty="0"/>
              <a:t>3% subvención (art. 20.3 Orden ESS/1423/2012)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/>
              <a:t>LÍMITE CUANTÍAS SUBCONTRATACIÓN: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400" b="1" dirty="0"/>
              <a:t>50% importe actividad subvencionada (art. 15 Orden ESS/1423/2012)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90000"/>
              </a:lnSpc>
            </a:pPr>
            <a:endParaRPr lang="es-ES" sz="16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u="sng" dirty="0"/>
          </a:p>
        </p:txBody>
      </p:sp>
      <p:sp>
        <p:nvSpPr>
          <p:cNvPr id="3072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29F99-417A-4685-AC4F-0076195FCE92}" type="slidenum">
              <a:rPr lang="es-ES" smtClean="0">
                <a:latin typeface="Arial" charset="0"/>
              </a:rPr>
              <a:pPr/>
              <a:t>19</a:t>
            </a:fld>
            <a:endParaRPr lang="es-ES">
              <a:latin typeface="Arial" charset="0"/>
            </a:endParaRPr>
          </a:p>
        </p:txBody>
      </p:sp>
      <p:pic>
        <p:nvPicPr>
          <p:cNvPr id="3072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00251"/>
            <a:ext cx="7772400" cy="2135182"/>
          </a:xfrm>
        </p:spPr>
        <p:txBody>
          <a:bodyPr anchor="ctr"/>
          <a:lstStyle/>
          <a:p>
            <a:pPr algn="ctr" eaLnBrk="1" hangingPunct="1"/>
            <a:br>
              <a:rPr lang="es-ES" sz="2800" b="1" dirty="0"/>
            </a:br>
            <a:br>
              <a:rPr lang="es-ES" sz="2800" b="1" dirty="0"/>
            </a:br>
            <a:br>
              <a:rPr lang="es-ES" sz="2800" b="1" dirty="0"/>
            </a:br>
            <a:r>
              <a:rPr lang="es-ES" sz="2000" b="1" dirty="0"/>
              <a:t>RESOLUCIÓN DE 21 DEJULIO DE 2020 DE LA DIRECCIÓN GENERAL DE INCLUSIÓN Y ATENCIÓN HUMANITARIA, POR LA QUE SE CONVOCAN SUBVENCIONES PARA EL DESARROLLO DE ACTUACIONES DE INTERÉS GENERAL EN MATERIA DE EXTRANJERÍA, DESTINADAS A LA DEFENSA DE LOS DERECHOS HUMANOS DE LAS PERSONAS MIGRANTES, ASI COMO A FAVORECER LA CONVIVENCIA Y LA COHESIÓN SOCIAL, COFINANCIADAS POR FONDOS DE LA UNION EUROPEA</a:t>
            </a:r>
            <a:br>
              <a:rPr lang="es-ES" sz="2000" b="1" dirty="0"/>
            </a:br>
            <a:br>
              <a:rPr lang="es-ES" sz="2000" b="1" dirty="0"/>
            </a:br>
            <a:r>
              <a:rPr lang="es-ES" sz="2000" b="1" dirty="0"/>
              <a:t>COFINANCIADA POR EL FONDO DE ASILO, MIGRACIÓN E INTEGRACIÓN (FAMI) Y POR EL FONDO SOCIAL EUROPEO (FSE)</a:t>
            </a:r>
          </a:p>
        </p:txBody>
      </p:sp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2</a:t>
            </a:fld>
            <a:endParaRPr lang="es-ES">
              <a:latin typeface="Arial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es-ES" sz="2000" b="1" dirty="0"/>
              <a:t>7.CUMPLIMENTACIÓN DE LAS SOLICITUDES (IV)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endParaRPr lang="es-ES" sz="20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/>
              <a:t>ANEXO V. RESUMEN TÉCNICO</a:t>
            </a:r>
          </a:p>
          <a:p>
            <a:pPr eaLnBrk="1" hangingPunct="1">
              <a:defRPr/>
            </a:pPr>
            <a:r>
              <a:rPr lang="es-ES" sz="1600" b="1" dirty="0"/>
              <a:t>APLICABLE UNICAMENTE A LOS PROYECTOS COFINANCIADOS POR FAMI</a:t>
            </a:r>
          </a:p>
          <a:p>
            <a:pPr eaLnBrk="1" hangingPunct="1">
              <a:defRPr/>
            </a:pPr>
            <a:r>
              <a:rPr lang="es-ES" sz="1600" b="1" dirty="0"/>
              <a:t>EXPLICACIÓN BREVE DE LAS CARACTERÍSTICAS DEL PROYECTO</a:t>
            </a:r>
          </a:p>
          <a:p>
            <a:pPr lvl="1" eaLnBrk="1" hangingPunct="1">
              <a:defRPr/>
            </a:pPr>
            <a:r>
              <a:rPr lang="es-ES" sz="1400" b="1" dirty="0"/>
              <a:t>TITULO DEL PROYECTO </a:t>
            </a:r>
          </a:p>
          <a:p>
            <a:pPr lvl="1" eaLnBrk="1" hangingPunct="1">
              <a:defRPr/>
            </a:pPr>
            <a:r>
              <a:rPr lang="es-ES" sz="1400" b="1" dirty="0"/>
              <a:t>PERFIL DE LOS USUARIOS</a:t>
            </a:r>
          </a:p>
          <a:p>
            <a:pPr lvl="1" eaLnBrk="1" hangingPunct="1">
              <a:defRPr/>
            </a:pPr>
            <a:r>
              <a:rPr lang="es-ES" sz="1400" b="1" dirty="0"/>
              <a:t>OBJETIVO GENERAL Y ESPECÍFICOS</a:t>
            </a:r>
          </a:p>
          <a:p>
            <a:pPr lvl="1" eaLnBrk="1" hangingPunct="1">
              <a:defRPr/>
            </a:pPr>
            <a:r>
              <a:rPr lang="es-ES" sz="1400" b="1" dirty="0"/>
              <a:t>ACTIVIDADES A REALIZAR</a:t>
            </a:r>
          </a:p>
          <a:p>
            <a:pPr lvl="1" eaLnBrk="1" hangingPunct="1">
              <a:defRPr/>
            </a:pPr>
            <a:r>
              <a:rPr lang="es-ES" sz="1400" b="1" dirty="0"/>
              <a:t>CARACTERÍSTICAS DE LA LOCALIZACIÓN, %NTP (PRIORIDAD A4 y A3)</a:t>
            </a:r>
          </a:p>
          <a:p>
            <a:pPr lvl="1" eaLnBrk="1" hangingPunct="1">
              <a:defRPr/>
            </a:pPr>
            <a:r>
              <a:rPr lang="es-ES" sz="1400" b="1" dirty="0"/>
              <a:t>INDICADOR Nº TOTAL DE PARTICIPANTES</a:t>
            </a:r>
          </a:p>
        </p:txBody>
      </p:sp>
      <p:sp>
        <p:nvSpPr>
          <p:cNvPr id="2969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262A47-9FA3-45F3-A86F-9234E8BBB1E9}" type="slidenum">
              <a:rPr lang="es-ES" smtClean="0">
                <a:latin typeface="Arial" charset="0"/>
              </a:rPr>
              <a:pPr/>
              <a:t>20</a:t>
            </a:fld>
            <a:endParaRPr lang="es-ES">
              <a:latin typeface="Arial" charset="0"/>
            </a:endParaRPr>
          </a:p>
        </p:txBody>
      </p:sp>
      <p:pic>
        <p:nvPicPr>
          <p:cNvPr id="2970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7.CUMPLIMENTACIÓN DE LAS SOLICITUDES (V)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/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es-ES" sz="1600" b="1" u="sng" dirty="0"/>
              <a:t>ANEXO VI a).</a:t>
            </a:r>
            <a:r>
              <a:rPr lang="es-ES" sz="1600" b="1" dirty="0"/>
              <a:t> PRESUPUESTO PROYECTO ADAPTADO A LAS PARTIDAS FAMI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/>
              <a:t>Indicar otras fuentes de financiación, en su caso.</a:t>
            </a:r>
            <a:endParaRPr lang="es-ES" sz="1600" b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/>
              <a:t>ANEXO VI b).</a:t>
            </a:r>
            <a:r>
              <a:rPr lang="es-ES" sz="1600" b="1" dirty="0"/>
              <a:t> PRESUPUESTO PROYECTOS COFINANCIADOS POR EL FSE</a:t>
            </a:r>
          </a:p>
          <a:p>
            <a:pPr marL="0" indent="0" eaLnBrk="1" hangingPunct="1">
              <a:buFontTx/>
              <a:buNone/>
              <a:defRPr/>
            </a:pPr>
            <a:endParaRPr lang="es-ES" sz="1600" b="1" dirty="0"/>
          </a:p>
          <a:p>
            <a:pPr eaLnBrk="1" hangingPunct="1">
              <a:defRPr/>
            </a:pPr>
            <a:r>
              <a:rPr lang="es-ES" sz="1600" b="1" dirty="0"/>
              <a:t>Distribución por regiones FSE</a:t>
            </a:r>
          </a:p>
          <a:p>
            <a:pPr eaLnBrk="1" hangingPunct="1">
              <a:defRPr/>
            </a:pPr>
            <a:r>
              <a:rPr lang="es-ES" sz="1600" b="1" dirty="0"/>
              <a:t>Partidas similares a las del presupuesto FAMI</a:t>
            </a:r>
          </a:p>
          <a:p>
            <a:pPr eaLnBrk="1" hangingPunct="1">
              <a:defRPr/>
            </a:pPr>
            <a:r>
              <a:rPr lang="es-ES" sz="1600" b="1" dirty="0"/>
              <a:t>Indicar otras fuentes de financiación, en su caso.</a:t>
            </a:r>
          </a:p>
          <a:p>
            <a:pPr eaLnBrk="1" hangingPunct="1">
              <a:defRPr/>
            </a:pPr>
            <a:endParaRPr lang="es-ES" sz="1600" b="1" dirty="0"/>
          </a:p>
          <a:p>
            <a:pPr eaLnBrk="1" hangingPunct="1">
              <a:defRPr/>
            </a:pPr>
            <a:endParaRPr lang="es-ES" sz="1600" b="1" dirty="0"/>
          </a:p>
        </p:txBody>
      </p:sp>
      <p:sp>
        <p:nvSpPr>
          <p:cNvPr id="3174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5C358-23BE-4669-A2E2-2EB7F784D441}" type="slidenum">
              <a:rPr lang="es-ES" smtClean="0">
                <a:latin typeface="Arial" charset="0"/>
              </a:rPr>
              <a:pPr/>
              <a:t>21</a:t>
            </a:fld>
            <a:endParaRPr lang="es-ES">
              <a:latin typeface="Arial" charset="0"/>
            </a:endParaRPr>
          </a:p>
        </p:txBody>
      </p:sp>
      <p:pic>
        <p:nvPicPr>
          <p:cNvPr id="3174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es-ES" sz="2000" b="1" dirty="0"/>
              <a:t>7. CUMPLIMENTACIÓN DE LAS SOLICITUDES (VI)</a:t>
            </a:r>
          </a:p>
          <a:p>
            <a:pPr algn="ctr" eaLnBrk="1" hangingPunct="1">
              <a:buFontTx/>
              <a:buNone/>
            </a:pPr>
            <a:endParaRPr lang="es-ES" sz="1600" b="1" dirty="0"/>
          </a:p>
          <a:p>
            <a:pPr eaLnBrk="1" hangingPunct="1">
              <a:buFontTx/>
              <a:buNone/>
            </a:pPr>
            <a:r>
              <a:rPr lang="es-ES" sz="1600" b="1" u="sng" dirty="0"/>
              <a:t>ANEXO VII.</a:t>
            </a:r>
            <a:r>
              <a:rPr lang="es-ES" sz="1600" b="1" dirty="0"/>
              <a:t> COMPROMISO DE FINANCIACIÓN PROPIA</a:t>
            </a:r>
          </a:p>
          <a:p>
            <a:pPr eaLnBrk="1" hangingPunct="1">
              <a:buFontTx/>
              <a:buNone/>
            </a:pPr>
            <a:r>
              <a:rPr lang="es-ES" sz="1600" b="1" dirty="0"/>
              <a:t>Obligatorio</a:t>
            </a:r>
          </a:p>
          <a:p>
            <a:pPr eaLnBrk="1" hangingPunct="1">
              <a:buFontTx/>
              <a:buNone/>
            </a:pPr>
            <a:endParaRPr lang="es-ES" sz="1600" b="1" dirty="0"/>
          </a:p>
          <a:p>
            <a:pPr algn="just" eaLnBrk="1" hangingPunct="1">
              <a:buFontTx/>
              <a:buNone/>
            </a:pPr>
            <a:r>
              <a:rPr lang="es-ES" sz="1600" b="1" u="sng" dirty="0"/>
              <a:t>ANEXO VIII. </a:t>
            </a:r>
            <a:r>
              <a:rPr lang="es-ES" sz="1600" b="1" dirty="0"/>
              <a:t>CUESTIONARIO DE VALORACIÓN DE LA CALIDAD EN LA GESTIÓN DE PROYECTOS SIMILARES SUBVENCIONADOS POR OTROS                      ORGANISMOS PÚBLICOS DISTINTOS DE LA DGIAH.</a:t>
            </a:r>
          </a:p>
          <a:p>
            <a:pPr algn="just" eaLnBrk="1" hangingPunct="1">
              <a:buFontTx/>
              <a:buNone/>
            </a:pPr>
            <a:r>
              <a:rPr lang="es-ES" sz="1600" b="1" dirty="0"/>
              <a:t>Voluntario</a:t>
            </a:r>
            <a:endParaRPr lang="es-ES" sz="1600" b="1" u="sng" dirty="0"/>
          </a:p>
          <a:p>
            <a:pPr algn="ctr" eaLnBrk="1" hangingPunct="1">
              <a:buFontTx/>
              <a:buNone/>
            </a:pPr>
            <a:endParaRPr lang="es-ES" sz="1600" b="1" dirty="0"/>
          </a:p>
          <a:p>
            <a:pPr eaLnBrk="1" hangingPunct="1">
              <a:buFontTx/>
              <a:buNone/>
            </a:pPr>
            <a:endParaRPr lang="es-ES" sz="1600" b="1" dirty="0"/>
          </a:p>
        </p:txBody>
      </p:sp>
      <p:sp>
        <p:nvSpPr>
          <p:cNvPr id="3276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B6FC7D-6A7B-4650-8929-384DA5528974}" type="slidenum">
              <a:rPr lang="es-ES" smtClean="0">
                <a:latin typeface="Arial" charset="0"/>
              </a:rPr>
              <a:pPr/>
              <a:t>22</a:t>
            </a:fld>
            <a:endParaRPr lang="es-ES">
              <a:latin typeface="Arial" charset="0"/>
            </a:endParaRPr>
          </a:p>
        </p:txBody>
      </p:sp>
      <p:pic>
        <p:nvPicPr>
          <p:cNvPr id="3277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00125"/>
            <a:ext cx="8229600" cy="595726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800" b="1" dirty="0"/>
              <a:t>8. DOCUMENTACIÓN QUE ACOMPAÑA A LA SOLICITUD (I) </a:t>
            </a:r>
            <a:r>
              <a:rPr lang="es-ES" sz="1600" b="1" dirty="0"/>
              <a:t>(OBLIGATORIA PARA SOLICITANTES QUE NO FUERON BENEFICIARIOS EN 2017 NI EN 2018)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Poder de representación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D.N.I. del Representante Legal (firmante de la solicitud y de los documentos aportados), o autorización para su consulta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Tarjeta de identificación fiscal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Estatutos de la entidad legalizados y registrados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Documento de inscripción de la entidad en  Registro estatal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Certificación miembros del Órgano de Gobierno (presentado en Registro)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art. 13 Ley 38/2003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art. 4.1ª),6º Orden ESS/1423/2012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encontrarse al corriente obligaciones tributarias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Declaración responsable encontrarse al corriente obligaciones con la S.S.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Póliza de los seguros y recibo en vigor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Otras ayudas recibidas para la misma finalidad (si se han hecho efectivas)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Facturas proforma (equipamiento)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/>
          </a:p>
        </p:txBody>
      </p:sp>
      <p:sp>
        <p:nvSpPr>
          <p:cNvPr id="3379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9129B4-685D-40BC-8AD0-747DD71FF760}" type="slidenum">
              <a:rPr lang="es-ES" smtClean="0">
                <a:latin typeface="Arial" charset="0"/>
              </a:rPr>
              <a:pPr/>
              <a:t>23</a:t>
            </a:fld>
            <a:endParaRPr lang="es-ES">
              <a:latin typeface="Arial" charset="0"/>
            </a:endParaRPr>
          </a:p>
        </p:txBody>
      </p:sp>
      <p:pic>
        <p:nvPicPr>
          <p:cNvPr id="3379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es-ES" sz="1800" dirty="0"/>
              <a:t>DOCUMENTACIÓN QUE ACOMPAÑA A LA SOLICITUD (II)</a:t>
            </a:r>
            <a:endParaRPr lang="es-ES" sz="1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(FACULTATIVO)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Plan de voluntariado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dirty="0"/>
              <a:t>Acreditación del número de socios</a:t>
            </a: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Auditoría de cuentas de los dos últimos ejercicios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Certificaciones de calidad y sistemas de evaluación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dirty="0"/>
              <a:t>Anexo con funciones del personal asignado al proyecto</a:t>
            </a:r>
            <a:endParaRPr lang="es-ES" sz="1600" b="1" dirty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Acreditación de situaciones de personal con contratos para el fomento del empleo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Nº de voluntarios y cursos de formación organizados para ellos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/>
              <a:t>Cronograma detallado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/>
          </a:p>
        </p:txBody>
      </p:sp>
      <p:sp>
        <p:nvSpPr>
          <p:cNvPr id="3481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1C93B-1890-4A90-A585-D8A310B4A86A}" type="slidenum">
              <a:rPr lang="es-ES" smtClean="0">
                <a:latin typeface="Arial" charset="0"/>
              </a:rPr>
              <a:pPr/>
              <a:t>24</a:t>
            </a:fld>
            <a:endParaRPr lang="es-ES">
              <a:latin typeface="Arial" charset="0"/>
            </a:endParaRPr>
          </a:p>
        </p:txBody>
      </p:sp>
      <p:pic>
        <p:nvPicPr>
          <p:cNvPr id="3482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7620000" cy="456937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900" b="1" u="sng" dirty="0"/>
              <a:t>DIRECCIONES DE CORREO PARA POSIBLES CONSULTAS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1.- Buzón de correo del Servicio: </a:t>
            </a:r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subvenciones.integracion@mitramiss.es</a:t>
            </a:r>
            <a:endParaRPr lang="es-ES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2.- Área de Evaluación y Asistencia Técnica: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Mª Cruz Agüero García </a:t>
            </a:r>
            <a:r>
              <a:rPr lang="es-ES" sz="1600" b="1" u="sng" dirty="0">
                <a:solidFill>
                  <a:schemeClr val="accent5">
                    <a:lumMod val="50000"/>
                  </a:schemeClr>
                </a:solidFill>
              </a:rPr>
              <a:t>cruz.aguero@mitramiss.es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ES" sz="1600" b="1" dirty="0"/>
              <a:t>	María Moreno </a:t>
            </a:r>
            <a:r>
              <a:rPr lang="es-ES" sz="1600" b="1" dirty="0" err="1"/>
              <a:t>Hass</a:t>
            </a:r>
            <a:r>
              <a:rPr lang="es-ES" sz="1600" b="1" dirty="0"/>
              <a:t>  </a:t>
            </a:r>
            <a:r>
              <a:rPr lang="es-ES" sz="1600" b="1" u="sng" dirty="0">
                <a:solidFill>
                  <a:schemeClr val="accent5">
                    <a:lumMod val="50000"/>
                  </a:schemeClr>
                </a:solidFill>
              </a:rPr>
              <a:t>maria.moreno@mitramiss.es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     	Diego </a:t>
            </a:r>
            <a:r>
              <a:rPr lang="es-ES" sz="1600" b="1" dirty="0" err="1"/>
              <a:t>Bausela</a:t>
            </a:r>
            <a:r>
              <a:rPr lang="es-ES" sz="1600" b="1" dirty="0"/>
              <a:t> Gómez </a:t>
            </a:r>
            <a:r>
              <a:rPr lang="es-ES" sz="1600" b="1" u="sng" dirty="0">
                <a:solidFill>
                  <a:schemeClr val="accent5">
                    <a:lumMod val="50000"/>
                  </a:schemeClr>
                </a:solidFill>
              </a:rPr>
              <a:t>diego.bausela@mitramiss.es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/>
          </a:p>
        </p:txBody>
      </p:sp>
      <p:sp>
        <p:nvSpPr>
          <p:cNvPr id="3584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7C8F3-3BA5-49F5-8184-D2AB50CEE780}" type="slidenum">
              <a:rPr lang="es-ES" smtClean="0">
                <a:latin typeface="Arial" charset="0"/>
              </a:rPr>
              <a:pPr/>
              <a:t>25</a:t>
            </a:fld>
            <a:endParaRPr lang="es-ES">
              <a:latin typeface="Arial" charset="0"/>
            </a:endParaRPr>
          </a:p>
        </p:txBody>
      </p:sp>
      <p:pic>
        <p:nvPicPr>
          <p:cNvPr id="35844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endParaRPr lang="es-ES" dirty="0"/>
          </a:p>
          <a:p>
            <a:pPr marL="609600" indent="-609600" algn="ctr" eaLnBrk="1" hangingPunct="1">
              <a:buFontTx/>
              <a:buNone/>
            </a:pPr>
            <a:r>
              <a:rPr lang="es-ES" sz="4000" dirty="0"/>
              <a:t>GRACIAS POR SU ATENCIÓN</a:t>
            </a:r>
          </a:p>
        </p:txBody>
      </p:sp>
      <p:sp>
        <p:nvSpPr>
          <p:cNvPr id="3686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E18EB-CB68-4B0C-A10A-C32E3C15259B}" type="slidenum">
              <a:rPr lang="es-ES" smtClean="0">
                <a:latin typeface="Arial" charset="0"/>
              </a:rPr>
              <a:pPr/>
              <a:t>26</a:t>
            </a:fld>
            <a:endParaRPr lang="es-ES">
              <a:latin typeface="Arial" charset="0"/>
            </a:endParaRPr>
          </a:p>
        </p:txBody>
      </p:sp>
      <p:pic>
        <p:nvPicPr>
          <p:cNvPr id="3686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5312" y="1000125"/>
            <a:ext cx="7992888" cy="809045"/>
          </a:xfrm>
        </p:spPr>
        <p:txBody>
          <a:bodyPr anchor="ctr"/>
          <a:lstStyle/>
          <a:p>
            <a:br>
              <a:rPr lang="es-ES" sz="2800" b="1" dirty="0"/>
            </a:br>
            <a:br>
              <a:rPr lang="es-ES" sz="2800" b="1" dirty="0"/>
            </a:br>
            <a:br>
              <a:rPr lang="es-ES" sz="2800" b="1" dirty="0"/>
            </a:br>
            <a:br>
              <a:rPr lang="es-ES" sz="2800" b="1" dirty="0"/>
            </a:br>
            <a:r>
              <a:rPr lang="es-ES" sz="2400" b="1" dirty="0"/>
              <a:t>PRESENTACIÓN</a:t>
            </a:r>
            <a:br>
              <a:rPr lang="es-ES" sz="2800" b="1" dirty="0"/>
            </a:br>
            <a:br>
              <a:rPr lang="es-ES" sz="2800" b="1" dirty="0"/>
            </a:br>
            <a:endParaRPr lang="es-ES" sz="2000" b="1" dirty="0"/>
          </a:p>
        </p:txBody>
      </p:sp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3</a:t>
            </a:fld>
            <a:endParaRPr lang="es-ES">
              <a:latin typeface="Arial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331640" y="2262795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1. Líneas de Financiación</a:t>
            </a:r>
          </a:p>
          <a:p>
            <a:pPr marL="0" indent="0">
              <a:buNone/>
            </a:pPr>
            <a:r>
              <a:rPr lang="es-ES" dirty="0"/>
              <a:t>2. Principales Novedades Convocatoria 2020</a:t>
            </a:r>
          </a:p>
          <a:p>
            <a:pPr marL="0" indent="0">
              <a:buNone/>
            </a:pPr>
            <a:r>
              <a:rPr lang="es-ES" dirty="0"/>
              <a:t>	A) Proyectos no subvencionables</a:t>
            </a:r>
          </a:p>
          <a:p>
            <a:pPr marL="0" indent="0">
              <a:buNone/>
            </a:pPr>
            <a:r>
              <a:rPr lang="es-ES" dirty="0"/>
              <a:t>	B) Novedades Cofinanciación a través del Fondo de Asilo, 	Migración e Integración</a:t>
            </a:r>
          </a:p>
          <a:p>
            <a:pPr marL="0" indent="0">
              <a:buNone/>
            </a:pPr>
            <a:r>
              <a:rPr lang="es-ES" dirty="0"/>
              <a:t>	C) Límites de Cuantías a solicitar</a:t>
            </a:r>
          </a:p>
          <a:p>
            <a:pPr marL="0" indent="0">
              <a:buNone/>
            </a:pPr>
            <a:r>
              <a:rPr lang="es-ES" dirty="0"/>
              <a:t>3. Cuantía disponible</a:t>
            </a:r>
          </a:p>
          <a:p>
            <a:pPr marL="0" indent="0">
              <a:buNone/>
            </a:pPr>
            <a:r>
              <a:rPr lang="es-ES" dirty="0"/>
              <a:t>4. Normativa aplicable</a:t>
            </a:r>
          </a:p>
          <a:p>
            <a:pPr marL="0" indent="0">
              <a:buNone/>
            </a:pPr>
            <a:r>
              <a:rPr lang="es-ES" dirty="0"/>
              <a:t>5. Criterios de Valoración</a:t>
            </a:r>
          </a:p>
          <a:p>
            <a:pPr marL="0" indent="0">
              <a:buNone/>
            </a:pPr>
            <a:r>
              <a:rPr lang="es-ES" dirty="0"/>
              <a:t>6. Presentación de Solicitudes</a:t>
            </a:r>
          </a:p>
          <a:p>
            <a:pPr marL="0" indent="0">
              <a:buNone/>
            </a:pPr>
            <a:r>
              <a:rPr lang="es-ES" dirty="0"/>
              <a:t>7. Cumplimentación de la Solicitud</a:t>
            </a:r>
          </a:p>
          <a:p>
            <a:pPr marL="0" indent="0">
              <a:buNone/>
            </a:pPr>
            <a:r>
              <a:rPr lang="es-ES" dirty="0"/>
              <a:t>8. Documentación que acompaña a la Solicitud</a:t>
            </a:r>
          </a:p>
        </p:txBody>
      </p:sp>
    </p:spTree>
    <p:extLst>
      <p:ext uri="{BB962C8B-B14F-4D97-AF65-F5344CB8AC3E}">
        <p14:creationId xmlns:p14="http://schemas.microsoft.com/office/powerpoint/2010/main" val="66204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" sz="1800" cap="all" dirty="0"/>
              <a:t>Líneas de Financiación</a:t>
            </a:r>
            <a:endParaRPr lang="es-ES" sz="1800" b="1" cap="all" dirty="0"/>
          </a:p>
          <a:p>
            <a:pPr lvl="1">
              <a:defRPr/>
            </a:pPr>
            <a:r>
              <a:rPr lang="es-ES" sz="1400" b="1" cap="all" dirty="0"/>
              <a:t>PGE</a:t>
            </a:r>
          </a:p>
          <a:p>
            <a:pPr lvl="2">
              <a:defRPr/>
            </a:pPr>
            <a:r>
              <a:rPr lang="es-ES" sz="1200" b="1" cap="all" dirty="0"/>
              <a:t>Equipamiento</a:t>
            </a:r>
          </a:p>
          <a:p>
            <a:pPr lvl="1">
              <a:defRPr/>
            </a:pPr>
            <a:r>
              <a:rPr lang="es-ES" sz="1400" b="1" cap="all" dirty="0"/>
              <a:t>FSE</a:t>
            </a:r>
          </a:p>
          <a:p>
            <a:pPr lvl="2">
              <a:defRPr/>
            </a:pPr>
            <a:r>
              <a:rPr lang="es-ES" sz="1200" b="1" cap="all" dirty="0"/>
              <a:t>itinerarios integrados</a:t>
            </a:r>
          </a:p>
          <a:p>
            <a:pPr lvl="2">
              <a:defRPr/>
            </a:pPr>
            <a:r>
              <a:rPr lang="es-ES" sz="1200" b="1" cap="all" dirty="0"/>
              <a:t>capacitación, sensibilización, formación y perfeccionamiento de  agentes y profesionales </a:t>
            </a:r>
          </a:p>
          <a:p>
            <a:pPr lvl="2">
              <a:defRPr/>
            </a:pPr>
            <a:r>
              <a:rPr lang="es-ES" sz="1200" b="1" cap="all" dirty="0"/>
              <a:t>promoción de la diversidad cultural, la igualdad de trato y no discriminación en el ámbito laboral</a:t>
            </a:r>
          </a:p>
          <a:p>
            <a:pPr lvl="1">
              <a:defRPr/>
            </a:pPr>
            <a:r>
              <a:rPr lang="es-ES" sz="1400" b="1" cap="all" dirty="0"/>
              <a:t>FAMI</a:t>
            </a:r>
          </a:p>
          <a:p>
            <a:pPr lvl="2">
              <a:defRPr/>
            </a:pPr>
            <a:r>
              <a:rPr lang="es-ES" sz="1200" b="1" cap="all" dirty="0"/>
              <a:t>INVESTIGACIÓN </a:t>
            </a:r>
          </a:p>
          <a:p>
            <a:pPr lvl="2">
              <a:defRPr/>
            </a:pPr>
            <a:r>
              <a:rPr lang="es-ES" sz="1200" b="1" cap="all" dirty="0"/>
              <a:t>delitos de odio y  discurso de odio</a:t>
            </a:r>
          </a:p>
          <a:p>
            <a:pPr lvl="2">
              <a:defRPr/>
            </a:pPr>
            <a:r>
              <a:rPr lang="es-ES" sz="1200" b="1" cap="all" dirty="0"/>
              <a:t>Capacitación  operadores PUBLICOS</a:t>
            </a:r>
          </a:p>
          <a:p>
            <a:pPr lvl="2">
              <a:defRPr/>
            </a:pPr>
            <a:r>
              <a:rPr lang="es-ES" sz="1200" b="1" cap="all" dirty="0"/>
              <a:t>SENSIBILIZACIÓN</a:t>
            </a:r>
            <a:endParaRPr lang="es-ES" sz="1200" dirty="0"/>
          </a:p>
          <a:p>
            <a:pPr lvl="2">
              <a:defRPr/>
            </a:pPr>
            <a:r>
              <a:rPr lang="es-ES" sz="1200" b="1" cap="all" dirty="0"/>
              <a:t>violencia de género</a:t>
            </a:r>
          </a:p>
          <a:p>
            <a:pPr lvl="2">
              <a:defRPr/>
            </a:pPr>
            <a:r>
              <a:rPr lang="pt-BR" sz="1200" b="1" cap="all" dirty="0"/>
              <a:t>trata de seres </a:t>
            </a:r>
            <a:r>
              <a:rPr lang="pt-BR" sz="1200" b="1" cap="all" dirty="0" err="1"/>
              <a:t>humanoS</a:t>
            </a:r>
            <a:endParaRPr lang="pt-BR" sz="1200" b="1" cap="all" dirty="0"/>
          </a:p>
          <a:p>
            <a:pPr lvl="2">
              <a:defRPr/>
            </a:pPr>
            <a:endParaRPr lang="pt-BR" sz="1200" b="1" cap="all" dirty="0"/>
          </a:p>
          <a:p>
            <a:pPr marL="914400" lvl="2" indent="0">
              <a:buNone/>
              <a:defRPr/>
            </a:pPr>
            <a:endParaRPr lang="es-ES" sz="1400" b="1" cap="all" dirty="0"/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4</a:t>
            </a:fld>
            <a:endParaRPr lang="es-ES">
              <a:latin typeface="Arial" charset="0"/>
            </a:endParaRPr>
          </a:p>
        </p:txBody>
      </p:sp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s-ES" b="1" dirty="0"/>
              <a:t>PRINCIPALES NOVEDADES (I)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s-ES" sz="2400" dirty="0"/>
              <a:t>A) Proyectos no subvencionables</a:t>
            </a:r>
            <a:endParaRPr lang="es-ES" sz="2400" b="1" dirty="0"/>
          </a:p>
          <a:p>
            <a:r>
              <a:rPr lang="es-ES" sz="2000" dirty="0"/>
              <a:t>		DESAPARECE:</a:t>
            </a:r>
          </a:p>
          <a:p>
            <a:endParaRPr lang="es-E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s-ES" sz="2000" dirty="0"/>
              <a:t>ACOGIDA (PGE)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s-ES" sz="2000" dirty="0"/>
              <a:t>INFORMACIÓN Y APRENDIZAJE DE LA LENGUA (INTRODUCTORIOS)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s-ES" sz="2000" dirty="0"/>
              <a:t>PROYECTOS DIRIGIDOS A LA ADQUISICIÓN Y MANTENIMIENTO DE LA SITUACIÓN ADMINISTRATIVA DE RESIDENCIA LEGAL EN ESPAÑA E INTRODUCTORIOS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s-ES" sz="2000" dirty="0"/>
              <a:t>EL REQUISITO DE SUPRARREGIONALIDAD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2000" b="1" dirty="0"/>
          </a:p>
          <a:p>
            <a:pPr marL="914400" lvl="2" indent="0">
              <a:buNone/>
              <a:defRPr/>
            </a:pPr>
            <a:endParaRPr lang="es-ES" sz="1400" b="1" cap="all" dirty="0"/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5</a:t>
            </a:fld>
            <a:endParaRPr lang="es-ES">
              <a:latin typeface="Arial" charset="0"/>
            </a:endParaRPr>
          </a:p>
        </p:txBody>
      </p:sp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24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368623" y="1268760"/>
            <a:ext cx="8318177" cy="526221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b="1" dirty="0"/>
              <a:t>PRINCIPALES NOVEDADES (II)</a:t>
            </a:r>
          </a:p>
          <a:p>
            <a:pPr>
              <a:lnSpc>
                <a:spcPct val="80000"/>
              </a:lnSpc>
              <a:defRPr/>
            </a:pPr>
            <a:r>
              <a:rPr lang="es-ES" sz="1600" dirty="0"/>
              <a:t>B) NOVEDADES COFINANCIACIÓN A TRAVÉS DEL FONDO DE ASILO, MIGRACIÓN E INTEGRACIÓN: </a:t>
            </a:r>
            <a:r>
              <a:rPr lang="es-ES" sz="1600" b="1" dirty="0"/>
              <a:t>NUEVA FORMULACIÓN DE PRIORIDADES COFINANCIADAS POR FAMI:</a:t>
            </a:r>
          </a:p>
          <a:p>
            <a:pPr marL="622300" lvl="1" indent="-266700" algn="just" eaLnBrk="1" hangingPunct="1">
              <a:defRPr/>
            </a:pPr>
            <a:r>
              <a:rPr lang="es-ES" sz="1400" b="1" dirty="0"/>
              <a:t>A1.</a:t>
            </a:r>
            <a:r>
              <a:rPr lang="es-ES" sz="1400" dirty="0"/>
              <a:t>- Proyectos de </a:t>
            </a:r>
            <a:r>
              <a:rPr lang="es-ES" sz="1400" b="1" dirty="0"/>
              <a:t>investigación</a:t>
            </a:r>
            <a:r>
              <a:rPr lang="es-ES" sz="1400" dirty="0"/>
              <a:t>, que abarca la recopilación y difusión de datos y de buenas prácticas en relación con la convivencia y la cohesión social, el análisis e identificación de los factores y actores que intervienen en los procesos de inclusión. Que versen sobre:</a:t>
            </a:r>
          </a:p>
          <a:p>
            <a:pPr marL="1098550"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El acceso de las personas migrantes al pleno disfrute de los derechos económicos, sociales, culturales, civiles y políticos.</a:t>
            </a:r>
          </a:p>
          <a:p>
            <a:pPr marL="1098550"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Violencia de género en todas sus posibles manifestaciones.</a:t>
            </a:r>
          </a:p>
          <a:p>
            <a:pPr marL="1098550"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Seguimiento y tratamiento informativo y “en línea” del discurso de odio y de la inmigración en los medios de comunicación. El fenómeno de la desinformación: noticias falsas y manipulación de la opinión pública.</a:t>
            </a:r>
          </a:p>
          <a:p>
            <a:pPr marL="1098550"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Proyectos de investigación sobre la realidad del racismo, la discriminación racial, la xenofobia y otras formas conexas de intolerancia, y en concreto, sobre la realidad de la Islamofobia, el anti gitanismo, el antisemitismo y la discriminación e intolerancia que sufren africanos y afrodescendientes, analizando su herencia y su cultura, teniendo en cuenta el Programa de Acción de Durban, y el Decenio Internacional para los Afrodescendientes 2015-2024 proclamado por la Asamblea General de la ONU, así como la realidad del pleno disfrute de sus derechos económicos, sociales, culturales, civiles y políticos y su plena o igualitaria participación en todos los aspectos de la sociedad. 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lvl="1" eaLnBrk="1" hangingPunct="1">
              <a:defRPr/>
            </a:pP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6</a:t>
            </a:fld>
            <a:endParaRPr lang="es-ES" dirty="0">
              <a:latin typeface="Arial" charset="0"/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97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349375"/>
            <a:ext cx="8229600" cy="489585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b="1" dirty="0"/>
              <a:t>PRINCIPALES NOVEDADES (III)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FAMI:</a:t>
            </a:r>
            <a:endParaRPr lang="es-ES_tradnl" sz="1400" b="1" dirty="0"/>
          </a:p>
          <a:p>
            <a:pPr lvl="1" algn="just" eaLnBrk="1" hangingPunct="1">
              <a:defRPr/>
            </a:pPr>
            <a:r>
              <a:rPr lang="es-ES_tradnl" sz="1400" b="1" dirty="0"/>
              <a:t>A2</a:t>
            </a:r>
            <a:r>
              <a:rPr lang="es-ES_tradnl" sz="1400" dirty="0"/>
              <a:t>.</a:t>
            </a:r>
            <a:r>
              <a:rPr lang="es-ES" sz="1400" dirty="0"/>
              <a:t>- Proyectos de impulso de la participación de la sociedad civil para combatir los </a:t>
            </a:r>
            <a:r>
              <a:rPr lang="es-ES" sz="1400" b="1" dirty="0"/>
              <a:t>delitos de odio, y el discurso de odio:</a:t>
            </a:r>
          </a:p>
          <a:p>
            <a:pPr lvl="1" indent="-190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 Seguimiento y acompañamiento a las víctimas de delitos de odio con motivación racista, xenófoba o intolerancia asociada, ante las denuncias interpuestas en los tribunales. </a:t>
            </a:r>
          </a:p>
          <a:p>
            <a:pPr lvl="1" indent="-190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	Denuncia y seguimiento de incidentes racistas o xenófobos, o proyectos que mediante la acción popular faciliten combatir la infra denuncia en materia de delitos de odio.</a:t>
            </a:r>
          </a:p>
          <a:p>
            <a:pPr lvl="1" indent="-190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	Seguimiento de los delitos de odio y del discurso de odio en internet y las redes sociales</a:t>
            </a:r>
          </a:p>
          <a:p>
            <a:pPr lvl="1" indent="-1905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1400" dirty="0"/>
              <a:t> Proyectos de colaboración de la sociedad civil en la mejora del análisis y elaboración de sistemas de información relativos a actuaciones en el ámbito jurídico penal de delitos de odio por racismo, xenofobia y e intolerancia asociada.</a:t>
            </a:r>
            <a:endParaRPr lang="es-ES_tradnl" sz="1400" dirty="0"/>
          </a:p>
          <a:p>
            <a:pPr lvl="1" algn="just" eaLnBrk="1" hangingPunct="1">
              <a:defRPr/>
            </a:pPr>
            <a:r>
              <a:rPr lang="es-ES_tradnl" sz="1400" b="1" dirty="0"/>
              <a:t>A3</a:t>
            </a:r>
            <a:r>
              <a:rPr lang="es-ES_tradnl" sz="1400" dirty="0"/>
              <a:t>.</a:t>
            </a:r>
            <a:r>
              <a:rPr lang="es-ES" sz="1400" dirty="0"/>
              <a:t>- Proyectos </a:t>
            </a:r>
            <a:r>
              <a:rPr lang="es-ES" sz="1400" b="1" dirty="0"/>
              <a:t>dirigidos a operadores jurídicos, fuerzas y cuerpos de seguridad del Estado, otros empleados públicos y profesionales</a:t>
            </a:r>
            <a:r>
              <a:rPr lang="es-ES" sz="1400" dirty="0"/>
              <a:t>, y en general personas que ocupen puestos de trabajo que impliquen atención a nacionales de terceros países, en materia de racismo, discriminación racial, xenofobia y otras formas conexas de intolerancia, trata de seres humanos, violencia de género así como el apoyo a la formación de mediadores interculturales, dirigidos a la mejora de la capacitación de este colectivo. </a:t>
            </a:r>
            <a:r>
              <a:rPr lang="es-ES_tradnl" sz="1400" dirty="0"/>
              <a:t> </a:t>
            </a:r>
            <a:endParaRPr lang="es-ES" sz="1400" dirty="0">
              <a:solidFill>
                <a:srgbClr val="FF0000"/>
              </a:solidFill>
            </a:endParaRPr>
          </a:p>
        </p:txBody>
      </p:sp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7</a:t>
            </a:fld>
            <a:endParaRPr lang="es-ES" dirty="0">
              <a:latin typeface="Arial" charset="0"/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08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349375"/>
            <a:ext cx="8229600" cy="5137474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algn="ctr">
              <a:defRPr/>
            </a:pPr>
            <a:r>
              <a:rPr lang="es-ES" dirty="0"/>
              <a:t>PRINCIPALES NOVEDADES (IV)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FAMI: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lvl="1" algn="just" eaLnBrk="1" hangingPunct="1">
              <a:defRPr/>
            </a:pPr>
            <a:r>
              <a:rPr lang="es-ES" sz="1400" b="1" dirty="0"/>
              <a:t>A4</a:t>
            </a:r>
            <a:r>
              <a:rPr lang="es-ES" sz="1400" dirty="0"/>
              <a:t>.- Proyectos de </a:t>
            </a:r>
            <a:r>
              <a:rPr lang="es-ES" sz="1400" b="1" dirty="0"/>
              <a:t>sensibilización</a:t>
            </a:r>
            <a:r>
              <a:rPr lang="es-ES" sz="1400" dirty="0"/>
              <a:t>, que favorezcan un discurso inclusivo, de comprensión y respeto hacia las diferencias, de convivencia y relaciones positivas, de respeto al derecho a la igualdad, que promuevan el valor de una sociedad diversa y fomenten el diálogo constructivo entre los nacionales de terceros países residentes en España y la sociedad de acogida, mediante, entre otros, la creación de plataformas, uso de redes sociales, actividades extracurriculares, o cualquier otra iniciativa, a favor de la sensibilización contra el racismo, la xenofobia y la intolerancia asociada, los delitos de odio, el discurso de odio y la trata de seres humanos y la violencia de género.</a:t>
            </a:r>
          </a:p>
          <a:p>
            <a:pPr lvl="1" algn="just" eaLnBrk="1" hangingPunct="1">
              <a:defRPr/>
            </a:pPr>
            <a:endParaRPr lang="es-ES" sz="1400" dirty="0"/>
          </a:p>
          <a:p>
            <a:pPr lvl="1" algn="just" eaLnBrk="1" hangingPunct="1">
              <a:defRPr/>
            </a:pPr>
            <a:r>
              <a:rPr lang="es-ES" sz="1400" b="1" dirty="0"/>
              <a:t>A5</a:t>
            </a:r>
            <a:r>
              <a:rPr lang="es-ES" sz="1400" dirty="0"/>
              <a:t>.- Proyectos de prevención y protección integral de las víctimas o potenciales </a:t>
            </a:r>
            <a:r>
              <a:rPr lang="es-ES" sz="1400" b="1" dirty="0"/>
              <a:t>víctimas de violencia de género </a:t>
            </a:r>
            <a:r>
              <a:rPr lang="es-ES" sz="1400" dirty="0"/>
              <a:t>y sus descendientes, en todas sus posibles manifestaciones, incluida la mutilación genital.</a:t>
            </a:r>
          </a:p>
          <a:p>
            <a:pPr lvl="1" algn="just" eaLnBrk="1" hangingPunct="1">
              <a:defRPr/>
            </a:pPr>
            <a:endParaRPr lang="es-ES" sz="1400" dirty="0"/>
          </a:p>
          <a:p>
            <a:pPr lvl="1" algn="just" eaLnBrk="1" hangingPunct="1">
              <a:defRPr/>
            </a:pPr>
            <a:r>
              <a:rPr lang="es-ES" sz="1400" b="1" dirty="0"/>
              <a:t>A6.</a:t>
            </a:r>
            <a:r>
              <a:rPr lang="es-ES" sz="1400" dirty="0"/>
              <a:t>- Proyectos de prevención y protección integral a las víctimas o posibles </a:t>
            </a:r>
            <a:r>
              <a:rPr lang="es-ES" sz="1400" b="1" dirty="0"/>
              <a:t>víctimas de trata de seres humanos</a:t>
            </a:r>
            <a:r>
              <a:rPr lang="es-ES" sz="1400" dirty="0"/>
              <a:t> y sus descendientes, en cualquiera de sus modalidades. </a:t>
            </a:r>
          </a:p>
          <a:p>
            <a:pPr lvl="1" algn="just" eaLnBrk="1" hangingPunct="1">
              <a:defRPr/>
            </a:pPr>
            <a:endParaRPr lang="es-ES_tradnl" sz="1400" b="1" dirty="0"/>
          </a:p>
        </p:txBody>
      </p:sp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8</a:t>
            </a:fld>
            <a:endParaRPr lang="es-ES" dirty="0">
              <a:latin typeface="Arial" charset="0"/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47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20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dirty="0"/>
              <a:t>PRINCIPALES NOVEDADES (V)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/>
              <a:t>NUEVA FORMULACIÓN DE PRIORIDADES COFINANCIADAS POR FSE: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/>
          </a:p>
          <a:p>
            <a:pPr lvl="1" algn="just" eaLnBrk="1" hangingPunct="1">
              <a:defRPr/>
            </a:pPr>
            <a:r>
              <a:rPr lang="es-ES" sz="1600" b="1" dirty="0"/>
              <a:t>B1.- </a:t>
            </a:r>
            <a:r>
              <a:rPr lang="es-ES" sz="1600" dirty="0"/>
              <a:t>Proyectos de itinerarios integrados y personalizados de </a:t>
            </a:r>
            <a:r>
              <a:rPr lang="es-ES" sz="1600" b="1" dirty="0"/>
              <a:t>inserción. </a:t>
            </a:r>
            <a:endParaRPr lang="es-ES_tradnl" sz="1600" b="1" dirty="0"/>
          </a:p>
          <a:p>
            <a:pPr lvl="1" algn="just" eaLnBrk="1" hangingPunct="1">
              <a:defRPr/>
            </a:pPr>
            <a:r>
              <a:rPr lang="es-ES" sz="1600" b="1" dirty="0"/>
              <a:t>B2.- </a:t>
            </a:r>
            <a:r>
              <a:rPr lang="es-ES" sz="1600" dirty="0"/>
              <a:t>Proyectos de capacitación, sensibilización, formación y perfeccionamiento de los agentes y profesionales que intervienen en el mercado laboral (incluyendo personal voluntario) para mejorar sus competencias de atención y asesoramiento de las personas migrantes.</a:t>
            </a:r>
          </a:p>
          <a:p>
            <a:pPr lvl="1" algn="just" eaLnBrk="1" hangingPunct="1">
              <a:defRPr/>
            </a:pPr>
            <a:r>
              <a:rPr lang="es-ES" sz="1600" b="1" dirty="0"/>
              <a:t>B3.</a:t>
            </a:r>
            <a:r>
              <a:rPr lang="es-ES" sz="1600" dirty="0"/>
              <a:t>- Proyectos de promoción de la diversidad cultural, la igualdad de trato y no discriminación, la prevención del racismo, la xenofobia y la intolerancia asociada en el ámbito laboral. </a:t>
            </a:r>
          </a:p>
          <a:p>
            <a:pPr lvl="1" eaLnBrk="1" hangingPunct="1">
              <a:defRPr/>
            </a:pPr>
            <a:endParaRPr lang="es-ES" sz="1400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9</a:t>
            </a:fld>
            <a:endParaRPr lang="es-ES" dirty="0">
              <a:latin typeface="Arial" charset="0"/>
            </a:endParaRPr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23" y="371151"/>
            <a:ext cx="3248959" cy="628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0696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2254</Words>
  <Application>Microsoft Office PowerPoint</Application>
  <PresentationFormat>Presentación en pantalla (4:3)</PresentationFormat>
  <Paragraphs>334</Paragraphs>
  <Slides>26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Courier New</vt:lpstr>
      <vt:lpstr>Wingdings</vt:lpstr>
      <vt:lpstr>Esencial</vt:lpstr>
      <vt:lpstr>   </vt:lpstr>
      <vt:lpstr>   RESOLUCIÓN DE 21 DEJULIO DE 2020 DE LA DIRECCIÓN GENERAL DE INCLUSIÓN Y ATENCIÓN HUMANITARIA, POR LA QUE SE CONVOCAN SUBVENCIONES PARA EL DESARROLLO DE ACTUACIONES DE INTERÉS GENERAL EN MATERIA DE EXTRANJERÍA, DESTINADAS A LA DEFENSA DE LOS DERECHOS HUMANOS DE LAS PERSONAS MIGRANTES, ASI COMO A FAVORECER LA CONVIVENCIA Y LA COHESIÓN SOCIAL, COFINANCIADAS POR FONDOS DE LA UNION EUROPEA  COFINANCIADA POR EL FONDO DE ASILO, MIGRACIÓN E INTEGRACIÓN (FAMI) Y POR EL FONDO SOCIAL EUROPEO (FSE)</vt:lpstr>
      <vt:lpstr>    PRESENTACIÓN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2020-08-03T10:16:02Z</dcterms:created>
  <dcterms:modified xsi:type="dcterms:W3CDTF">2020-08-03T10:16:33Z</dcterms:modified>
</cp:coreProperties>
</file>