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1"/>
  </p:sldMasterIdLst>
  <p:notesMasterIdLst>
    <p:notesMasterId r:id="rId26"/>
  </p:notesMasterIdLst>
  <p:sldIdLst>
    <p:sldId id="256" r:id="rId2"/>
    <p:sldId id="266" r:id="rId3"/>
    <p:sldId id="309" r:id="rId4"/>
    <p:sldId id="299" r:id="rId5"/>
    <p:sldId id="306" r:id="rId6"/>
    <p:sldId id="310" r:id="rId7"/>
    <p:sldId id="288" r:id="rId8"/>
    <p:sldId id="290" r:id="rId9"/>
    <p:sldId id="259" r:id="rId10"/>
    <p:sldId id="257" r:id="rId11"/>
    <p:sldId id="303" r:id="rId12"/>
    <p:sldId id="314" r:id="rId13"/>
    <p:sldId id="312" r:id="rId14"/>
    <p:sldId id="308" r:id="rId15"/>
    <p:sldId id="307" r:id="rId16"/>
    <p:sldId id="313" r:id="rId17"/>
    <p:sldId id="260" r:id="rId18"/>
    <p:sldId id="298" r:id="rId19"/>
    <p:sldId id="304" r:id="rId20"/>
    <p:sldId id="296" r:id="rId21"/>
    <p:sldId id="297" r:id="rId22"/>
    <p:sldId id="289" r:id="rId23"/>
    <p:sldId id="292" r:id="rId24"/>
    <p:sldId id="262" r:id="rId25"/>
  </p:sldIdLst>
  <p:sldSz cx="12192000" cy="6858000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78" autoAdjust="0"/>
    <p:restoredTop sz="94660"/>
  </p:normalViewPr>
  <p:slideViewPr>
    <p:cSldViewPr snapToGrid="0">
      <p:cViewPr varScale="1">
        <p:scale>
          <a:sx n="67" d="100"/>
          <a:sy n="67" d="100"/>
        </p:scale>
        <p:origin x="1008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3">
  <dgm:title val=""/>
  <dgm:desc val=""/>
  <dgm:catLst>
    <dgm:cat type="accent5" pri="11300"/>
  </dgm:catLst>
  <dgm:styleLbl name="node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shade val="80000"/>
      </a:schemeClr>
      <a:schemeClr val="accent5">
        <a:tint val="7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/>
    <dgm:txEffectClrLst/>
  </dgm:styleLbl>
  <dgm:styleLbl name="ln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9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8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6197927-DAF7-4E2B-A706-F1175D7AEA8A}" type="doc">
      <dgm:prSet loTypeId="urn:microsoft.com/office/officeart/2005/8/layout/process2" loCatId="process" qsTypeId="urn:microsoft.com/office/officeart/2005/8/quickstyle/simple1#1" qsCatId="simple" csTypeId="urn:microsoft.com/office/officeart/2005/8/colors/accent5_3" csCatId="accent5" phldr="1"/>
      <dgm:spPr/>
    </dgm:pt>
    <dgm:pt modelId="{6DAEC8F5-40BA-4B54-A22B-BCBF127EE8ED}">
      <dgm:prSet phldrT="[Texto]"/>
      <dgm:spPr>
        <a:xfrm>
          <a:off x="1240536" y="754754"/>
          <a:ext cx="1562970" cy="503169"/>
        </a:xfrm>
        <a:solidFill>
          <a:srgbClr val="4472C4">
            <a:shade val="80000"/>
            <a:hueOff val="174641"/>
            <a:satOff val="-3128"/>
            <a:lumOff val="13293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r>
            <a:rPr lang="es-ES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02.PROYECTO DE RETORNO VOLUNTARIO PRODUCTIVO</a:t>
          </a:r>
        </a:p>
      </dgm:t>
    </dgm:pt>
    <dgm:pt modelId="{2C4A924F-F1A1-4163-851A-1CCC910E01F6}" type="parTrans" cxnId="{7871DB36-6B9B-43E7-91CB-690C190E74F4}">
      <dgm:prSet/>
      <dgm:spPr/>
      <dgm:t>
        <a:bodyPr/>
        <a:lstStyle/>
        <a:p>
          <a:endParaRPr lang="es-ES"/>
        </a:p>
      </dgm:t>
    </dgm:pt>
    <dgm:pt modelId="{E6940792-DBD2-49CE-B6FB-B86A2C149017}" type="sibTrans" cxnId="{7871DB36-6B9B-43E7-91CB-690C190E74F4}">
      <dgm:prSet/>
      <dgm:spPr>
        <a:xfrm rot="5400000">
          <a:off x="1927677" y="1270502"/>
          <a:ext cx="188688" cy="226426"/>
        </a:xfrm>
        <a:solidFill>
          <a:srgbClr val="4472C4">
            <a:shade val="90000"/>
            <a:hueOff val="349225"/>
            <a:satOff val="-5981"/>
            <a:lumOff val="23960"/>
            <a:alphaOff val="0"/>
          </a:srgbClr>
        </a:solidFill>
        <a:ln>
          <a:noFill/>
        </a:ln>
        <a:effectLst/>
      </dgm:spPr>
      <dgm:t>
        <a:bodyPr/>
        <a:lstStyle/>
        <a:p>
          <a:endParaRPr lang="es-ES" dirty="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0CC00E68-4AD0-47E2-973E-B6C06EF37C2D}">
      <dgm:prSet phldrT="[Texto]"/>
      <dgm:spPr>
        <a:xfrm>
          <a:off x="1240536" y="0"/>
          <a:ext cx="1562970" cy="503169"/>
        </a:xfrm>
        <a:solidFill>
          <a:srgbClr val="4472C4">
            <a:shade val="8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r>
            <a:rPr lang="es-ES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01.PROYECTO DE RETORNO VOLUNTARIO ASISTIDO Y REINTEGRACIÓN (ATENCIÓN SOCIAL)</a:t>
          </a:r>
        </a:p>
      </dgm:t>
    </dgm:pt>
    <dgm:pt modelId="{5388741D-36DB-4FB0-8385-048BF540F5D7}" type="sibTrans" cxnId="{BD2FC163-2348-47D5-A76F-97E29D58A660}">
      <dgm:prSet/>
      <dgm:spPr>
        <a:xfrm rot="5400000">
          <a:off x="1927677" y="515748"/>
          <a:ext cx="188688" cy="226426"/>
        </a:xfrm>
        <a:solidFill>
          <a:srgbClr val="4472C4">
            <a:shade val="9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es-ES" dirty="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A52C935E-A1A2-467A-A0C7-0A127D8E4FCC}" type="parTrans" cxnId="{BD2FC163-2348-47D5-A76F-97E29D58A660}">
      <dgm:prSet/>
      <dgm:spPr/>
      <dgm:t>
        <a:bodyPr/>
        <a:lstStyle/>
        <a:p>
          <a:endParaRPr lang="es-ES"/>
        </a:p>
      </dgm:t>
    </dgm:pt>
    <dgm:pt modelId="{A38186D0-9A2B-4062-B2A1-6EBFC62EE217}" type="pres">
      <dgm:prSet presAssocID="{66197927-DAF7-4E2B-A706-F1175D7AEA8A}" presName="linearFlow" presStyleCnt="0">
        <dgm:presLayoutVars>
          <dgm:resizeHandles val="exact"/>
        </dgm:presLayoutVars>
      </dgm:prSet>
      <dgm:spPr/>
    </dgm:pt>
    <dgm:pt modelId="{06A4D6C4-3A10-497B-AED1-1AB02E0BD154}" type="pres">
      <dgm:prSet presAssocID="{0CC00E68-4AD0-47E2-973E-B6C06EF37C2D}" presName="node" presStyleLbl="node1" presStyleIdx="0" presStyleCnt="2" custLinFactNeighborX="-363" custLinFactNeighborY="-57525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es-ES"/>
        </a:p>
      </dgm:t>
    </dgm:pt>
    <dgm:pt modelId="{2CD2925D-7EDE-4098-A7C0-AAE55828A408}" type="pres">
      <dgm:prSet presAssocID="{5388741D-36DB-4FB0-8385-048BF540F5D7}" presName="sibTrans" presStyleLbl="sibTrans2D1" presStyleIdx="0" presStyleCnt="1"/>
      <dgm:spPr>
        <a:prstGeom prst="righ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es-ES"/>
        </a:p>
      </dgm:t>
    </dgm:pt>
    <dgm:pt modelId="{BF7FBB97-5F19-4638-A752-854815FDE815}" type="pres">
      <dgm:prSet presAssocID="{5388741D-36DB-4FB0-8385-048BF540F5D7}" presName="connectorText" presStyleLbl="sibTrans2D1" presStyleIdx="0" presStyleCnt="1"/>
      <dgm:spPr/>
      <dgm:t>
        <a:bodyPr/>
        <a:lstStyle/>
        <a:p>
          <a:endParaRPr lang="es-ES"/>
        </a:p>
      </dgm:t>
    </dgm:pt>
    <dgm:pt modelId="{CD953DB7-2EF1-40D7-8F94-36FD4325A57E}" type="pres">
      <dgm:prSet presAssocID="{6DAEC8F5-40BA-4B54-A22B-BCBF127EE8ED}" presName="node" presStyleLbl="node1" presStyleIdx="1" presStyleCnt="2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es-ES"/>
        </a:p>
      </dgm:t>
    </dgm:pt>
  </dgm:ptLst>
  <dgm:cxnLst>
    <dgm:cxn modelId="{3E174AD4-9F8D-49EC-9D80-9E660260B5E5}" type="presOf" srcId="{6DAEC8F5-40BA-4B54-A22B-BCBF127EE8ED}" destId="{CD953DB7-2EF1-40D7-8F94-36FD4325A57E}" srcOrd="0" destOrd="0" presId="urn:microsoft.com/office/officeart/2005/8/layout/process2"/>
    <dgm:cxn modelId="{FE2D4B4E-E8B9-4064-8C7C-81B03EABA542}" type="presOf" srcId="{66197927-DAF7-4E2B-A706-F1175D7AEA8A}" destId="{A38186D0-9A2B-4062-B2A1-6EBFC62EE217}" srcOrd="0" destOrd="0" presId="urn:microsoft.com/office/officeart/2005/8/layout/process2"/>
    <dgm:cxn modelId="{7871DB36-6B9B-43E7-91CB-690C190E74F4}" srcId="{66197927-DAF7-4E2B-A706-F1175D7AEA8A}" destId="{6DAEC8F5-40BA-4B54-A22B-BCBF127EE8ED}" srcOrd="1" destOrd="0" parTransId="{2C4A924F-F1A1-4163-851A-1CCC910E01F6}" sibTransId="{E6940792-DBD2-49CE-B6FB-B86A2C149017}"/>
    <dgm:cxn modelId="{BD2FC163-2348-47D5-A76F-97E29D58A660}" srcId="{66197927-DAF7-4E2B-A706-F1175D7AEA8A}" destId="{0CC00E68-4AD0-47E2-973E-B6C06EF37C2D}" srcOrd="0" destOrd="0" parTransId="{A52C935E-A1A2-467A-A0C7-0A127D8E4FCC}" sibTransId="{5388741D-36DB-4FB0-8385-048BF540F5D7}"/>
    <dgm:cxn modelId="{33EF44DC-E790-44DA-9105-03F6DE125779}" type="presOf" srcId="{5388741D-36DB-4FB0-8385-048BF540F5D7}" destId="{BF7FBB97-5F19-4638-A752-854815FDE815}" srcOrd="1" destOrd="0" presId="urn:microsoft.com/office/officeart/2005/8/layout/process2"/>
    <dgm:cxn modelId="{956BDC41-2DFE-4FD1-ABE1-32EFFF1F7C95}" type="presOf" srcId="{5388741D-36DB-4FB0-8385-048BF540F5D7}" destId="{2CD2925D-7EDE-4098-A7C0-AAE55828A408}" srcOrd="0" destOrd="0" presId="urn:microsoft.com/office/officeart/2005/8/layout/process2"/>
    <dgm:cxn modelId="{B695BD1E-86F2-402B-A5F8-448EBC72A729}" type="presOf" srcId="{0CC00E68-4AD0-47E2-973E-B6C06EF37C2D}" destId="{06A4D6C4-3A10-497B-AED1-1AB02E0BD154}" srcOrd="0" destOrd="0" presId="urn:microsoft.com/office/officeart/2005/8/layout/process2"/>
    <dgm:cxn modelId="{C51F9276-0A89-4A2C-83DA-B66ADE9DAF0B}" type="presParOf" srcId="{A38186D0-9A2B-4062-B2A1-6EBFC62EE217}" destId="{06A4D6C4-3A10-497B-AED1-1AB02E0BD154}" srcOrd="0" destOrd="0" presId="urn:microsoft.com/office/officeart/2005/8/layout/process2"/>
    <dgm:cxn modelId="{72437D19-CE5E-477E-AE23-A20561D6A28C}" type="presParOf" srcId="{A38186D0-9A2B-4062-B2A1-6EBFC62EE217}" destId="{2CD2925D-7EDE-4098-A7C0-AAE55828A408}" srcOrd="1" destOrd="0" presId="urn:microsoft.com/office/officeart/2005/8/layout/process2"/>
    <dgm:cxn modelId="{5AE122DA-712E-4CF7-BC99-E22772E7365E}" type="presParOf" srcId="{2CD2925D-7EDE-4098-A7C0-AAE55828A408}" destId="{BF7FBB97-5F19-4638-A752-854815FDE815}" srcOrd="0" destOrd="0" presId="urn:microsoft.com/office/officeart/2005/8/layout/process2"/>
    <dgm:cxn modelId="{ECDCCA56-3D25-4DD5-839A-8C301602CC37}" type="presParOf" srcId="{A38186D0-9A2B-4062-B2A1-6EBFC62EE217}" destId="{CD953DB7-2EF1-40D7-8F94-36FD4325A57E}" srcOrd="2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A4D6C4-3A10-497B-AED1-1AB02E0BD154}">
      <dsp:nvSpPr>
        <dsp:cNvPr id="0" name=""/>
        <dsp:cNvSpPr/>
      </dsp:nvSpPr>
      <dsp:spPr>
        <a:xfrm>
          <a:off x="371491" y="0"/>
          <a:ext cx="2955872" cy="1642151"/>
        </a:xfrm>
        <a:prstGeom prst="roundRect">
          <a:avLst>
            <a:gd name="adj" fmla="val 10000"/>
          </a:avLst>
        </a:prstGeom>
        <a:solidFill>
          <a:srgbClr val="4472C4">
            <a:shade val="8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01.PROYECTO DE RETORNO VOLUNTARIO ASISTIDO Y REINTEGRACIÓN (ATENCIÓN SOCIAL)</a:t>
          </a:r>
        </a:p>
      </dsp:txBody>
      <dsp:txXfrm>
        <a:off x="419588" y="48097"/>
        <a:ext cx="2859678" cy="1545957"/>
      </dsp:txXfrm>
    </dsp:sp>
    <dsp:sp modelId="{2CD2925D-7EDE-4098-A7C0-AAE55828A408}">
      <dsp:nvSpPr>
        <dsp:cNvPr id="0" name=""/>
        <dsp:cNvSpPr/>
      </dsp:nvSpPr>
      <dsp:spPr>
        <a:xfrm rot="5385028">
          <a:off x="1546698" y="1683455"/>
          <a:ext cx="616188" cy="738968"/>
        </a:xfrm>
        <a:prstGeom prst="rightArrow">
          <a:avLst>
            <a:gd name="adj1" fmla="val 60000"/>
            <a:gd name="adj2" fmla="val 50000"/>
          </a:avLst>
        </a:prstGeom>
        <a:solidFill>
          <a:srgbClr val="4472C4">
            <a:shade val="9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500" kern="1200" dirty="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sp:txBody>
      <dsp:txXfrm rot="-5400000">
        <a:off x="1632699" y="1744846"/>
        <a:ext cx="443380" cy="431332"/>
      </dsp:txXfrm>
    </dsp:sp>
    <dsp:sp modelId="{CD953DB7-2EF1-40D7-8F94-36FD4325A57E}">
      <dsp:nvSpPr>
        <dsp:cNvPr id="0" name=""/>
        <dsp:cNvSpPr/>
      </dsp:nvSpPr>
      <dsp:spPr>
        <a:xfrm>
          <a:off x="382221" y="2463728"/>
          <a:ext cx="2955872" cy="1642151"/>
        </a:xfrm>
        <a:prstGeom prst="roundRect">
          <a:avLst>
            <a:gd name="adj" fmla="val 10000"/>
          </a:avLst>
        </a:prstGeom>
        <a:solidFill>
          <a:srgbClr val="4472C4">
            <a:shade val="80000"/>
            <a:hueOff val="174641"/>
            <a:satOff val="-3128"/>
            <a:lumOff val="13293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02.PROYECTO DE RETORNO VOLUNTARIO PRODUCTIVO</a:t>
          </a:r>
        </a:p>
      </dsp:txBody>
      <dsp:txXfrm>
        <a:off x="430318" y="2511825"/>
        <a:ext cx="2859678" cy="15459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5FD8D5-DE5A-4845-85FD-C50669873AF7}" type="datetimeFigureOut">
              <a:rPr lang="es-ES" smtClean="0"/>
              <a:t>10/04/2018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A3C600-1B23-4B08-857A-855018490B5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379099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Marcador de imagen d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Marcador de nota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  <p:sp>
        <p:nvSpPr>
          <p:cNvPr id="21507" name="Marcador de número de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16B95CB-A9A4-4529-BF61-EDE73A562193}" type="slidenum">
              <a:rPr lang="es-E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s-E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43639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Marcador de imagen d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Marcador de nota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  <p:sp>
        <p:nvSpPr>
          <p:cNvPr id="21507" name="Marcador de número de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16B95CB-A9A4-4529-BF61-EDE73A562193}" type="slidenum">
              <a:rPr lang="es-E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s-E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20903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Marcador de imagen d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2" name="Marcador de nota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  <p:sp>
        <p:nvSpPr>
          <p:cNvPr id="37891" name="Marcador de número de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6C0C4C1-D8A6-4094-B3CC-5F7F0176BBDB}" type="slidenum">
              <a:rPr lang="es-E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s-E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63902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0"/>
            <a:ext cx="12192000" cy="4572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5" name="Straight Connector 7"/>
          <p:cNvCxnSpPr/>
          <p:nvPr/>
        </p:nvCxnSpPr>
        <p:spPr>
          <a:xfrm flipV="1">
            <a:off x="8386763" y="5264150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/>
          <a:lstStyle>
            <a:lvl1pPr algn="r">
              <a:defRPr sz="5000" spc="2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 dirty="0"/>
            </a:lvl1pPr>
          </a:lstStyle>
          <a:p>
            <a:pPr>
              <a:defRPr/>
            </a:pPr>
            <a:fld id="{CC5FC94E-575B-4C89-B8C6-B547A7161760}" type="datetimeFigureOut">
              <a:rPr lang="en-US"/>
              <a:pPr>
                <a:defRPr/>
              </a:pPr>
              <a:t>4/10/2018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87CE6B-6161-48F6-A577-A1C14CA8B53B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C3991F-CC16-436E-ABC0-06ED68CFA21D}" type="datetimeFigureOut">
              <a:rPr lang="en-US"/>
              <a:pPr>
                <a:defRPr/>
              </a:pPr>
              <a:t>4/10/2018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922DB4-668D-4608-9E2D-10B52850FC48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6"/>
          <p:cNvCxnSpPr/>
          <p:nvPr/>
        </p:nvCxnSpPr>
        <p:spPr>
          <a:xfrm rot="5400000" flipV="1">
            <a:off x="10058400" y="58738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7581900" cy="54102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EAD2DC-6BD0-4EFE-9EA0-73EE0693F2A2}" type="datetimeFigureOut">
              <a:rPr lang="en-US"/>
              <a:pPr>
                <a:defRPr/>
              </a:pPr>
              <a:t>4/10/2018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21035E-7DD4-426E-9139-98E3A5ED258B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2E7BAA-D0CB-499C-8C16-7216DF8BC1B4}" type="datetimeFigureOut">
              <a:rPr lang="en-US"/>
              <a:pPr>
                <a:defRPr/>
              </a:pPr>
              <a:t>4/10/2018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891D8E-0589-42DB-A697-51176C5DC18F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0"/>
            <a:ext cx="12192000" cy="45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5" name="Straight Connector 7"/>
          <p:cNvCxnSpPr/>
          <p:nvPr/>
        </p:nvCxnSpPr>
        <p:spPr>
          <a:xfrm flipV="1">
            <a:off x="8386763" y="5264150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/>
          <a:lstStyle>
            <a:lvl1pPr algn="r">
              <a:defRPr sz="5000" b="0" spc="2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FAED21-01E8-4113-BEB7-A9491C88F0BC}" type="datetimeFigureOut">
              <a:rPr lang="en-US"/>
              <a:pPr>
                <a:defRPr/>
              </a:pPr>
              <a:t>4/10/2018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DA1979-3C80-4CC2-B5C8-6EC4C2C93E19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F8768C-FC93-4DAA-BA0F-269237991233}" type="datetimeFigureOut">
              <a:rPr lang="en-US"/>
              <a:pPr>
                <a:defRPr/>
              </a:pPr>
              <a:t>4/10/2018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EDC299-FBC1-41CD-835E-C3EE85A8C3A1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2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64D2C8-5030-428D-B3B6-C3AF0C4D284D}" type="datetimeFigureOut">
              <a:rPr lang="en-US"/>
              <a:pPr>
                <a:defRPr/>
              </a:pPr>
              <a:t>4/10/2018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AC7413-D357-4D24-8755-7096B49EB7D8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BE8E51-A6B5-4854-A758-2524AA81A488}" type="datetimeFigureOut">
              <a:rPr lang="en-US"/>
              <a:pPr>
                <a:defRPr/>
              </a:pPr>
              <a:t>4/10/2018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9498A4-14D2-453A-947E-7FF196431529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27B22F-587A-42EB-B60E-D72F3B388EE9}" type="datetimeFigureOut">
              <a:rPr lang="en-US"/>
              <a:pPr>
                <a:defRPr/>
              </a:pPr>
              <a:t>4/10/2018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413724-75E5-476E-B550-7718CC6E3827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0900D3-5BB4-4049-B43F-2AF37B2039BF}" type="datetimeFigureOut">
              <a:rPr lang="en-US"/>
              <a:pPr>
                <a:defRPr/>
              </a:pPr>
              <a:t>4/10/2018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DDB7C7-5CCD-4DFA-BF8D-34E647CDC3E7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8"/>
          <p:cNvCxnSpPr/>
          <p:nvPr/>
        </p:nvCxnSpPr>
        <p:spPr>
          <a:xfrm flipV="1">
            <a:off x="8386763" y="5264150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/>
          <a:lstStyle>
            <a:lvl1pPr algn="r">
              <a:defRPr sz="5000" spc="2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 dirty="0" smtClean="0"/>
              <a:t>Haga clic en el icono para agregar una imagen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DDF5FB-7A0F-488A-B879-ECFDCCD38E09}" type="datetimeFigureOut">
              <a:rPr lang="en-US"/>
              <a:pPr>
                <a:defRPr/>
              </a:pPr>
              <a:t>4/10/2018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A6BA4C-73AE-443C-A50D-188763958C20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3938" y="585788"/>
            <a:ext cx="9720262" cy="1498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23938" y="2286000"/>
            <a:ext cx="9720262" cy="402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5720" rIns="4572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3938" y="6470650"/>
            <a:ext cx="2154237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dirty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F015ADE-92B2-4A96-BD99-B8CBE5793A05}" type="datetimeFigureOut">
              <a:rPr lang="en-US"/>
              <a:pPr>
                <a:defRPr/>
              </a:pPr>
              <a:t>4/10/2018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3463" y="6470650"/>
            <a:ext cx="5900737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cap="all" baseline="0" dirty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863" y="6470650"/>
            <a:ext cx="973137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dirty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EAD68805-31C4-4BE2-912B-A39FC951F476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7088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4" r:id="rId2"/>
    <p:sldLayoutId id="2147483661" r:id="rId3"/>
    <p:sldLayoutId id="2147483655" r:id="rId4"/>
    <p:sldLayoutId id="2147483656" r:id="rId5"/>
    <p:sldLayoutId id="2147483657" r:id="rId6"/>
    <p:sldLayoutId id="2147483662" r:id="rId7"/>
    <p:sldLayoutId id="2147483658" r:id="rId8"/>
    <p:sldLayoutId id="2147483663" r:id="rId9"/>
    <p:sldLayoutId id="2147483659" r:id="rId10"/>
    <p:sldLayoutId id="2147483664" r:id="rId11"/>
  </p:sldLayoutIdLst>
  <p:txStyles>
    <p:titleStyle>
      <a:lvl1pPr algn="l" rtl="0" fontAlgn="base">
        <a:lnSpc>
          <a:spcPct val="80000"/>
        </a:lnSpc>
        <a:spcBef>
          <a:spcPct val="0"/>
        </a:spcBef>
        <a:spcAft>
          <a:spcPct val="0"/>
        </a:spcAft>
        <a:defRPr sz="5000" kern="1200" cap="all" spc="100">
          <a:solidFill>
            <a:srgbClr val="474233"/>
          </a:solidFill>
          <a:latin typeface="+mj-lt"/>
          <a:ea typeface="+mj-ea"/>
          <a:cs typeface="+mj-cs"/>
        </a:defRPr>
      </a:lvl1pPr>
      <a:lvl2pPr algn="l" rtl="0" fontAlgn="base">
        <a:lnSpc>
          <a:spcPct val="80000"/>
        </a:lnSpc>
        <a:spcBef>
          <a:spcPct val="0"/>
        </a:spcBef>
        <a:spcAft>
          <a:spcPct val="0"/>
        </a:spcAft>
        <a:defRPr sz="5000">
          <a:solidFill>
            <a:srgbClr val="474233"/>
          </a:solidFill>
          <a:latin typeface="Tw Cen MT Condensed"/>
        </a:defRPr>
      </a:lvl2pPr>
      <a:lvl3pPr algn="l" rtl="0" fontAlgn="base">
        <a:lnSpc>
          <a:spcPct val="80000"/>
        </a:lnSpc>
        <a:spcBef>
          <a:spcPct val="0"/>
        </a:spcBef>
        <a:spcAft>
          <a:spcPct val="0"/>
        </a:spcAft>
        <a:defRPr sz="5000">
          <a:solidFill>
            <a:srgbClr val="474233"/>
          </a:solidFill>
          <a:latin typeface="Tw Cen MT Condensed"/>
        </a:defRPr>
      </a:lvl3pPr>
      <a:lvl4pPr algn="l" rtl="0" fontAlgn="base">
        <a:lnSpc>
          <a:spcPct val="80000"/>
        </a:lnSpc>
        <a:spcBef>
          <a:spcPct val="0"/>
        </a:spcBef>
        <a:spcAft>
          <a:spcPct val="0"/>
        </a:spcAft>
        <a:defRPr sz="5000">
          <a:solidFill>
            <a:srgbClr val="474233"/>
          </a:solidFill>
          <a:latin typeface="Tw Cen MT Condensed"/>
        </a:defRPr>
      </a:lvl4pPr>
      <a:lvl5pPr algn="l" rtl="0" fontAlgn="base">
        <a:lnSpc>
          <a:spcPct val="80000"/>
        </a:lnSpc>
        <a:spcBef>
          <a:spcPct val="0"/>
        </a:spcBef>
        <a:spcAft>
          <a:spcPct val="0"/>
        </a:spcAft>
        <a:defRPr sz="5000">
          <a:solidFill>
            <a:srgbClr val="474233"/>
          </a:solidFill>
          <a:latin typeface="Tw Cen MT Condensed"/>
        </a:defRPr>
      </a:lvl5pPr>
      <a:lvl6pPr marL="457200" algn="l" rtl="0" fontAlgn="base">
        <a:lnSpc>
          <a:spcPct val="80000"/>
        </a:lnSpc>
        <a:spcBef>
          <a:spcPct val="0"/>
        </a:spcBef>
        <a:spcAft>
          <a:spcPct val="0"/>
        </a:spcAft>
        <a:defRPr sz="5000">
          <a:solidFill>
            <a:srgbClr val="474233"/>
          </a:solidFill>
          <a:latin typeface="Tw Cen MT Condensed"/>
        </a:defRPr>
      </a:lvl6pPr>
      <a:lvl7pPr marL="914400" algn="l" rtl="0" fontAlgn="base">
        <a:lnSpc>
          <a:spcPct val="80000"/>
        </a:lnSpc>
        <a:spcBef>
          <a:spcPct val="0"/>
        </a:spcBef>
        <a:spcAft>
          <a:spcPct val="0"/>
        </a:spcAft>
        <a:defRPr sz="5000">
          <a:solidFill>
            <a:srgbClr val="474233"/>
          </a:solidFill>
          <a:latin typeface="Tw Cen MT Condensed"/>
        </a:defRPr>
      </a:lvl7pPr>
      <a:lvl8pPr marL="1371600" algn="l" rtl="0" fontAlgn="base">
        <a:lnSpc>
          <a:spcPct val="80000"/>
        </a:lnSpc>
        <a:spcBef>
          <a:spcPct val="0"/>
        </a:spcBef>
        <a:spcAft>
          <a:spcPct val="0"/>
        </a:spcAft>
        <a:defRPr sz="5000">
          <a:solidFill>
            <a:srgbClr val="474233"/>
          </a:solidFill>
          <a:latin typeface="Tw Cen MT Condensed"/>
        </a:defRPr>
      </a:lvl8pPr>
      <a:lvl9pPr marL="1828800" algn="l" rtl="0" fontAlgn="base">
        <a:lnSpc>
          <a:spcPct val="80000"/>
        </a:lnSpc>
        <a:spcBef>
          <a:spcPct val="0"/>
        </a:spcBef>
        <a:spcAft>
          <a:spcPct val="0"/>
        </a:spcAft>
        <a:defRPr sz="5000">
          <a:solidFill>
            <a:srgbClr val="474233"/>
          </a:solidFill>
          <a:latin typeface="Tw Cen MT Condensed"/>
        </a:defRPr>
      </a:lvl9pPr>
    </p:titleStyle>
    <p:bodyStyle>
      <a:lvl1pPr marL="90488" indent="-90488" algn="l" rtl="0" fontAlgn="base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13" indent="-136525" algn="l" rtl="0" fontAlgn="base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447675" indent="-136525" algn="l" rtl="0" fontAlgn="base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3725" indent="-136525" algn="l" rtl="0" fontAlgn="base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6288" indent="-136525" algn="l" rtl="0" fontAlgn="base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cid:image001.jpg@01CD4A13.FB3570F0" TargetMode="External"/><Relationship Id="rId4" Type="http://schemas.openxmlformats.org/officeDocument/2006/relationships/image" Target="../media/image5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ap.minhafp.gob.es/bdnstrans/GE/es/convocatoria/390986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hyperlink" Target="http://extranjeros.empleo.gob.es/es/Subvenciones/AreaIntegracion/retorno_voluntario/index.html" TargetMode="Externa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7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package" Target="../embeddings/Hoja_de_c_lculo_de_Microsoft_Excel1.xlsx"/><Relationship Id="rId5" Type="http://schemas.openxmlformats.org/officeDocument/2006/relationships/oleObject" Target="../embeddings/oleObject1.bin"/><Relationship Id="rId4" Type="http://schemas.openxmlformats.org/officeDocument/2006/relationships/image" Target="../media/image3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mailto:programas.retornovoluntario@meyss.es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sede.empleoyseguridadsocial.gob.es/es/sede_electronica/%20tramites/index.ht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cid:image001.jpg@01CD4A13.FB3570F0" TargetMode="Externa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cid:image001.jpg@01CD4A13.FB3570F0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4884738"/>
            <a:ext cx="8229600" cy="1911478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ES" sz="3600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Jornada de presentación de la Convocatoria de </a:t>
            </a:r>
            <a:r>
              <a:rPr lang="es-ES" sz="3600" dirty="0">
                <a:solidFill>
                  <a:schemeClr val="tx1">
                    <a:lumMod val="90000"/>
                    <a:lumOff val="10000"/>
                  </a:schemeClr>
                </a:solidFill>
              </a:rPr>
              <a:t>subvenciones para proyectos </a:t>
            </a:r>
            <a:r>
              <a:rPr lang="es-ES" sz="3600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de retorno voluntario. </a:t>
            </a:r>
            <a:br>
              <a:rPr lang="es-ES" sz="3600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</a:br>
            <a:r>
              <a:rPr lang="es-ES" sz="3600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5 de abril de 2018</a:t>
            </a:r>
            <a:r>
              <a:rPr lang="es-ES" sz="3200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  </a:t>
            </a:r>
            <a:endParaRPr lang="es-ES" sz="3200" dirty="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pic>
        <p:nvPicPr>
          <p:cNvPr id="13316" name="Imagen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694738" y="5716588"/>
            <a:ext cx="3116262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magen 8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694738" y="4699947"/>
            <a:ext cx="2658072" cy="8318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95363" y="883977"/>
            <a:ext cx="9720262" cy="1458913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s-ES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 </a:t>
            </a:r>
            <a:r>
              <a:rPr lang="es-ES" sz="4000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cofinanciación</a:t>
            </a:r>
            <a:endParaRPr lang="es-ES" sz="4000" dirty="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68400" y="2253090"/>
            <a:ext cx="10438714" cy="1857591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s-ES" sz="2000" dirty="0"/>
              <a:t>La presente convocatoria, por la que se financian los proyectos de retorno voluntario, se enmarca dentro del objetivo específico 3 del Programa Nacional FAMI, de “</a:t>
            </a:r>
            <a:r>
              <a:rPr lang="es-ES" sz="2000" i="1" dirty="0"/>
              <a:t>apoyo al desarrollo de estrategias de retorno equitativas y eficaces que contribuyan a la lucha contra la inmigración ilegal haciendo hincapié en la sostenibilidad del retorno”</a:t>
            </a:r>
            <a:r>
              <a:rPr lang="es-ES" sz="2000" dirty="0"/>
              <a:t>.</a:t>
            </a:r>
          </a:p>
          <a:p>
            <a:pPr algn="ctr">
              <a:lnSpc>
                <a:spcPct val="150000"/>
              </a:lnSpc>
            </a:pPr>
            <a:r>
              <a:rPr lang="es-ES" sz="2400" b="1" dirty="0" smtClean="0"/>
              <a:t>Los proyectos serán cofinanciados por:</a:t>
            </a:r>
          </a:p>
          <a:p>
            <a:pPr algn="ctr">
              <a:lnSpc>
                <a:spcPct val="150000"/>
              </a:lnSpc>
            </a:pPr>
            <a:r>
              <a:rPr lang="es-ES" sz="2400" dirty="0" smtClean="0"/>
              <a:t>FAMI: Hasta un 75% del coste total de cada proyecto. Pudiendo llegar a un 90% en circunstancias excepcionales. </a:t>
            </a:r>
          </a:p>
          <a:p>
            <a:pPr algn="ctr">
              <a:lnSpc>
                <a:spcPct val="150000"/>
              </a:lnSpc>
            </a:pPr>
            <a:r>
              <a:rPr lang="es-ES" sz="2400" dirty="0" smtClean="0"/>
              <a:t>Financiación propia: Mínimo 2%.</a:t>
            </a:r>
          </a:p>
          <a:p>
            <a:pPr algn="just">
              <a:lnSpc>
                <a:spcPct val="150000"/>
              </a:lnSpc>
              <a:buFont typeface="Tw Cen MT"/>
              <a:buNone/>
            </a:pPr>
            <a:r>
              <a:rPr lang="es-ES" sz="2400" b="1" dirty="0" smtClean="0"/>
              <a:t> </a:t>
            </a:r>
            <a:endParaRPr lang="es-ES" sz="2400" dirty="0" smtClean="0"/>
          </a:p>
        </p:txBody>
      </p:sp>
      <p:pic>
        <p:nvPicPr>
          <p:cNvPr id="16389" name="Imagen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9882" y="268287"/>
            <a:ext cx="2846387" cy="705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Imagen 8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706613" y="268287"/>
            <a:ext cx="2658072" cy="8318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607C3E-F563-4926-9DFA-EFD0E3B2394B}" type="slidenum">
              <a:rPr lang="es-ES"/>
              <a:pPr>
                <a:defRPr/>
              </a:pPr>
              <a:t>11</a:t>
            </a:fld>
            <a:endParaRPr lang="es-ES"/>
          </a:p>
        </p:txBody>
      </p:sp>
      <p:sp>
        <p:nvSpPr>
          <p:cNvPr id="15" name="Marcador de contenido 2"/>
          <p:cNvSpPr txBox="1">
            <a:spLocks/>
          </p:cNvSpPr>
          <p:nvPr/>
        </p:nvSpPr>
        <p:spPr>
          <a:xfrm>
            <a:off x="1587900" y="2516983"/>
            <a:ext cx="8961437" cy="3362325"/>
          </a:xfrm>
          <a:prstGeom prst="rect">
            <a:avLst/>
          </a:prstGeom>
        </p:spPr>
        <p:txBody>
          <a:bodyPr lIns="34290" rIns="34290"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338138" ea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821531" algn="l"/>
              </a:tabLst>
              <a:defRPr/>
            </a:pPr>
            <a:endParaRPr lang="es-ES" sz="1350" dirty="0">
              <a:latin typeface="+mj-lt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1304926" y="2507794"/>
            <a:ext cx="935354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5255" algn="just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 smtClean="0"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Los </a:t>
            </a:r>
            <a:r>
              <a:rPr lang="es-ES" dirty="0"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logotipos que deberán utilizarse, siguiendo las pautas que determina la </a:t>
            </a:r>
            <a:r>
              <a:rPr lang="es-ES" dirty="0" smtClean="0"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convocatoria </a:t>
            </a:r>
            <a:r>
              <a:rPr lang="es-ES" dirty="0"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para la difusión de los proyectos </a:t>
            </a:r>
            <a:r>
              <a:rPr lang="es-ES" dirty="0" smtClean="0"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subvencionados, </a:t>
            </a:r>
            <a:r>
              <a:rPr lang="es-ES" dirty="0"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serán los siguientes</a:t>
            </a:r>
            <a:r>
              <a:rPr lang="es-ES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135255"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>
              <a:solidFill>
                <a:schemeClr val="accent5">
                  <a:lumMod val="50000"/>
                </a:schemeClr>
              </a:solidFill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ángulo 12"/>
          <p:cNvSpPr/>
          <p:nvPr/>
        </p:nvSpPr>
        <p:spPr>
          <a:xfrm>
            <a:off x="1647429" y="3690940"/>
            <a:ext cx="3954463" cy="1014412"/>
          </a:xfrm>
          <a:prstGeom prst="rect">
            <a:avLst/>
          </a:prstGeom>
        </p:spPr>
        <p:txBody>
          <a:bodyPr>
            <a:spAutoFit/>
          </a:bodyPr>
          <a:lstStyle/>
          <a:p>
            <a:pPr marL="135255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500" b="1" i="1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Logotipo de la Dirección General de Migraciones:</a:t>
            </a:r>
          </a:p>
          <a:p>
            <a:pPr marL="135255"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500" dirty="0">
              <a:solidFill>
                <a:schemeClr val="accent5">
                  <a:lumMod val="50000"/>
                </a:schemeClr>
              </a:solidFill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5255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500" dirty="0">
                <a:solidFill>
                  <a:schemeClr val="accent5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16" name="Rectángulo 15"/>
          <p:cNvSpPr/>
          <p:nvPr/>
        </p:nvSpPr>
        <p:spPr>
          <a:xfrm>
            <a:off x="4275138" y="4395789"/>
            <a:ext cx="2851150" cy="323165"/>
          </a:xfrm>
          <a:prstGeom prst="rect">
            <a:avLst/>
          </a:prstGeom>
        </p:spPr>
        <p:txBody>
          <a:bodyPr>
            <a:spAutoFit/>
          </a:bodyPr>
          <a:lstStyle/>
          <a:p>
            <a:pPr marL="135255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500" dirty="0" smtClean="0">
                <a:solidFill>
                  <a:schemeClr val="accent5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s-ES" sz="1500" dirty="0">
              <a:solidFill>
                <a:schemeClr val="accent5">
                  <a:lumMod val="50000"/>
                </a:schemeClr>
              </a:solidFill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Rectángulo 16"/>
          <p:cNvSpPr/>
          <p:nvPr/>
        </p:nvSpPr>
        <p:spPr>
          <a:xfrm>
            <a:off x="6384929" y="3650882"/>
            <a:ext cx="3954462" cy="1016000"/>
          </a:xfrm>
          <a:prstGeom prst="rect">
            <a:avLst/>
          </a:prstGeom>
        </p:spPr>
        <p:txBody>
          <a:bodyPr>
            <a:spAutoFit/>
          </a:bodyPr>
          <a:lstStyle/>
          <a:p>
            <a:pPr marL="135255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500" b="1" i="1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Logotipo del Fondo de Asilo, Migración e Integración:</a:t>
            </a:r>
          </a:p>
          <a:p>
            <a:pPr marL="135255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500" dirty="0">
                <a:solidFill>
                  <a:schemeClr val="accent5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135255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500" dirty="0">
                <a:solidFill>
                  <a:schemeClr val="accent5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39944" name="Imagen 4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25651" y="4406271"/>
            <a:ext cx="2987675" cy="68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45" name="Picture 1" descr="cid:image001.jpg@01CD4A13.FB3570F0"/>
          <p:cNvPicPr>
            <a:picLocks noChangeAspect="1" noChangeArrowheads="1"/>
          </p:cNvPicPr>
          <p:nvPr/>
        </p:nvPicPr>
        <p:blipFill>
          <a:blip r:embed="rId4" r:link="rId5"/>
          <a:srcRect/>
          <a:stretch>
            <a:fillRect/>
          </a:stretch>
        </p:blipFill>
        <p:spPr bwMode="auto">
          <a:xfrm>
            <a:off x="1164360" y="187323"/>
            <a:ext cx="2882158" cy="8318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46" name="Imagen 8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549358" y="4401509"/>
            <a:ext cx="1884362" cy="652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Imagen 8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953995" y="187324"/>
            <a:ext cx="2339439" cy="8318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ítulo 6"/>
          <p:cNvSpPr>
            <a:spLocks noGrp="1"/>
          </p:cNvSpPr>
          <p:nvPr>
            <p:ph type="title"/>
          </p:nvPr>
        </p:nvSpPr>
        <p:spPr>
          <a:xfrm>
            <a:off x="938213" y="1235076"/>
            <a:ext cx="9720262" cy="1498600"/>
          </a:xfrm>
        </p:spPr>
        <p:txBody>
          <a:bodyPr>
            <a:normAutofit/>
          </a:bodyPr>
          <a:lstStyle/>
          <a:p>
            <a:pPr algn="ctr"/>
            <a:r>
              <a:rPr lang="es-ES" sz="4000" dirty="0" smtClean="0"/>
              <a:t>UTILIZACIÓN DE LOGOTIPOS</a:t>
            </a:r>
            <a:endParaRPr lang="es-ES" sz="4000" dirty="0"/>
          </a:p>
        </p:txBody>
      </p:sp>
    </p:spTree>
    <p:extLst>
      <p:ext uri="{BB962C8B-B14F-4D97-AF65-F5344CB8AC3E}">
        <p14:creationId xmlns:p14="http://schemas.microsoft.com/office/powerpoint/2010/main" val="1160384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76313" y="1096168"/>
            <a:ext cx="9720262" cy="1458913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s-ES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 </a:t>
            </a:r>
            <a:r>
              <a:rPr lang="es-ES" sz="4000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FORMA DE PAGO</a:t>
            </a:r>
            <a:endParaRPr lang="es-ES" sz="4000" dirty="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766095" y="2677472"/>
            <a:ext cx="9626836" cy="3196106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s-ES" sz="2800" b="1" dirty="0" smtClean="0"/>
              <a:t>Se efectuará en un solo plazo. </a:t>
            </a:r>
            <a:endParaRPr lang="es-ES" sz="2400" dirty="0" smtClean="0"/>
          </a:p>
          <a:p>
            <a:pPr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s-ES" sz="2800" dirty="0" smtClean="0"/>
              <a:t>El pago tendrá carácter anticipado y supondrá entregas de fondos con carácter previo a la justificación, como financiación necesaria para poder llevar a cabo las actuaciones inherentes a las subvención</a:t>
            </a:r>
            <a:r>
              <a:rPr lang="es-ES" sz="2400" dirty="0" smtClean="0"/>
              <a:t>. </a:t>
            </a:r>
          </a:p>
        </p:txBody>
      </p:sp>
      <p:pic>
        <p:nvPicPr>
          <p:cNvPr id="16389" name="Imagen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9882" y="268287"/>
            <a:ext cx="2846387" cy="705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Imagen 8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825367" y="264317"/>
            <a:ext cx="2658072" cy="8318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45268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3938" y="1002806"/>
            <a:ext cx="9720262" cy="1498600"/>
          </a:xfrm>
        </p:spPr>
        <p:txBody>
          <a:bodyPr>
            <a:normAutofit/>
          </a:bodyPr>
          <a:lstStyle/>
          <a:p>
            <a:pPr algn="ctr"/>
            <a:r>
              <a:rPr lang="es-ES" sz="4000" dirty="0" smtClean="0"/>
              <a:t/>
            </a:r>
            <a:br>
              <a:rPr lang="es-ES" sz="4000" dirty="0" smtClean="0"/>
            </a:br>
            <a:r>
              <a:rPr lang="es-ES" sz="4000" dirty="0" smtClean="0"/>
              <a:t>Retorno Voluntario 2018</a:t>
            </a:r>
            <a:endParaRPr lang="es-ES" sz="40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30294" y="2723827"/>
            <a:ext cx="9182100" cy="3484467"/>
          </a:xfrm>
        </p:spPr>
        <p:txBody>
          <a:bodyPr/>
          <a:lstStyle/>
          <a:p>
            <a:r>
              <a:rPr lang="es-ES" sz="2400" b="1" u="sng" dirty="0" smtClean="0"/>
              <a:t>NOVEDADES</a:t>
            </a:r>
            <a:endParaRPr lang="es-ES" b="1" u="sng" dirty="0" smtClean="0"/>
          </a:p>
          <a:p>
            <a:r>
              <a:rPr lang="es-ES" dirty="0" smtClean="0"/>
              <a:t>1. Supresión modalidad APRE (encaje en RVA)</a:t>
            </a:r>
          </a:p>
          <a:p>
            <a:r>
              <a:rPr lang="es-ES" dirty="0" smtClean="0"/>
              <a:t>2. Requisitos para tener la condición de participante (NTP con + de 90 días de residencia y no tener derecho a la libre circulación en territorio UE)</a:t>
            </a:r>
          </a:p>
          <a:p>
            <a:r>
              <a:rPr lang="es-ES" dirty="0"/>
              <a:t>3</a:t>
            </a:r>
            <a:r>
              <a:rPr lang="es-ES" dirty="0" smtClean="0"/>
              <a:t>. Pago único anticipado</a:t>
            </a:r>
          </a:p>
          <a:p>
            <a:r>
              <a:rPr lang="es-ES" dirty="0"/>
              <a:t>4</a:t>
            </a:r>
            <a:r>
              <a:rPr lang="es-ES" dirty="0" smtClean="0"/>
              <a:t>. </a:t>
            </a:r>
            <a:r>
              <a:rPr lang="es-ES" dirty="0"/>
              <a:t>P</a:t>
            </a:r>
            <a:r>
              <a:rPr lang="es-ES" dirty="0" smtClean="0"/>
              <a:t>restaciones excepcionales (cuantías y condiciones en Manual)</a:t>
            </a:r>
          </a:p>
          <a:p>
            <a:r>
              <a:rPr lang="es-ES" dirty="0"/>
              <a:t>5</a:t>
            </a:r>
            <a:r>
              <a:rPr lang="es-ES" dirty="0" smtClean="0"/>
              <a:t>. Finalización Red ERIN. Pendiente de confirmar condiciones de la futura Red</a:t>
            </a:r>
          </a:p>
          <a:p>
            <a:endParaRPr lang="es-ES" dirty="0"/>
          </a:p>
        </p:txBody>
      </p:sp>
      <p:pic>
        <p:nvPicPr>
          <p:cNvPr id="4" name="Imagen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23938" y="314731"/>
            <a:ext cx="2565626" cy="7124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Imagen 8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801616" y="255028"/>
            <a:ext cx="2658072" cy="8318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19858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3938" y="1041400"/>
            <a:ext cx="9720262" cy="1498600"/>
          </a:xfrm>
        </p:spPr>
        <p:txBody>
          <a:bodyPr wrap="square" numCol="1" anchorCtr="0" compatLnSpc="1">
            <a:prstTxWarp prst="textNoShape">
              <a:avLst/>
            </a:prstTxWarp>
            <a:normAutofit fontScale="90000"/>
          </a:bodyPr>
          <a:lstStyle/>
          <a:p>
            <a:pPr algn="ctr"/>
            <a:r>
              <a:rPr lang="es-ES" sz="4000" cap="none" dirty="0" smtClean="0"/>
              <a:t/>
            </a:r>
            <a:br>
              <a:rPr lang="es-ES" sz="4000" cap="none" dirty="0" smtClean="0"/>
            </a:br>
            <a:r>
              <a:rPr lang="es-ES" sz="4000" cap="none" dirty="0" smtClean="0"/>
              <a:t>MODALIDAD DE RETORNO VOLUNTARIO APRE</a:t>
            </a:r>
          </a:p>
        </p:txBody>
      </p:sp>
      <p:sp>
        <p:nvSpPr>
          <p:cNvPr id="33795" name="Marcador de contenido 2"/>
          <p:cNvSpPr>
            <a:spLocks noGrp="1"/>
          </p:cNvSpPr>
          <p:nvPr>
            <p:ph idx="1"/>
          </p:nvPr>
        </p:nvSpPr>
        <p:spPr>
          <a:xfrm>
            <a:off x="1023939" y="2539999"/>
            <a:ext cx="9720262" cy="3926704"/>
          </a:xfrm>
        </p:spPr>
        <p:txBody>
          <a:bodyPr/>
          <a:lstStyle/>
          <a:p>
            <a:pPr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000" dirty="0" smtClean="0"/>
              <a:t>Queda suprimida en esta convocatoria la modalidad de proyecto de retorno voluntario APRE.</a:t>
            </a:r>
          </a:p>
          <a:p>
            <a:pPr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000" dirty="0"/>
              <a:t>Las personas que han solicitado el abono acumulado y anticipado de la prestación contributiva por </a:t>
            </a:r>
            <a:r>
              <a:rPr lang="es-ES" sz="2000" dirty="0" smtClean="0"/>
              <a:t>desempleo, podrán </a:t>
            </a:r>
            <a:r>
              <a:rPr lang="es-ES" sz="2000" dirty="0"/>
              <a:t>ser participantes de la modalidad de retorno voluntario asistido y reintegración. En todos los casos, se tendrá especialmente en cuenta el criterio de vulnerabilidad económica, antes de determinar la pertinencia del </a:t>
            </a:r>
            <a:r>
              <a:rPr lang="es-ES" sz="2000" dirty="0" smtClean="0"/>
              <a:t>retorno. </a:t>
            </a:r>
          </a:p>
        </p:txBody>
      </p:sp>
      <p:pic>
        <p:nvPicPr>
          <p:cNvPr id="33797" name="Imagen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71651" y="198436"/>
            <a:ext cx="284638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Imagen 8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777865" y="198436"/>
            <a:ext cx="2658072" cy="8318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05846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3938" y="1176338"/>
            <a:ext cx="9720262" cy="1498600"/>
          </a:xfrm>
        </p:spPr>
        <p:txBody>
          <a:bodyPr>
            <a:normAutofit/>
          </a:bodyPr>
          <a:lstStyle/>
          <a:p>
            <a:pPr algn="ctr"/>
            <a:r>
              <a:rPr lang="es-ES" sz="4000" dirty="0" smtClean="0"/>
              <a:t>participantes</a:t>
            </a:r>
            <a:endParaRPr lang="es-ES" sz="40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s-ES" dirty="0" smtClean="0"/>
          </a:p>
          <a:p>
            <a:pPr algn="just">
              <a:lnSpc>
                <a:spcPct val="150000"/>
              </a:lnSpc>
              <a:buClrTx/>
              <a:buFont typeface="Arial" panose="020B0604020202020204" pitchFamily="34" charset="0"/>
              <a:buChar char="•"/>
            </a:pPr>
            <a:r>
              <a:rPr lang="es-ES" dirty="0" smtClean="0"/>
              <a:t> No podrán ser beneficiarias del derecho a la libre circulación en virtud de la normativa comunitaria (art. 3 Directiva 115/2008 y art. 2.5 Código de Fronteras </a:t>
            </a:r>
            <a:r>
              <a:rPr lang="es-ES" dirty="0" err="1" smtClean="0"/>
              <a:t>Schengen</a:t>
            </a:r>
            <a:r>
              <a:rPr lang="es-ES" dirty="0" smtClean="0"/>
              <a:t>).</a:t>
            </a:r>
          </a:p>
          <a:p>
            <a:pPr algn="just">
              <a:lnSpc>
                <a:spcPct val="150000"/>
              </a:lnSpc>
              <a:buClrTx/>
              <a:buFont typeface="Arial" panose="020B0604020202020204" pitchFamily="34" charset="0"/>
              <a:buChar char="•"/>
            </a:pPr>
            <a:r>
              <a:rPr lang="es-ES" dirty="0" smtClean="0"/>
              <a:t> Su estancia en España no podrá ser inferior a 90 días, salvo casos de extrema vulnerabilidad y autorizados por la Dirección General de Migraciones</a:t>
            </a:r>
          </a:p>
          <a:p>
            <a:pPr>
              <a:buFont typeface="Arial" panose="020B0604020202020204" pitchFamily="34" charset="0"/>
              <a:buChar char="•"/>
            </a:pPr>
            <a:endParaRPr lang="es-ES" dirty="0" smtClean="0"/>
          </a:p>
          <a:p>
            <a:endParaRPr lang="es-ES" dirty="0"/>
          </a:p>
        </p:txBody>
      </p:sp>
      <p:pic>
        <p:nvPicPr>
          <p:cNvPr id="4" name="Imagen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11239" y="223063"/>
            <a:ext cx="2753239" cy="667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magen 8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860993" y="169862"/>
            <a:ext cx="2658072" cy="8318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36870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76313" y="1096168"/>
            <a:ext cx="9720262" cy="1458913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s-ES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 </a:t>
            </a:r>
            <a:r>
              <a:rPr lang="es-ES" sz="4000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FORMA DE PAGO</a:t>
            </a:r>
            <a:endParaRPr lang="es-ES" sz="4000" dirty="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766095" y="2677472"/>
            <a:ext cx="9626836" cy="3196106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s-ES" sz="2800" b="1" dirty="0" smtClean="0"/>
              <a:t>Se efectuará en un solo plazo. </a:t>
            </a:r>
            <a:endParaRPr lang="es-ES" sz="2400" dirty="0" smtClean="0"/>
          </a:p>
          <a:p>
            <a:pPr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s-ES" sz="2800" dirty="0" smtClean="0"/>
              <a:t>El pago tendrá carácter anticipado y supondrá entregas de fondos con carácter previo a la justificación, como financiación necesaria para poder llevar a cabo las actuaciones inherentes a las subvención</a:t>
            </a:r>
            <a:r>
              <a:rPr lang="es-ES" sz="2400" dirty="0" smtClean="0"/>
              <a:t>. </a:t>
            </a:r>
          </a:p>
        </p:txBody>
      </p:sp>
      <p:pic>
        <p:nvPicPr>
          <p:cNvPr id="16389" name="Imagen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9882" y="268287"/>
            <a:ext cx="2846387" cy="705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Imagen 8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825367" y="264317"/>
            <a:ext cx="2658072" cy="8318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65942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3937" y="857249"/>
            <a:ext cx="9720262" cy="1401763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s-ES" sz="4000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/>
            </a:r>
            <a:br>
              <a:rPr lang="es-ES" sz="4000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</a:br>
            <a:r>
              <a:rPr lang="es-ES" sz="4000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PRESTACIONES EXCEPCIONALES</a:t>
            </a:r>
            <a:endParaRPr lang="es-ES" sz="4000" dirty="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23555" name="Marcador de contenido 2"/>
          <p:cNvSpPr>
            <a:spLocks noGrp="1"/>
          </p:cNvSpPr>
          <p:nvPr>
            <p:ph idx="1"/>
          </p:nvPr>
        </p:nvSpPr>
        <p:spPr>
          <a:xfrm>
            <a:off x="1400174" y="2380735"/>
            <a:ext cx="9344025" cy="3674075"/>
          </a:xfrm>
          <a:solidFill>
            <a:schemeClr val="bg1"/>
          </a:solidFill>
        </p:spPr>
        <p:txBody>
          <a:bodyPr/>
          <a:lstStyle/>
          <a:p>
            <a:pPr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000" dirty="0" smtClean="0"/>
              <a:t>La convocatoria prevé una serie de ayudas excepcionales, entre las que se podrán incluir: retorno con acompañamiento, costes de transporte en España y en el país de origen, gastos de medicamentos, y otras ayudas en caso de vulnerabilidad extrema.</a:t>
            </a:r>
          </a:p>
          <a:p>
            <a:pPr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000" dirty="0"/>
              <a:t>El </a:t>
            </a:r>
            <a:r>
              <a:rPr lang="es-ES" sz="2000" dirty="0" smtClean="0"/>
              <a:t>objeto de estas ayudas, las cuantías máximas, </a:t>
            </a:r>
            <a:r>
              <a:rPr lang="es-ES" sz="2000" dirty="0"/>
              <a:t>y </a:t>
            </a:r>
            <a:r>
              <a:rPr lang="es-ES" sz="2000" dirty="0" smtClean="0"/>
              <a:t>los supuestos que requieran </a:t>
            </a:r>
            <a:r>
              <a:rPr lang="es-ES" sz="2000" dirty="0"/>
              <a:t>autorización o </a:t>
            </a:r>
            <a:r>
              <a:rPr lang="es-ES" sz="2000" dirty="0" smtClean="0"/>
              <a:t>notificación, </a:t>
            </a:r>
            <a:r>
              <a:rPr lang="es-ES" sz="2000" dirty="0"/>
              <a:t>en su caso, vendrán determinadas en el Manual de </a:t>
            </a:r>
            <a:r>
              <a:rPr lang="es-ES" sz="2000" dirty="0" smtClean="0"/>
              <a:t>Gestión </a:t>
            </a:r>
            <a:r>
              <a:rPr lang="es-ES" sz="2000" dirty="0"/>
              <a:t>de </a:t>
            </a:r>
            <a:r>
              <a:rPr lang="es-ES" sz="2000" dirty="0" smtClean="0"/>
              <a:t> </a:t>
            </a:r>
            <a:r>
              <a:rPr lang="es-ES" sz="2000" dirty="0"/>
              <a:t>P</a:t>
            </a:r>
            <a:r>
              <a:rPr lang="es-ES" sz="2000" dirty="0" smtClean="0"/>
              <a:t>royectos </a:t>
            </a:r>
            <a:r>
              <a:rPr lang="es-ES" sz="2000" dirty="0"/>
              <a:t>de </a:t>
            </a:r>
            <a:r>
              <a:rPr lang="es-ES" sz="2000" dirty="0" smtClean="0"/>
              <a:t>Retorno </a:t>
            </a:r>
            <a:r>
              <a:rPr lang="es-ES" sz="2000" dirty="0"/>
              <a:t>V</a:t>
            </a:r>
            <a:r>
              <a:rPr lang="es-ES" sz="2000" dirty="0" smtClean="0"/>
              <a:t>oluntario</a:t>
            </a:r>
          </a:p>
        </p:txBody>
      </p:sp>
      <p:pic>
        <p:nvPicPr>
          <p:cNvPr id="23557" name="Imagen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89001" y="263525"/>
            <a:ext cx="3017981" cy="6746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Imagen 8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611610" y="263525"/>
            <a:ext cx="2658072" cy="8318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s-ES" sz="8000" b="1" dirty="0" smtClean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es-ES" sz="8000" b="1" dirty="0" smtClean="0">
                <a:solidFill>
                  <a:schemeClr val="accent3">
                    <a:lumMod val="75000"/>
                  </a:schemeClr>
                </a:solidFill>
              </a:rPr>
            </a:br>
            <a:r>
              <a:rPr lang="es-ES" sz="8000" b="1" dirty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es-ES" sz="8000" b="1" dirty="0">
                <a:solidFill>
                  <a:schemeClr val="accent3">
                    <a:lumMod val="75000"/>
                  </a:schemeClr>
                </a:solidFill>
              </a:rPr>
            </a:br>
            <a:r>
              <a:rPr lang="es-ES" sz="8000" b="1" dirty="0" smtClean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es-ES" sz="8000" b="1" dirty="0" smtClean="0">
                <a:solidFill>
                  <a:schemeClr val="accent3">
                    <a:lumMod val="75000"/>
                  </a:schemeClr>
                </a:solidFill>
              </a:rPr>
            </a:br>
            <a:endParaRPr lang="es-ES" sz="8000" dirty="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pic>
        <p:nvPicPr>
          <p:cNvPr id="18436" name="Imagen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11239" y="223063"/>
            <a:ext cx="2753239" cy="667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CuadroTexto 6"/>
          <p:cNvSpPr txBox="1"/>
          <p:nvPr/>
        </p:nvSpPr>
        <p:spPr>
          <a:xfrm>
            <a:off x="639763" y="788879"/>
            <a:ext cx="10104437" cy="132343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4000" dirty="0" smtClean="0">
              <a:solidFill>
                <a:schemeClr val="tx1">
                  <a:lumMod val="90000"/>
                  <a:lumOff val="10000"/>
                </a:schemeClr>
              </a:solidFill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40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cs typeface="+mn-cs"/>
              </a:rPr>
              <a:t>REINTEGRACIÓN - RED </a:t>
            </a:r>
            <a:r>
              <a:rPr lang="es-ES" sz="4000" dirty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cs typeface="+mn-cs"/>
              </a:rPr>
              <a:t>ERIN</a:t>
            </a:r>
          </a:p>
        </p:txBody>
      </p:sp>
      <p:sp>
        <p:nvSpPr>
          <p:cNvPr id="18438" name="CuadroTexto 2"/>
          <p:cNvSpPr txBox="1">
            <a:spLocks noChangeArrowheads="1"/>
          </p:cNvSpPr>
          <p:nvPr/>
        </p:nvSpPr>
        <p:spPr bwMode="auto">
          <a:xfrm>
            <a:off x="1252538" y="2315408"/>
            <a:ext cx="9258944" cy="30008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dirty="0" smtClean="0">
                <a:latin typeface="Tw Cen MT"/>
              </a:rPr>
              <a:t>Proyecto europeo, cofinanciado por FAMI, </a:t>
            </a:r>
            <a:r>
              <a:rPr lang="es-ES" dirty="0">
                <a:latin typeface="Tw Cen MT"/>
              </a:rPr>
              <a:t>que tiene como objeto la reintegración de nacionales de terceros países en el país de origen. </a:t>
            </a:r>
            <a:endParaRPr lang="es-ES" dirty="0" smtClean="0">
              <a:latin typeface="Tw Cen MT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s-ES" dirty="0">
              <a:latin typeface="Tw Cen MT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dirty="0" smtClean="0">
                <a:latin typeface="Tw Cen MT"/>
              </a:rPr>
              <a:t>La fase actual del proyecto finaliza el 31 de mayo de 2018. A partir de esta fecha  cesarán las derivaciones a la Red ERIN.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s-ES" dirty="0">
              <a:latin typeface="Tw Cen MT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dirty="0" smtClean="0">
                <a:latin typeface="Tw Cen MT"/>
              </a:rPr>
              <a:t>Pendiente de determinar las características del modelo a partir del 1 de junio de 2018.</a:t>
            </a:r>
            <a:endParaRPr lang="es-ES" dirty="0">
              <a:latin typeface="Tw Cen MT"/>
            </a:endParaRPr>
          </a:p>
        </p:txBody>
      </p:sp>
      <p:pic>
        <p:nvPicPr>
          <p:cNvPr id="8" name="Imagen 8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860993" y="169862"/>
            <a:ext cx="2658072" cy="8318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60571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3937" y="966991"/>
            <a:ext cx="9720262" cy="1498600"/>
          </a:xfrm>
        </p:spPr>
        <p:txBody>
          <a:bodyPr>
            <a:normAutofit/>
          </a:bodyPr>
          <a:lstStyle/>
          <a:p>
            <a:pPr algn="ctr"/>
            <a:r>
              <a:rPr lang="es-ES" sz="4000" dirty="0" smtClean="0"/>
              <a:t/>
            </a:r>
            <a:br>
              <a:rPr lang="es-ES" sz="4000" dirty="0" smtClean="0"/>
            </a:br>
            <a:r>
              <a:rPr lang="es-ES" sz="4000" dirty="0" smtClean="0"/>
              <a:t>Retorno Voluntario 2018</a:t>
            </a:r>
            <a:endParaRPr lang="es-ES" sz="40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933574" y="2579891"/>
            <a:ext cx="8810625" cy="4022725"/>
          </a:xfrm>
        </p:spPr>
        <p:txBody>
          <a:bodyPr/>
          <a:lstStyle/>
          <a:p>
            <a:r>
              <a:rPr lang="es-ES" sz="2400" b="1" u="sng" dirty="0" smtClean="0"/>
              <a:t>ASPECTOS A TENER EN CUENTA EN LA SOLICITUD</a:t>
            </a:r>
            <a:endParaRPr lang="es-ES" b="1" u="sng" dirty="0" smtClean="0"/>
          </a:p>
          <a:p>
            <a:r>
              <a:rPr lang="es-ES" dirty="0" smtClean="0"/>
              <a:t>1. Anexos I a V</a:t>
            </a:r>
          </a:p>
          <a:p>
            <a:r>
              <a:rPr lang="es-ES" dirty="0" smtClean="0"/>
              <a:t>2. Ayudas económicas en cada tipo de proyecto</a:t>
            </a:r>
            <a:endParaRPr lang="es-ES" dirty="0"/>
          </a:p>
          <a:p>
            <a:r>
              <a:rPr lang="es-ES" dirty="0" smtClean="0"/>
              <a:t>3. Presupuesto (anexo III)</a:t>
            </a:r>
          </a:p>
          <a:p>
            <a:r>
              <a:rPr lang="es-ES" dirty="0"/>
              <a:t>4</a:t>
            </a:r>
            <a:r>
              <a:rPr lang="es-ES" dirty="0" smtClean="0"/>
              <a:t>. Subcontratación</a:t>
            </a:r>
            <a:endParaRPr lang="es-ES" dirty="0"/>
          </a:p>
        </p:txBody>
      </p:sp>
      <p:pic>
        <p:nvPicPr>
          <p:cNvPr id="4" name="Imagen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23938" y="314731"/>
            <a:ext cx="2694622" cy="8318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Imagen 8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872868" y="314731"/>
            <a:ext cx="2658072" cy="8318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519743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s-ES" sz="8000" b="1" dirty="0" smtClean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es-ES" sz="8000" b="1" dirty="0" smtClean="0">
                <a:solidFill>
                  <a:schemeClr val="accent3">
                    <a:lumMod val="75000"/>
                  </a:schemeClr>
                </a:solidFill>
              </a:rPr>
            </a:br>
            <a:r>
              <a:rPr lang="es-ES" sz="8000" b="1" dirty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es-ES" sz="8000" b="1" dirty="0">
                <a:solidFill>
                  <a:schemeClr val="accent3">
                    <a:lumMod val="75000"/>
                  </a:schemeClr>
                </a:solidFill>
              </a:rPr>
            </a:br>
            <a:r>
              <a:rPr lang="es-ES" sz="8000" b="1" dirty="0" smtClean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es-ES" sz="8000" b="1" dirty="0" smtClean="0">
                <a:solidFill>
                  <a:schemeClr val="accent3">
                    <a:lumMod val="75000"/>
                  </a:schemeClr>
                </a:solidFill>
              </a:rPr>
            </a:br>
            <a:endParaRPr lang="es-ES" sz="8000" dirty="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pic>
        <p:nvPicPr>
          <p:cNvPr id="14340" name="Imagen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23938" y="155913"/>
            <a:ext cx="2609911" cy="7466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uadroTexto 2"/>
          <p:cNvSpPr txBox="1"/>
          <p:nvPr/>
        </p:nvSpPr>
        <p:spPr>
          <a:xfrm>
            <a:off x="885824" y="665163"/>
            <a:ext cx="10163175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es-ES" b="1" dirty="0" smtClean="0">
              <a:solidFill>
                <a:schemeClr val="tx1">
                  <a:lumMod val="90000"/>
                  <a:lumOff val="10000"/>
                </a:schemeClr>
              </a:solidFill>
              <a:latin typeface="+mn-lt"/>
              <a:cs typeface="+mn-cs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es-ES" b="1" dirty="0" smtClean="0">
              <a:solidFill>
                <a:schemeClr val="tx1">
                  <a:lumMod val="90000"/>
                  <a:lumOff val="10000"/>
                </a:schemeClr>
              </a:solidFill>
              <a:latin typeface="+mn-lt"/>
              <a:cs typeface="+mn-cs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es-ES" b="1" dirty="0">
              <a:solidFill>
                <a:schemeClr val="tx1">
                  <a:lumMod val="90000"/>
                  <a:lumOff val="10000"/>
                </a:schemeClr>
              </a:solidFill>
              <a:latin typeface="+mn-lt"/>
              <a:cs typeface="+mn-cs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b="1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cs typeface="+mn-cs"/>
              </a:rPr>
              <a:t>RESOLUCIÓN DE 16 DE MARZO DE 2018, </a:t>
            </a:r>
            <a:r>
              <a:rPr lang="es-ES" b="1" dirty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cs typeface="+mn-cs"/>
              </a:rPr>
              <a:t>DE LA DIRECCIÓN GENERAL DE MIGRACIONES, POR LA QUE SE CONVOCAN SUBVENCIONES PARA PROYECTOS DE RETORNO VOLUNTARIO DE PERSONAS NACIONALES DE TERCEROS PAÍSES. 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>
              <a:solidFill>
                <a:schemeClr val="tx1">
                  <a:lumMod val="90000"/>
                  <a:lumOff val="10000"/>
                </a:schemeClr>
              </a:solidFill>
              <a:latin typeface="+mn-lt"/>
              <a:cs typeface="+mn-cs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 smtClean="0">
                <a:latin typeface="+mn-lt"/>
                <a:cs typeface="+mn-cs"/>
              </a:rPr>
              <a:t>El extracto de la </a:t>
            </a:r>
            <a:r>
              <a:rPr lang="es-ES" dirty="0">
                <a:latin typeface="+mn-lt"/>
                <a:cs typeface="+mn-cs"/>
              </a:rPr>
              <a:t>convocatoria se publicó en el BOE el día </a:t>
            </a:r>
            <a:r>
              <a:rPr lang="es-ES" dirty="0" smtClean="0">
                <a:latin typeface="+mn-lt"/>
                <a:cs typeface="+mn-cs"/>
              </a:rPr>
              <a:t>26 de marzo de 2018:</a:t>
            </a:r>
            <a:endParaRPr lang="es-ES" dirty="0">
              <a:latin typeface="+mn-lt"/>
              <a:cs typeface="+mn-cs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u="sng" dirty="0" smtClean="0">
                <a:solidFill>
                  <a:srgbClr val="0070C0"/>
                </a:solidFill>
                <a:latin typeface="+mn-lt"/>
                <a:cs typeface="+mn-cs"/>
              </a:rPr>
              <a:t>https</a:t>
            </a:r>
            <a:r>
              <a:rPr lang="es-ES" u="sng" dirty="0">
                <a:solidFill>
                  <a:srgbClr val="0070C0"/>
                </a:solidFill>
                <a:latin typeface="+mn-lt"/>
                <a:cs typeface="+mn-cs"/>
              </a:rPr>
              <a:t>://</a:t>
            </a:r>
            <a:r>
              <a:rPr lang="es-ES" u="sng" dirty="0" smtClean="0">
                <a:solidFill>
                  <a:srgbClr val="0070C0"/>
                </a:solidFill>
                <a:latin typeface="+mn-lt"/>
                <a:cs typeface="+mn-cs"/>
              </a:rPr>
              <a:t>www.boe.es/boe/dias/2018/03/26/index.php/</a:t>
            </a:r>
            <a:endParaRPr lang="es-ES" u="sng" dirty="0">
              <a:solidFill>
                <a:srgbClr val="0070C0"/>
              </a:solidFill>
              <a:latin typeface="+mn-lt"/>
              <a:cs typeface="+mn-cs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>
              <a:latin typeface="+mn-lt"/>
              <a:cs typeface="+mn-cs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>
                <a:latin typeface="+mn-lt"/>
                <a:cs typeface="+mn-cs"/>
              </a:rPr>
              <a:t> 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>
                <a:latin typeface="+mn-lt"/>
                <a:cs typeface="+mn-cs"/>
              </a:rPr>
              <a:t>La resolución puede encontrarse también en la Base de Datos Nacional de Subvenciones, junto a los anexos correspondientes: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>
                <a:latin typeface="+mn-lt"/>
                <a:cs typeface="+mn-cs"/>
                <a:hlinkClick r:id="rId3"/>
              </a:rPr>
              <a:t>http://</a:t>
            </a:r>
            <a:r>
              <a:rPr lang="es-ES" dirty="0" smtClean="0">
                <a:latin typeface="+mn-lt"/>
                <a:cs typeface="+mn-cs"/>
                <a:hlinkClick r:id="rId3"/>
              </a:rPr>
              <a:t>www.pap.minhafp.gob.es/bdnstrans/GE/es/convocatoria/390986</a:t>
            </a:r>
            <a:r>
              <a:rPr lang="es-ES" dirty="0" smtClean="0">
                <a:latin typeface="+mn-lt"/>
                <a:cs typeface="+mn-cs"/>
              </a:rPr>
              <a:t> </a:t>
            </a:r>
            <a:endParaRPr lang="es-ES" dirty="0">
              <a:latin typeface="+mn-lt"/>
              <a:cs typeface="+mn-cs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>
              <a:latin typeface="+mn-lt"/>
              <a:cs typeface="+mn-cs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>
                <a:latin typeface="+mn-lt"/>
                <a:cs typeface="+mn-cs"/>
              </a:rPr>
              <a:t>O en el Portal de Inmigración de la SGIE: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>
                <a:latin typeface="+mn-lt"/>
                <a:cs typeface="+mn-cs"/>
                <a:hlinkClick r:id="rId4"/>
              </a:rPr>
              <a:t>http://extranjeros.empleo.gob.es/es/Subvenciones/AreaIntegracion/retorno_voluntario/index.html</a:t>
            </a:r>
            <a:endParaRPr lang="es-ES" dirty="0">
              <a:latin typeface="+mn-lt"/>
              <a:cs typeface="+mn-cs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 smtClean="0">
              <a:latin typeface="+mn-lt"/>
              <a:cs typeface="+mn-cs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b="1" dirty="0" smtClean="0">
                <a:cs typeface="Arial" panose="020B0604020202020204" pitchFamily="34" charset="0"/>
              </a:rPr>
              <a:t>Plazo de presentación de solicitudes: 20 </a:t>
            </a:r>
            <a:r>
              <a:rPr lang="es-ES" b="1" dirty="0">
                <a:cs typeface="Arial" panose="020B0604020202020204" pitchFamily="34" charset="0"/>
              </a:rPr>
              <a:t>días naturales a partir publicación en BOE (26/03/18): </a:t>
            </a:r>
            <a:r>
              <a:rPr lang="es-ES" b="1" u="sng" dirty="0">
                <a:cs typeface="Arial" panose="020B0604020202020204" pitchFamily="34" charset="0"/>
              </a:rPr>
              <a:t>Último día 16/04/2018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>
              <a:latin typeface="+mn-lt"/>
              <a:cs typeface="+mn-cs"/>
            </a:endParaRPr>
          </a:p>
        </p:txBody>
      </p:sp>
      <p:pic>
        <p:nvPicPr>
          <p:cNvPr id="6" name="Imagen 8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690965" y="113292"/>
            <a:ext cx="2658072" cy="8318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28688" y="966991"/>
            <a:ext cx="9720262" cy="1498600"/>
          </a:xfrm>
        </p:spPr>
        <p:txBody>
          <a:bodyPr>
            <a:normAutofit/>
          </a:bodyPr>
          <a:lstStyle/>
          <a:p>
            <a:pPr algn="ctr"/>
            <a:r>
              <a:rPr lang="es-ES" sz="4000" dirty="0" smtClean="0"/>
              <a:t>ANEXOS i-v</a:t>
            </a:r>
            <a:endParaRPr lang="es-ES" sz="40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257300" y="2286000"/>
            <a:ext cx="9486900" cy="4022725"/>
          </a:xfrm>
        </p:spPr>
        <p:txBody>
          <a:bodyPr/>
          <a:lstStyle/>
          <a:p>
            <a:pPr algn="just"/>
            <a:r>
              <a:rPr lang="es-ES" b="1" dirty="0" smtClean="0"/>
              <a:t>ANEXO I SOLICITUD</a:t>
            </a:r>
          </a:p>
          <a:p>
            <a:pPr algn="just">
              <a:buClrTx/>
              <a:buFont typeface="Arial" panose="020B0604020202020204" pitchFamily="34" charset="0"/>
              <a:buChar char="•"/>
            </a:pPr>
            <a:r>
              <a:rPr lang="es-ES" dirty="0" smtClean="0"/>
              <a:t> Correo electrónico para aviso de cortesía cuando se produzca una notificación.</a:t>
            </a:r>
          </a:p>
          <a:p>
            <a:pPr algn="just">
              <a:buClrTx/>
              <a:buFont typeface="Arial" panose="020B0604020202020204" pitchFamily="34" charset="0"/>
              <a:buChar char="•"/>
            </a:pPr>
            <a:r>
              <a:rPr lang="es-ES" dirty="0" smtClean="0"/>
              <a:t> El apartado 3 (cuantía solicitada) debe coincidir con el apartado 2 del anexo III (presupuesto).</a:t>
            </a:r>
          </a:p>
          <a:p>
            <a:pPr marL="0" indent="0" algn="just">
              <a:buClrTx/>
              <a:buNone/>
            </a:pPr>
            <a:r>
              <a:rPr lang="es-ES" b="1" dirty="0" smtClean="0"/>
              <a:t>ANEXO II ENTIDAD</a:t>
            </a:r>
          </a:p>
          <a:p>
            <a:pPr algn="just">
              <a:buClrTx/>
              <a:buFont typeface="Arial" panose="020B0604020202020204" pitchFamily="34" charset="0"/>
              <a:buChar char="•"/>
            </a:pPr>
            <a:r>
              <a:rPr lang="es-ES" dirty="0" smtClean="0"/>
              <a:t> Documentación justificativa de sistemas de evaluación y calidad.</a:t>
            </a:r>
          </a:p>
          <a:p>
            <a:pPr algn="just">
              <a:buClrTx/>
              <a:buFont typeface="Arial" panose="020B0604020202020204" pitchFamily="34" charset="0"/>
              <a:buChar char="•"/>
            </a:pPr>
            <a:r>
              <a:rPr lang="es-ES" dirty="0"/>
              <a:t> </a:t>
            </a:r>
            <a:r>
              <a:rPr lang="es-ES" dirty="0" smtClean="0"/>
              <a:t>Documentación justificativa de auditorías, la más reciente de los últimos ejercicios. </a:t>
            </a:r>
            <a:endParaRPr lang="es-ES" dirty="0"/>
          </a:p>
        </p:txBody>
      </p:sp>
      <p:pic>
        <p:nvPicPr>
          <p:cNvPr id="4" name="Imagen 8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872868" y="314731"/>
            <a:ext cx="2658072" cy="8318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23938" y="314731"/>
            <a:ext cx="2786062" cy="8318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78715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3938" y="1146582"/>
            <a:ext cx="9720262" cy="1284201"/>
          </a:xfrm>
        </p:spPr>
        <p:txBody>
          <a:bodyPr>
            <a:normAutofit/>
          </a:bodyPr>
          <a:lstStyle/>
          <a:p>
            <a:pPr algn="ctr"/>
            <a:r>
              <a:rPr lang="es-ES" sz="4000" dirty="0" smtClean="0"/>
              <a:t>Anexos: i - v</a:t>
            </a:r>
            <a:endParaRPr lang="es-ES" sz="40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23938" y="2226586"/>
            <a:ext cx="10139362" cy="4223641"/>
          </a:xfrm>
        </p:spPr>
        <p:txBody>
          <a:bodyPr/>
          <a:lstStyle/>
          <a:p>
            <a:pPr algn="just"/>
            <a:r>
              <a:rPr lang="es-ES" b="1" dirty="0" smtClean="0"/>
              <a:t>ANEXO III PROYECTO</a:t>
            </a:r>
          </a:p>
          <a:p>
            <a:pPr algn="just">
              <a:buClrTx/>
              <a:buFont typeface="Arial" panose="020B0604020202020204" pitchFamily="34" charset="0"/>
              <a:buChar char="•"/>
            </a:pPr>
            <a:r>
              <a:rPr lang="es-ES" dirty="0"/>
              <a:t> </a:t>
            </a:r>
            <a:r>
              <a:rPr lang="es-ES" dirty="0" smtClean="0"/>
              <a:t>Un único Anexo III por tipo de proyecto.</a:t>
            </a:r>
          </a:p>
          <a:p>
            <a:pPr algn="just">
              <a:buClrTx/>
              <a:buFont typeface="Arial" panose="020B0604020202020204" pitchFamily="34" charset="0"/>
              <a:buChar char="•"/>
            </a:pPr>
            <a:r>
              <a:rPr lang="es-ES" dirty="0"/>
              <a:t> </a:t>
            </a:r>
            <a:r>
              <a:rPr lang="es-ES" dirty="0" smtClean="0"/>
              <a:t>Matriz de planificación. Indicadores de resultado. Imprescindible facilitar los datos de los indicadores básicos indicados en la matriz de planificación. </a:t>
            </a:r>
          </a:p>
          <a:p>
            <a:pPr algn="just">
              <a:buClrTx/>
              <a:buFont typeface="Arial" panose="020B0604020202020204" pitchFamily="34" charset="0"/>
              <a:buChar char="•"/>
            </a:pPr>
            <a:r>
              <a:rPr lang="es-ES" dirty="0" smtClean="0"/>
              <a:t> Previsión de gastos de actividades (apartado 1.4)</a:t>
            </a:r>
          </a:p>
          <a:p>
            <a:pPr algn="just">
              <a:buClrTx/>
              <a:buFont typeface="Arial" panose="020B0604020202020204" pitchFamily="34" charset="0"/>
              <a:buChar char="•"/>
            </a:pPr>
            <a:r>
              <a:rPr lang="es-ES" dirty="0"/>
              <a:t> </a:t>
            </a:r>
            <a:r>
              <a:rPr lang="es-ES" dirty="0" smtClean="0"/>
              <a:t>Anexos recogida de datos. Anexo datos quincenales y Anexo de seguimiento económico deben coincidir. </a:t>
            </a:r>
          </a:p>
          <a:p>
            <a:pPr marL="0" indent="0" algn="just">
              <a:buClrTx/>
              <a:buNone/>
            </a:pPr>
            <a:r>
              <a:rPr lang="es-ES" b="1" dirty="0" smtClean="0"/>
              <a:t>ANEXO IV</a:t>
            </a:r>
            <a:r>
              <a:rPr lang="es-ES" dirty="0" smtClean="0"/>
              <a:t>: Compromiso de financiación propia.</a:t>
            </a:r>
          </a:p>
          <a:p>
            <a:pPr marL="0" indent="0" algn="just">
              <a:buClrTx/>
              <a:buNone/>
            </a:pPr>
            <a:r>
              <a:rPr lang="es-ES" b="1" dirty="0" smtClean="0"/>
              <a:t>ANEXO V</a:t>
            </a:r>
            <a:r>
              <a:rPr lang="es-ES" dirty="0" smtClean="0"/>
              <a:t>: Cuestionario de valoración de la calidad de gestión de proyectos similares subvencionados por otros órganos públicos concedentes. </a:t>
            </a:r>
            <a:endParaRPr lang="es-ES" dirty="0"/>
          </a:p>
        </p:txBody>
      </p:sp>
      <p:pic>
        <p:nvPicPr>
          <p:cNvPr id="4" name="Imagen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23938" y="314731"/>
            <a:ext cx="2694622" cy="8318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magen 8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872868" y="314731"/>
            <a:ext cx="2658072" cy="8318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472559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14413" y="904875"/>
            <a:ext cx="9720262" cy="768350"/>
          </a:xfrm>
        </p:spPr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s-ES" sz="8000" b="1" dirty="0" smtClean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es-ES" sz="8000" b="1" dirty="0" smtClean="0">
                <a:solidFill>
                  <a:schemeClr val="accent3">
                    <a:lumMod val="75000"/>
                  </a:schemeClr>
                </a:solidFill>
              </a:rPr>
            </a:br>
            <a:r>
              <a:rPr lang="es-ES" sz="8000" b="1" dirty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es-ES" sz="8000" b="1" dirty="0">
                <a:solidFill>
                  <a:schemeClr val="accent3">
                    <a:lumMod val="75000"/>
                  </a:schemeClr>
                </a:solidFill>
              </a:rPr>
            </a:br>
            <a:r>
              <a:rPr lang="es-ES" sz="8000" b="1" dirty="0" smtClean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es-ES" sz="8000" b="1" dirty="0" smtClean="0">
                <a:solidFill>
                  <a:schemeClr val="accent3">
                    <a:lumMod val="75000"/>
                  </a:schemeClr>
                </a:solidFill>
              </a:rPr>
            </a:br>
            <a:endParaRPr lang="es-ES" sz="8000" dirty="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pic>
        <p:nvPicPr>
          <p:cNvPr id="19460" name="Imagen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55048" y="393600"/>
            <a:ext cx="3098792" cy="752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2688189"/>
              </p:ext>
            </p:extLst>
          </p:nvPr>
        </p:nvGraphicFramePr>
        <p:xfrm>
          <a:off x="2413686" y="2667001"/>
          <a:ext cx="7529384" cy="3148965"/>
        </p:xfrm>
        <a:graphic>
          <a:graphicData uri="http://schemas.openxmlformats.org/drawingml/2006/table">
            <a:tbl>
              <a:tblPr firstRow="1" firstCol="1" bandRow="1"/>
              <a:tblGrid>
                <a:gridCol w="2234087"/>
                <a:gridCol w="1118713"/>
                <a:gridCol w="1396767"/>
                <a:gridCol w="1451854"/>
                <a:gridCol w="1327963"/>
              </a:tblGrid>
              <a:tr h="485030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333333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6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600" b="1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ASISTIDO Y REINTEGRACIÓN</a:t>
                      </a:r>
                      <a:endParaRPr lang="es-ES" sz="16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690" marR="59690" marT="59690" marB="5969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PRODUCTIVO</a:t>
                      </a:r>
                      <a:endParaRPr lang="es-ES" sz="16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690" marR="59690" marT="59690" marB="5969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7059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ES" sz="11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690" marR="59690" marT="59690" marB="5969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Por Persona</a:t>
                      </a:r>
                      <a:endParaRPr lang="es-ES" sz="11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690" marR="59690" marT="59690" marB="5969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Máximo unidad familiar</a:t>
                      </a:r>
                      <a:endParaRPr lang="es-ES" sz="11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690" marR="59690" marT="59690" marB="5969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Por Persona</a:t>
                      </a:r>
                      <a:endParaRPr lang="es-ES" sz="11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690" marR="59690" marT="59690" marB="5969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Máximo unidad familiar</a:t>
                      </a:r>
                      <a:endParaRPr lang="es-ES" sz="11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690" marR="59690" marT="59690" marB="5969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30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Billete</a:t>
                      </a:r>
                      <a:endParaRPr lang="es-ES" sz="11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690" marR="59690" marT="59690" marB="5969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COSTE TOTAL</a:t>
                      </a:r>
                      <a:endParaRPr lang="es-ES" sz="11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690" marR="59690" marT="59690" marB="5969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130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Dinero de Bolsillo</a:t>
                      </a:r>
                      <a:endParaRPr lang="es-ES" sz="11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690" marR="59690" marT="59690" marB="5969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50€</a:t>
                      </a:r>
                      <a:endParaRPr lang="es-ES" sz="11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690" marR="59690" marT="59690" marB="5969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400€</a:t>
                      </a:r>
                      <a:endParaRPr lang="es-ES" sz="11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690" marR="59690" marT="59690" marB="5969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50€</a:t>
                      </a:r>
                      <a:endParaRPr lang="es-ES" sz="11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690" marR="59690" marT="59690" marB="5969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400€</a:t>
                      </a:r>
                      <a:endParaRPr lang="es-ES" sz="11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690" marR="59690" marT="59690" marB="5969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30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1º Instalación</a:t>
                      </a:r>
                      <a:endParaRPr lang="es-ES" sz="11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690" marR="59690" marT="59690" marB="5969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400€</a:t>
                      </a:r>
                      <a:endParaRPr lang="es-ES" sz="11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690" marR="59690" marT="59690" marB="5969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1600€</a:t>
                      </a:r>
                      <a:endParaRPr lang="es-ES" sz="11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690" marR="59690" marT="59690" marB="5969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400€</a:t>
                      </a:r>
                      <a:endParaRPr lang="es-ES" sz="11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690" marR="59690" marT="59690" marB="5969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1600€</a:t>
                      </a:r>
                      <a:endParaRPr lang="es-ES" sz="11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690" marR="59690" marT="59690" marB="5969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94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Gastos Excepcionales</a:t>
                      </a:r>
                      <a:endParaRPr lang="es-ES" sz="11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690" marR="59690" marT="59690" marB="5969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Justificados: Acompañamiento, </a:t>
                      </a:r>
                      <a:r>
                        <a:rPr lang="en-US" sz="1000" dirty="0" smtClean="0"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medicamentos</a:t>
                      </a:r>
                      <a:r>
                        <a:rPr lang="en-US" sz="1000" dirty="0"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etc.</a:t>
                      </a:r>
                      <a:endParaRPr lang="es-ES" sz="11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690" marR="59690" marT="59690" marB="5969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5094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Por </a:t>
                      </a:r>
                      <a:r>
                        <a:rPr lang="en-US" sz="1000" dirty="0" smtClean="0"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iniciativa</a:t>
                      </a:r>
                      <a:r>
                        <a:rPr lang="en-US" sz="1000" baseline="0" dirty="0" smtClean="0"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empresarial</a:t>
                      </a:r>
                      <a:endParaRPr lang="es-ES" sz="11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690" marR="59690" marT="59690" marB="5969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ES" sz="11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690" marR="59690" marT="59690" marB="5969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ES" sz="11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690" marR="59690" marT="59690" marB="5969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 </a:t>
                      </a:r>
                      <a:r>
                        <a:rPr lang="en-US" sz="1000" b="1" dirty="0"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1000€</a:t>
                      </a:r>
                      <a:r>
                        <a:rPr lang="en-US" sz="1000" dirty="0"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a </a:t>
                      </a:r>
                      <a:r>
                        <a:rPr lang="en-US" sz="1000" b="1" dirty="0"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5000€</a:t>
                      </a:r>
                      <a:endParaRPr lang="es-ES" sz="11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690" marR="59690" marT="59690" marB="5969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CuadroTexto 6"/>
          <p:cNvSpPr txBox="1"/>
          <p:nvPr/>
        </p:nvSpPr>
        <p:spPr>
          <a:xfrm>
            <a:off x="585788" y="1198116"/>
            <a:ext cx="11039475" cy="107721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3200" dirty="0" smtClean="0">
              <a:solidFill>
                <a:schemeClr val="tx1">
                  <a:lumMod val="90000"/>
                  <a:lumOff val="10000"/>
                </a:schemeClr>
              </a:solidFill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32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cs typeface="+mn-cs"/>
              </a:rPr>
              <a:t>AYUDAS </a:t>
            </a:r>
            <a:r>
              <a:rPr lang="es-ES" sz="3200" dirty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cs typeface="+mn-cs"/>
              </a:rPr>
              <a:t>ECONÓMICAS DE LOS PROYECTOS</a:t>
            </a:r>
          </a:p>
        </p:txBody>
      </p:sp>
      <p:pic>
        <p:nvPicPr>
          <p:cNvPr id="8" name="Imagen 8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872868" y="314731"/>
            <a:ext cx="2658072" cy="8318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233255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619125" y="452438"/>
            <a:ext cx="13306425" cy="1446212"/>
          </a:xfr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s-ES" sz="4000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ANEXO iii. TABLA b</a:t>
            </a:r>
            <a:br>
              <a:rPr lang="es-ES" sz="4000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</a:br>
            <a:r>
              <a:rPr lang="es-ES" sz="4000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PRESUPUESTO DEL PROYECTO</a:t>
            </a:r>
            <a:endParaRPr lang="es-ES" sz="4000" dirty="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pic>
        <p:nvPicPr>
          <p:cNvPr id="32771" name="Imagen 5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22575" y="6022975"/>
            <a:ext cx="19161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2" name="Imagen 6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889625" y="6022975"/>
            <a:ext cx="284638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Objet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4135601"/>
              </p:ext>
            </p:extLst>
          </p:nvPr>
        </p:nvGraphicFramePr>
        <p:xfrm>
          <a:off x="2326153" y="1694372"/>
          <a:ext cx="7415868" cy="5418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3" name="Hoja de cálculo" r:id="rId6" imgW="11687067" imgH="10010633" progId="Excel.Sheet.12">
                  <p:embed/>
                </p:oleObj>
              </mc:Choice>
              <mc:Fallback>
                <p:oleObj name="Hoja de cálculo" r:id="rId6" imgW="11687067" imgH="10010633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326153" y="1694372"/>
                        <a:ext cx="7415868" cy="54181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38751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62013" y="1862138"/>
            <a:ext cx="9720262" cy="1498600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s-ES" sz="4000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/>
            </a:r>
            <a:br>
              <a:rPr lang="es-ES" sz="4000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</a:br>
            <a:r>
              <a:rPr lang="es-ES" sz="4000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RUEGOS Y PREGUNTAS</a:t>
            </a:r>
            <a:endParaRPr lang="es-ES" sz="4000" dirty="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35843" name="Marcador de contenido 2"/>
          <p:cNvSpPr>
            <a:spLocks noGrp="1"/>
          </p:cNvSpPr>
          <p:nvPr>
            <p:ph idx="1"/>
          </p:nvPr>
        </p:nvSpPr>
        <p:spPr>
          <a:xfrm>
            <a:off x="1023938" y="3076575"/>
            <a:ext cx="9720262" cy="2946400"/>
          </a:xfrm>
          <a:solidFill>
            <a:schemeClr val="bg1"/>
          </a:solidFill>
        </p:spPr>
        <p:txBody>
          <a:bodyPr/>
          <a:lstStyle/>
          <a:p>
            <a:pPr marL="0" indent="0" algn="ctr">
              <a:buFont typeface="Tw Cen MT"/>
              <a:buNone/>
            </a:pPr>
            <a:endParaRPr lang="es-ES" sz="2800" dirty="0" smtClean="0"/>
          </a:p>
          <a:p>
            <a:pPr marL="0" indent="0" algn="ctr">
              <a:buFont typeface="Tw Cen MT"/>
              <a:buNone/>
            </a:pPr>
            <a:r>
              <a:rPr lang="es-ES" sz="2800" dirty="0" smtClean="0"/>
              <a:t> Para futuras dudas: </a:t>
            </a:r>
          </a:p>
          <a:p>
            <a:pPr marL="0" indent="0" algn="ctr">
              <a:buFont typeface="Tw Cen MT"/>
              <a:buNone/>
            </a:pPr>
            <a:r>
              <a:rPr lang="es-ES" sz="2800" dirty="0" smtClean="0">
                <a:hlinkClick r:id="rId2"/>
              </a:rPr>
              <a:t>programas.retornovoluntario@meyss.es</a:t>
            </a:r>
            <a:endParaRPr lang="es-ES" sz="2000" dirty="0" smtClean="0"/>
          </a:p>
          <a:p>
            <a:pPr marL="0" indent="0" algn="just">
              <a:lnSpc>
                <a:spcPct val="150000"/>
              </a:lnSpc>
              <a:buFont typeface="Tw Cen MT"/>
              <a:buNone/>
            </a:pPr>
            <a:endParaRPr lang="es-ES" sz="2000" dirty="0" smtClean="0"/>
          </a:p>
          <a:p>
            <a:pPr marL="0" indent="0" algn="ctr">
              <a:buFont typeface="Tw Cen MT"/>
              <a:buNone/>
            </a:pPr>
            <a:endParaRPr lang="es-ES" sz="2800" dirty="0" smtClean="0"/>
          </a:p>
          <a:p>
            <a:pPr marL="0" indent="0" algn="ctr">
              <a:buFont typeface="Tw Cen MT"/>
              <a:buNone/>
            </a:pPr>
            <a:endParaRPr lang="es-ES" sz="2800" dirty="0" smtClean="0"/>
          </a:p>
        </p:txBody>
      </p:sp>
      <p:pic>
        <p:nvPicPr>
          <p:cNvPr id="35845" name="Imagen 6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7390" y="263525"/>
            <a:ext cx="3148330" cy="9251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Imagen 8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717280" y="263525"/>
            <a:ext cx="2828900" cy="9251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3938" y="1002806"/>
            <a:ext cx="9720262" cy="1498600"/>
          </a:xfrm>
        </p:spPr>
        <p:txBody>
          <a:bodyPr>
            <a:normAutofit/>
          </a:bodyPr>
          <a:lstStyle/>
          <a:p>
            <a:pPr algn="ctr"/>
            <a:r>
              <a:rPr lang="es-ES" sz="4000" dirty="0" smtClean="0"/>
              <a:t/>
            </a:r>
            <a:br>
              <a:rPr lang="es-ES" sz="4000" dirty="0" smtClean="0"/>
            </a:br>
            <a:r>
              <a:rPr lang="es-ES" sz="4000" dirty="0" smtClean="0"/>
              <a:t>Retorno Voluntario 2018</a:t>
            </a:r>
            <a:endParaRPr lang="es-ES" sz="40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30294" y="2723827"/>
            <a:ext cx="9182100" cy="3484467"/>
          </a:xfrm>
        </p:spPr>
        <p:txBody>
          <a:bodyPr/>
          <a:lstStyle/>
          <a:p>
            <a:r>
              <a:rPr lang="es-ES" sz="2400" b="1" u="sng" dirty="0" smtClean="0"/>
              <a:t>NOVEDADES</a:t>
            </a:r>
            <a:endParaRPr lang="es-ES" b="1" u="sng" dirty="0" smtClean="0"/>
          </a:p>
          <a:p>
            <a:r>
              <a:rPr lang="es-ES" dirty="0" smtClean="0"/>
              <a:t>1. Supresión modalidad APRE (encaje en RVA)</a:t>
            </a:r>
          </a:p>
          <a:p>
            <a:r>
              <a:rPr lang="es-ES" dirty="0" smtClean="0"/>
              <a:t>2. Requisitos para tener la condición de participante (NTP con + de 90 días de residencia y no tener derecho a la libre circulación en territorio UE)</a:t>
            </a:r>
          </a:p>
          <a:p>
            <a:r>
              <a:rPr lang="es-ES" dirty="0"/>
              <a:t>3</a:t>
            </a:r>
            <a:r>
              <a:rPr lang="es-ES" dirty="0" smtClean="0"/>
              <a:t>. Pago único anticipado</a:t>
            </a:r>
          </a:p>
          <a:p>
            <a:r>
              <a:rPr lang="es-ES" dirty="0"/>
              <a:t>4</a:t>
            </a:r>
            <a:r>
              <a:rPr lang="es-ES" dirty="0" smtClean="0"/>
              <a:t>. </a:t>
            </a:r>
            <a:r>
              <a:rPr lang="es-ES" dirty="0"/>
              <a:t>P</a:t>
            </a:r>
            <a:r>
              <a:rPr lang="es-ES" dirty="0" smtClean="0"/>
              <a:t>restaciones excepcionales (cuantías y condiciones en Manual)</a:t>
            </a:r>
          </a:p>
          <a:p>
            <a:r>
              <a:rPr lang="es-ES" dirty="0"/>
              <a:t>5</a:t>
            </a:r>
            <a:r>
              <a:rPr lang="es-ES" dirty="0" smtClean="0"/>
              <a:t>. Finalización Red ERIN. Pendiente de confirmar condiciones de la futura Red</a:t>
            </a:r>
          </a:p>
          <a:p>
            <a:endParaRPr lang="es-ES" dirty="0"/>
          </a:p>
        </p:txBody>
      </p:sp>
      <p:pic>
        <p:nvPicPr>
          <p:cNvPr id="4" name="Imagen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23938" y="314731"/>
            <a:ext cx="2565626" cy="7124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Imagen 8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801616" y="255028"/>
            <a:ext cx="2658072" cy="8318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866838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3938" y="787400"/>
            <a:ext cx="9720262" cy="1498600"/>
          </a:xfrm>
        </p:spPr>
        <p:txBody>
          <a:bodyPr>
            <a:normAutofit/>
          </a:bodyPr>
          <a:lstStyle/>
          <a:p>
            <a:pPr algn="ctr"/>
            <a:r>
              <a:rPr lang="es-ES" sz="4000" dirty="0" smtClean="0"/>
              <a:t/>
            </a:r>
            <a:br>
              <a:rPr lang="es-ES" sz="4000" dirty="0" smtClean="0"/>
            </a:br>
            <a:r>
              <a:rPr lang="es-ES" sz="4000" dirty="0" smtClean="0"/>
              <a:t>Retorno Voluntario 2018</a:t>
            </a:r>
            <a:endParaRPr lang="es-ES" sz="40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2400" b="1" u="sng" dirty="0" smtClean="0"/>
              <a:t>CARACTERÍSTICAS </a:t>
            </a:r>
            <a:endParaRPr lang="es-ES" b="1" u="sng" dirty="0" smtClean="0"/>
          </a:p>
          <a:p>
            <a:r>
              <a:rPr lang="es-ES" dirty="0" smtClean="0"/>
              <a:t>1. Publicidad de la convocatoria y presentación solicitudes</a:t>
            </a:r>
          </a:p>
          <a:p>
            <a:r>
              <a:rPr lang="es-ES" dirty="0" smtClean="0"/>
              <a:t>2. Requisitos para acceder a la condición de beneficiario de la subvención</a:t>
            </a:r>
          </a:p>
          <a:p>
            <a:r>
              <a:rPr lang="es-ES" dirty="0" smtClean="0"/>
              <a:t>3. Proyectos </a:t>
            </a:r>
            <a:r>
              <a:rPr lang="es-ES" dirty="0"/>
              <a:t>subvencionables</a:t>
            </a:r>
          </a:p>
          <a:p>
            <a:r>
              <a:rPr lang="es-ES" dirty="0"/>
              <a:t>4</a:t>
            </a:r>
            <a:r>
              <a:rPr lang="es-ES" dirty="0" smtClean="0"/>
              <a:t>. Cuantía disponible </a:t>
            </a:r>
          </a:p>
          <a:p>
            <a:r>
              <a:rPr lang="es-ES" dirty="0"/>
              <a:t>5</a:t>
            </a:r>
            <a:r>
              <a:rPr lang="es-ES" dirty="0" smtClean="0"/>
              <a:t>. Plazos de ejecución y justificación</a:t>
            </a:r>
          </a:p>
          <a:p>
            <a:r>
              <a:rPr lang="es-ES" dirty="0"/>
              <a:t>6</a:t>
            </a:r>
            <a:r>
              <a:rPr lang="es-ES" dirty="0" smtClean="0"/>
              <a:t>. Cofinanciación a través del Fondo de Asilo, Migración e Integración</a:t>
            </a:r>
          </a:p>
          <a:p>
            <a:r>
              <a:rPr lang="es-ES" dirty="0"/>
              <a:t>7</a:t>
            </a:r>
            <a:r>
              <a:rPr lang="es-ES" dirty="0" smtClean="0"/>
              <a:t>. Forma de pago</a:t>
            </a:r>
            <a:endParaRPr lang="es-ES" dirty="0"/>
          </a:p>
        </p:txBody>
      </p:sp>
      <p:pic>
        <p:nvPicPr>
          <p:cNvPr id="4" name="Imagen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23938" y="314731"/>
            <a:ext cx="2565626" cy="7124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Imagen 8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872868" y="314731"/>
            <a:ext cx="2658072" cy="8318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72396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027DA1-E488-45DD-8E7C-0C75889EE9F6}" type="slidenum">
              <a:rPr lang="es-ES"/>
              <a:pPr>
                <a:defRPr/>
              </a:pPr>
              <a:t>5</a:t>
            </a:fld>
            <a:endParaRPr lang="es-ES"/>
          </a:p>
        </p:txBody>
      </p:sp>
      <p:sp>
        <p:nvSpPr>
          <p:cNvPr id="15" name="Marcador de contenido 2"/>
          <p:cNvSpPr txBox="1">
            <a:spLocks/>
          </p:cNvSpPr>
          <p:nvPr/>
        </p:nvSpPr>
        <p:spPr>
          <a:xfrm>
            <a:off x="1624014" y="2581276"/>
            <a:ext cx="8961437" cy="3362325"/>
          </a:xfrm>
          <a:prstGeom prst="rect">
            <a:avLst/>
          </a:prstGeom>
        </p:spPr>
        <p:txBody>
          <a:bodyPr lIns="34290" rIns="34290"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338138" ea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821531" algn="l"/>
              </a:tabLst>
              <a:defRPr/>
            </a:pPr>
            <a:endParaRPr lang="es-ES" sz="1350" dirty="0">
              <a:latin typeface="+mj-lt"/>
            </a:endParaRPr>
          </a:p>
        </p:txBody>
      </p:sp>
      <p:sp>
        <p:nvSpPr>
          <p:cNvPr id="23556" name="Rectángulo 5"/>
          <p:cNvSpPr>
            <a:spLocks noChangeArrowheads="1"/>
          </p:cNvSpPr>
          <p:nvPr/>
        </p:nvSpPr>
        <p:spPr bwMode="auto">
          <a:xfrm>
            <a:off x="1295400" y="2509140"/>
            <a:ext cx="9801225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57175" indent="-257175">
              <a:buFont typeface="Arial" charset="0"/>
              <a:buChar char="•"/>
            </a:pPr>
            <a:r>
              <a:rPr lang="es-ES" b="1" dirty="0">
                <a:latin typeface="+mj-lt"/>
                <a:cs typeface="Arial" panose="020B0604020202020204" pitchFamily="34" charset="0"/>
              </a:rPr>
              <a:t>20 días naturales a partir publicación en BOE </a:t>
            </a:r>
            <a:r>
              <a:rPr lang="es-ES" b="1" dirty="0" smtClean="0">
                <a:latin typeface="+mj-lt"/>
                <a:cs typeface="Arial" panose="020B0604020202020204" pitchFamily="34" charset="0"/>
              </a:rPr>
              <a:t>(26/03/18): </a:t>
            </a:r>
            <a:r>
              <a:rPr lang="es-ES" b="1" u="sng" dirty="0">
                <a:latin typeface="+mj-lt"/>
                <a:cs typeface="Arial" panose="020B0604020202020204" pitchFamily="34" charset="0"/>
              </a:rPr>
              <a:t>Último día </a:t>
            </a:r>
            <a:r>
              <a:rPr lang="es-ES" b="1" u="sng" dirty="0" smtClean="0">
                <a:latin typeface="+mj-lt"/>
                <a:cs typeface="Arial" panose="020B0604020202020204" pitchFamily="34" charset="0"/>
              </a:rPr>
              <a:t>16/04/2018</a:t>
            </a:r>
            <a:endParaRPr lang="es-ES" b="1" u="sng" dirty="0">
              <a:latin typeface="+mj-lt"/>
              <a:cs typeface="Arial" panose="020B0604020202020204" pitchFamily="34" charset="0"/>
            </a:endParaRPr>
          </a:p>
          <a:p>
            <a:pPr marL="257175" indent="-257175">
              <a:buFont typeface="Arial" charset="0"/>
              <a:buChar char="•"/>
            </a:pPr>
            <a:endParaRPr lang="es-ES" sz="1000" dirty="0">
              <a:latin typeface="+mj-lt"/>
              <a:cs typeface="Arial" panose="020B0604020202020204" pitchFamily="34" charset="0"/>
            </a:endParaRPr>
          </a:p>
          <a:p>
            <a:pPr marL="257175" indent="-257175">
              <a:buFont typeface="Arial" charset="0"/>
              <a:buChar char="•"/>
            </a:pPr>
            <a:r>
              <a:rPr lang="es-ES" b="1" dirty="0">
                <a:latin typeface="+mj-lt"/>
                <a:cs typeface="Arial" panose="020B0604020202020204" pitchFamily="34" charset="0"/>
              </a:rPr>
              <a:t>Presentación</a:t>
            </a:r>
            <a:r>
              <a:rPr lang="es-ES" dirty="0">
                <a:latin typeface="+mj-lt"/>
                <a:cs typeface="Arial" panose="020B0604020202020204" pitchFamily="34" charset="0"/>
              </a:rPr>
              <a:t> </a:t>
            </a:r>
            <a:r>
              <a:rPr lang="es-ES" b="1" dirty="0">
                <a:latin typeface="+mj-lt"/>
                <a:cs typeface="Arial" panose="020B0604020202020204" pitchFamily="34" charset="0"/>
              </a:rPr>
              <a:t>de la Solicitud</a:t>
            </a:r>
            <a:r>
              <a:rPr lang="es-ES" dirty="0">
                <a:latin typeface="+mj-lt"/>
                <a:cs typeface="Arial" panose="020B0604020202020204" pitchFamily="34" charset="0"/>
              </a:rPr>
              <a:t>: </a:t>
            </a:r>
          </a:p>
          <a:p>
            <a:pPr marL="714375" lvl="1" indent="-257175" algn="just">
              <a:buFont typeface="Arial" charset="0"/>
              <a:buChar char="•"/>
            </a:pPr>
            <a:r>
              <a:rPr lang="es-ES" sz="1400" dirty="0">
                <a:latin typeface="+mj-lt"/>
                <a:cs typeface="Arial" panose="020B0604020202020204" pitchFamily="34" charset="0"/>
              </a:rPr>
              <a:t>Se formularán en los modelos que se acompañan como </a:t>
            </a:r>
            <a:r>
              <a:rPr lang="es-ES" sz="1400" b="1" dirty="0">
                <a:latin typeface="+mj-lt"/>
                <a:cs typeface="Arial" panose="020B0604020202020204" pitchFamily="34" charset="0"/>
              </a:rPr>
              <a:t>Anexos I a V </a:t>
            </a:r>
            <a:r>
              <a:rPr lang="es-ES" sz="1400" dirty="0">
                <a:latin typeface="+mj-lt"/>
                <a:cs typeface="Arial" panose="020B0604020202020204" pitchFamily="34" charset="0"/>
              </a:rPr>
              <a:t>y estarán dirigidas a la Dirección General de Migraciones.</a:t>
            </a:r>
          </a:p>
          <a:p>
            <a:pPr marL="714375" lvl="1" indent="-257175" algn="just"/>
            <a:endParaRPr lang="es-ES" sz="1000" dirty="0">
              <a:latin typeface="+mj-lt"/>
              <a:cs typeface="Arial" panose="020B0604020202020204" pitchFamily="34" charset="0"/>
            </a:endParaRPr>
          </a:p>
          <a:p>
            <a:pPr marL="714375" lvl="1" indent="-257175" algn="just">
              <a:buFont typeface="Arial" charset="0"/>
              <a:buChar char="•"/>
            </a:pPr>
            <a:r>
              <a:rPr lang="es-ES" sz="1400" dirty="0">
                <a:latin typeface="+mj-lt"/>
                <a:cs typeface="Arial" panose="020B0604020202020204" pitchFamily="34" charset="0"/>
              </a:rPr>
              <a:t>Dichos modelos </a:t>
            </a:r>
            <a:r>
              <a:rPr lang="es-ES" sz="1400" dirty="0" smtClean="0">
                <a:latin typeface="+mj-lt"/>
                <a:cs typeface="Arial" panose="020B0604020202020204" pitchFamily="34" charset="0"/>
              </a:rPr>
              <a:t>están </a:t>
            </a:r>
            <a:r>
              <a:rPr lang="es-ES" sz="1400" dirty="0">
                <a:latin typeface="+mj-lt"/>
                <a:cs typeface="Arial" panose="020B0604020202020204" pitchFamily="34" charset="0"/>
              </a:rPr>
              <a:t>disponibles en la </a:t>
            </a:r>
            <a:r>
              <a:rPr lang="es-ES" sz="1400" b="1" dirty="0">
                <a:latin typeface="+mj-lt"/>
                <a:cs typeface="Arial" panose="020B0604020202020204" pitchFamily="34" charset="0"/>
              </a:rPr>
              <a:t>sede electrónica del </a:t>
            </a:r>
            <a:r>
              <a:rPr lang="es-ES" sz="1400" b="1" dirty="0" smtClean="0">
                <a:latin typeface="+mj-lt"/>
                <a:cs typeface="Arial" panose="020B0604020202020204" pitchFamily="34" charset="0"/>
              </a:rPr>
              <a:t>MEYSS.</a:t>
            </a:r>
            <a:endParaRPr lang="es-ES" sz="1400" b="1" dirty="0">
              <a:latin typeface="+mj-lt"/>
              <a:cs typeface="Arial" panose="020B0604020202020204" pitchFamily="34" charset="0"/>
            </a:endParaRPr>
          </a:p>
          <a:p>
            <a:pPr lvl="2" algn="just"/>
            <a:endParaRPr lang="es-ES" sz="1000" dirty="0">
              <a:latin typeface="+mj-lt"/>
              <a:cs typeface="Arial" panose="020B0604020202020204" pitchFamily="34" charset="0"/>
            </a:endParaRPr>
          </a:p>
          <a:p>
            <a:pPr marL="714375" lvl="1" indent="-257175" algn="just">
              <a:buFont typeface="Arial" charset="0"/>
              <a:buChar char="•"/>
            </a:pPr>
            <a:r>
              <a:rPr lang="es-ES" sz="1400" dirty="0">
                <a:latin typeface="+mj-lt"/>
                <a:cs typeface="Arial" panose="020B0604020202020204" pitchFamily="34" charset="0"/>
              </a:rPr>
              <a:t>Serán presentados en </a:t>
            </a:r>
            <a:r>
              <a:rPr lang="es-ES" sz="1400" b="1" dirty="0">
                <a:latin typeface="+mj-lt"/>
                <a:cs typeface="Arial" panose="020B0604020202020204" pitchFamily="34" charset="0"/>
              </a:rPr>
              <a:t>archivos </a:t>
            </a:r>
            <a:r>
              <a:rPr lang="es-ES" sz="1400" b="1" dirty="0" smtClean="0">
                <a:latin typeface="+mj-lt"/>
                <a:cs typeface="Arial" panose="020B0604020202020204" pitchFamily="34" charset="0"/>
              </a:rPr>
              <a:t>PDF </a:t>
            </a:r>
            <a:r>
              <a:rPr lang="es-ES" sz="1400" dirty="0">
                <a:latin typeface="+mj-lt"/>
                <a:cs typeface="Arial" panose="020B0604020202020204" pitchFamily="34" charset="0"/>
              </a:rPr>
              <a:t>firmados electrónicamente en </a:t>
            </a:r>
            <a:r>
              <a:rPr lang="es-ES" sz="1400" b="1" dirty="0">
                <a:latin typeface="+mj-lt"/>
                <a:cs typeface="Arial" panose="020B0604020202020204" pitchFamily="34" charset="0"/>
              </a:rPr>
              <a:t>formato </a:t>
            </a:r>
            <a:r>
              <a:rPr lang="es-ES" sz="1400" b="1" dirty="0" smtClean="0">
                <a:latin typeface="+mj-lt"/>
                <a:cs typeface="Arial" panose="020B0604020202020204" pitchFamily="34" charset="0"/>
              </a:rPr>
              <a:t>PADES, </a:t>
            </a:r>
            <a:r>
              <a:rPr lang="es-ES" sz="1400" dirty="0">
                <a:latin typeface="+mj-lt"/>
                <a:cs typeface="Arial" panose="020B0604020202020204" pitchFamily="34" charset="0"/>
              </a:rPr>
              <a:t>junto con la documentación </a:t>
            </a:r>
            <a:r>
              <a:rPr lang="es-ES" sz="1400" dirty="0" smtClean="0">
                <a:latin typeface="+mj-lt"/>
                <a:cs typeface="Arial" panose="020B0604020202020204" pitchFamily="34" charset="0"/>
              </a:rPr>
              <a:t>correspondiente, </a:t>
            </a:r>
            <a:r>
              <a:rPr lang="es-ES" sz="1400" b="1" dirty="0">
                <a:latin typeface="+mj-lt"/>
                <a:cs typeface="Arial" panose="020B0604020202020204" pitchFamily="34" charset="0"/>
                <a:hlinkClick r:id="rId3"/>
              </a:rPr>
              <a:t>en la sede electrónica del Ministerio de Empleo y Seguridad Social</a:t>
            </a:r>
            <a:r>
              <a:rPr lang="es-ES" sz="1400" b="1" dirty="0">
                <a:latin typeface="+mj-lt"/>
                <a:cs typeface="Arial" panose="020B0604020202020204" pitchFamily="34" charset="0"/>
              </a:rPr>
              <a:t>.</a:t>
            </a:r>
          </a:p>
          <a:p>
            <a:pPr marL="714375" lvl="1" indent="-257175" algn="just">
              <a:buFont typeface="Arial" charset="0"/>
              <a:buChar char="•"/>
            </a:pPr>
            <a:endParaRPr lang="es-ES" sz="1000" dirty="0">
              <a:latin typeface="+mj-lt"/>
              <a:cs typeface="Arial" panose="020B0604020202020204" pitchFamily="34" charset="0"/>
            </a:endParaRPr>
          </a:p>
          <a:p>
            <a:pPr marL="714375" lvl="1" indent="-257175" algn="just">
              <a:buFont typeface="Arial" charset="0"/>
              <a:buChar char="•"/>
            </a:pPr>
            <a:r>
              <a:rPr lang="es-ES" sz="1400" dirty="0">
                <a:latin typeface="+mj-lt"/>
                <a:cs typeface="Arial" panose="020B0604020202020204" pitchFamily="34" charset="0"/>
              </a:rPr>
              <a:t>Los anexos y la documentación necesaria (art. 6.3 de la Orden de Bases) se presentarán en </a:t>
            </a:r>
            <a:r>
              <a:rPr lang="es-ES" sz="1400" b="1" dirty="0">
                <a:latin typeface="+mj-lt"/>
                <a:cs typeface="Arial" panose="020B0604020202020204" pitchFamily="34" charset="0"/>
              </a:rPr>
              <a:t>documentos individualizados</a:t>
            </a:r>
            <a:r>
              <a:rPr lang="es-ES" sz="1400" dirty="0">
                <a:latin typeface="+mj-lt"/>
                <a:cs typeface="Arial" panose="020B0604020202020204" pitchFamily="34" charset="0"/>
              </a:rPr>
              <a:t>, siendo necesario que cada uno de ellos se encuentre </a:t>
            </a:r>
            <a:r>
              <a:rPr lang="es-ES" sz="1400" b="1" dirty="0">
                <a:latin typeface="+mj-lt"/>
                <a:cs typeface="Arial" panose="020B0604020202020204" pitchFamily="34" charset="0"/>
              </a:rPr>
              <a:t>debidamente firmado electrónicamente</a:t>
            </a:r>
            <a:r>
              <a:rPr lang="es-ES" sz="1400" dirty="0">
                <a:latin typeface="+mj-lt"/>
                <a:cs typeface="Arial" panose="020B0604020202020204" pitchFamily="34" charset="0"/>
              </a:rPr>
              <a:t>, con certificado </a:t>
            </a:r>
            <a:r>
              <a:rPr lang="es-ES" sz="1400" dirty="0" smtClean="0">
                <a:latin typeface="+mj-lt"/>
                <a:cs typeface="Arial" panose="020B0604020202020204" pitchFamily="34" charset="0"/>
              </a:rPr>
              <a:t>electrónico </a:t>
            </a:r>
            <a:r>
              <a:rPr lang="es-ES" sz="1400" dirty="0">
                <a:latin typeface="+mj-lt"/>
                <a:cs typeface="Arial" panose="020B0604020202020204" pitchFamily="34" charset="0"/>
              </a:rPr>
              <a:t>del </a:t>
            </a:r>
            <a:r>
              <a:rPr lang="es-ES" sz="1400" dirty="0" smtClean="0">
                <a:latin typeface="+mj-lt"/>
                <a:cs typeface="Arial" panose="020B0604020202020204" pitchFamily="34" charset="0"/>
              </a:rPr>
              <a:t>representante legal </a:t>
            </a:r>
            <a:r>
              <a:rPr lang="es-ES" sz="1400" dirty="0">
                <a:latin typeface="+mj-lt"/>
                <a:cs typeface="Arial" panose="020B0604020202020204" pitchFamily="34" charset="0"/>
              </a:rPr>
              <a:t>de la entidad solicitante. </a:t>
            </a:r>
            <a:endParaRPr lang="es-ES" sz="1400" dirty="0" smtClean="0">
              <a:latin typeface="+mj-lt"/>
              <a:cs typeface="Arial" panose="020B0604020202020204" pitchFamily="34" charset="0"/>
            </a:endParaRPr>
          </a:p>
          <a:p>
            <a:pPr lvl="1" algn="just"/>
            <a:endParaRPr lang="es-ES" sz="1400" dirty="0" smtClean="0">
              <a:latin typeface="+mj-lt"/>
              <a:cs typeface="Arial" panose="020B0604020202020204" pitchFamily="34" charset="0"/>
            </a:endParaRPr>
          </a:p>
          <a:p>
            <a:pPr marL="714375" lvl="1" indent="-257175" algn="just">
              <a:buFont typeface="Arial" charset="0"/>
              <a:buChar char="•"/>
            </a:pPr>
            <a:r>
              <a:rPr lang="es-ES" sz="1400" dirty="0" smtClean="0">
                <a:latin typeface="+mj-lt"/>
                <a:cs typeface="Arial" panose="020B0604020202020204" pitchFamily="34" charset="0"/>
              </a:rPr>
              <a:t>Para valorar determinados aspectos, será necesario presentar documentación acreditativa (apartado Sexto de la convocatoria) </a:t>
            </a:r>
            <a:endParaRPr lang="es-ES" dirty="0">
              <a:latin typeface="+mj-lt"/>
              <a:cs typeface="Arial" panose="020B0604020202020204" pitchFamily="34" charset="0"/>
            </a:endParaRPr>
          </a:p>
          <a:p>
            <a:pPr marL="257175" indent="-257175" algn="just">
              <a:buFont typeface="Arial" charset="0"/>
              <a:buChar char="•"/>
            </a:pPr>
            <a:endParaRPr lang="es-ES" sz="1000" dirty="0">
              <a:latin typeface="+mj-lt"/>
              <a:cs typeface="Arial" panose="020B0604020202020204" pitchFamily="34" charset="0"/>
            </a:endParaRPr>
          </a:p>
        </p:txBody>
      </p:sp>
      <p:pic>
        <p:nvPicPr>
          <p:cNvPr id="23557" name="Picture 1" descr="cid:image001.jpg@01CD4A13.FB3570F0"/>
          <p:cNvPicPr>
            <a:picLocks noChangeAspect="1" noChangeArrowheads="1"/>
          </p:cNvPicPr>
          <p:nvPr/>
        </p:nvPicPr>
        <p:blipFill>
          <a:blip r:embed="rId4" r:link="rId5"/>
          <a:srcRect/>
          <a:stretch>
            <a:fillRect/>
          </a:stretch>
        </p:blipFill>
        <p:spPr bwMode="auto">
          <a:xfrm>
            <a:off x="901453" y="130176"/>
            <a:ext cx="30226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Flecha derecha 12"/>
          <p:cNvSpPr/>
          <p:nvPr/>
        </p:nvSpPr>
        <p:spPr>
          <a:xfrm>
            <a:off x="2098676" y="10158413"/>
            <a:ext cx="454025" cy="37306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dirty="0"/>
              <a:t>N</a:t>
            </a:r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1539957" y="812801"/>
            <a:ext cx="9556668" cy="1223962"/>
          </a:xfrm>
        </p:spPr>
        <p:txBody>
          <a:bodyPr>
            <a:normAutofit/>
          </a:bodyPr>
          <a:lstStyle/>
          <a:p>
            <a:r>
              <a:rPr lang="es-ES" sz="4000" dirty="0" smtClean="0"/>
              <a:t/>
            </a:r>
            <a:br>
              <a:rPr lang="es-ES" sz="4000" dirty="0" smtClean="0"/>
            </a:br>
            <a:r>
              <a:rPr lang="es-ES" sz="4000" dirty="0" smtClean="0"/>
              <a:t>PRESENTACIÓN DE SOLICITUDES</a:t>
            </a:r>
            <a:endParaRPr lang="es-ES" sz="4000" dirty="0"/>
          </a:p>
        </p:txBody>
      </p:sp>
      <p:pic>
        <p:nvPicPr>
          <p:cNvPr id="19" name="Imagen 8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940503" y="130176"/>
            <a:ext cx="2658072" cy="8318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17974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027DA1-E488-45DD-8E7C-0C75889EE9F6}" type="slidenum">
              <a:rPr lang="es-ES"/>
              <a:pPr>
                <a:defRPr/>
              </a:pPr>
              <a:t>6</a:t>
            </a:fld>
            <a:endParaRPr lang="es-ES"/>
          </a:p>
        </p:txBody>
      </p:sp>
      <p:sp>
        <p:nvSpPr>
          <p:cNvPr id="15" name="Marcador de contenido 2"/>
          <p:cNvSpPr txBox="1">
            <a:spLocks/>
          </p:cNvSpPr>
          <p:nvPr/>
        </p:nvSpPr>
        <p:spPr>
          <a:xfrm>
            <a:off x="1624014" y="2581276"/>
            <a:ext cx="8961437" cy="3362325"/>
          </a:xfrm>
          <a:prstGeom prst="rect">
            <a:avLst/>
          </a:prstGeom>
        </p:spPr>
        <p:txBody>
          <a:bodyPr lIns="34290" rIns="34290"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338138" ea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821531" algn="l"/>
              </a:tabLst>
              <a:defRPr/>
            </a:pPr>
            <a:endParaRPr lang="es-ES" sz="1350" dirty="0">
              <a:latin typeface="+mj-lt"/>
            </a:endParaRPr>
          </a:p>
        </p:txBody>
      </p:sp>
      <p:sp>
        <p:nvSpPr>
          <p:cNvPr id="23556" name="Rectángulo 5"/>
          <p:cNvSpPr>
            <a:spLocks noChangeArrowheads="1"/>
          </p:cNvSpPr>
          <p:nvPr/>
        </p:nvSpPr>
        <p:spPr bwMode="auto">
          <a:xfrm>
            <a:off x="1295400" y="2509140"/>
            <a:ext cx="9801225" cy="3570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57175" indent="-257175">
              <a:buFont typeface="Arial" charset="0"/>
              <a:buChar char="•"/>
            </a:pPr>
            <a:r>
              <a:rPr lang="es-ES" b="1" dirty="0" smtClean="0">
                <a:latin typeface="+mj-lt"/>
                <a:cs typeface="Arial" panose="020B0604020202020204" pitchFamily="34" charset="0"/>
              </a:rPr>
              <a:t>Artículo 4 de la Orden ESS 1423/2012:</a:t>
            </a:r>
          </a:p>
          <a:p>
            <a:pPr marL="714375" lvl="1" indent="-257175">
              <a:buFont typeface="Arial" charset="0"/>
              <a:buChar char="•"/>
            </a:pPr>
            <a:r>
              <a:rPr lang="es-ES" dirty="0" smtClean="0">
                <a:latin typeface="+mj-lt"/>
                <a:cs typeface="Arial" panose="020B0604020202020204" pitchFamily="34" charset="0"/>
              </a:rPr>
              <a:t>Fines institucionales primordiales la realización de actividades en favor del colectivo al que va dirigida la convocatoria</a:t>
            </a:r>
          </a:p>
          <a:p>
            <a:pPr marL="714375" lvl="1" indent="-257175">
              <a:buFont typeface="Arial" charset="0"/>
              <a:buChar char="•"/>
            </a:pPr>
            <a:r>
              <a:rPr lang="es-ES" smtClean="0">
                <a:latin typeface="+mj-lt"/>
                <a:cs typeface="Arial" panose="020B0604020202020204" pitchFamily="34" charset="0"/>
              </a:rPr>
              <a:t>Carecer </a:t>
            </a:r>
            <a:r>
              <a:rPr lang="es-ES" dirty="0" smtClean="0">
                <a:latin typeface="+mj-lt"/>
                <a:cs typeface="Arial" panose="020B0604020202020204" pitchFamily="34" charset="0"/>
              </a:rPr>
              <a:t>de fines de lucro</a:t>
            </a:r>
          </a:p>
          <a:p>
            <a:pPr marL="714375" lvl="1" indent="-257175">
              <a:buFont typeface="Arial" charset="0"/>
              <a:buChar char="•"/>
            </a:pPr>
            <a:r>
              <a:rPr lang="es-ES" dirty="0" smtClean="0">
                <a:latin typeface="+mj-lt"/>
                <a:cs typeface="Arial" panose="020B0604020202020204" pitchFamily="34" charset="0"/>
              </a:rPr>
              <a:t>Ámbito de actuación estatal, según título constitutivo</a:t>
            </a:r>
          </a:p>
          <a:p>
            <a:pPr marL="714375" lvl="1" indent="-257175">
              <a:buFont typeface="Arial" charset="0"/>
              <a:buChar char="•"/>
            </a:pPr>
            <a:r>
              <a:rPr lang="es-ES" dirty="0" smtClean="0">
                <a:latin typeface="+mj-lt"/>
                <a:cs typeface="Arial" panose="020B0604020202020204" pitchFamily="34" charset="0"/>
              </a:rPr>
              <a:t>Constitución legal e inscripción en el correspondiente Registro administrativo estatal</a:t>
            </a:r>
          </a:p>
          <a:p>
            <a:pPr marL="714375" lvl="1" indent="-257175">
              <a:buFont typeface="Arial" charset="0"/>
              <a:buChar char="•"/>
            </a:pPr>
            <a:r>
              <a:rPr lang="es-ES" dirty="0" smtClean="0">
                <a:latin typeface="+mj-lt"/>
                <a:cs typeface="Arial" panose="020B0604020202020204" pitchFamily="34" charset="0"/>
              </a:rPr>
              <a:t>Disponer de estructura y capacidad suficiente para el cumplimiento de los objetivos, acreditando experiencia operativa necesaria para ello</a:t>
            </a:r>
          </a:p>
          <a:p>
            <a:pPr marL="714375" lvl="1" indent="-257175">
              <a:buFont typeface="Arial" charset="0"/>
              <a:buChar char="•"/>
            </a:pPr>
            <a:r>
              <a:rPr lang="es-ES" dirty="0" smtClean="0">
                <a:latin typeface="+mj-lt"/>
                <a:cs typeface="Arial" panose="020B0604020202020204" pitchFamily="34" charset="0"/>
              </a:rPr>
              <a:t>No haber reintegrado más del 40% de las ayudas y subvenciones recibidas en los últimos 5 años por la SGIE</a:t>
            </a:r>
          </a:p>
          <a:p>
            <a:pPr marL="714375" lvl="1" indent="-257175">
              <a:buFont typeface="Arial" charset="0"/>
              <a:buChar char="•"/>
            </a:pPr>
            <a:endParaRPr lang="es-ES" b="1" u="sng" dirty="0" smtClean="0">
              <a:latin typeface="+mj-lt"/>
              <a:cs typeface="Arial" panose="020B0604020202020204" pitchFamily="34" charset="0"/>
            </a:endParaRPr>
          </a:p>
          <a:p>
            <a:pPr marL="714375" lvl="1" indent="-257175">
              <a:buFont typeface="Arial" charset="0"/>
              <a:buChar char="•"/>
            </a:pPr>
            <a:endParaRPr lang="es-ES" b="1" u="sng" dirty="0">
              <a:latin typeface="+mj-lt"/>
              <a:cs typeface="Arial" panose="020B0604020202020204" pitchFamily="34" charset="0"/>
            </a:endParaRPr>
          </a:p>
          <a:p>
            <a:pPr marL="257175" indent="-257175">
              <a:buFont typeface="Arial" charset="0"/>
              <a:buChar char="•"/>
            </a:pPr>
            <a:endParaRPr lang="es-ES" sz="1000" dirty="0">
              <a:latin typeface="+mj-lt"/>
              <a:cs typeface="Arial" panose="020B0604020202020204" pitchFamily="34" charset="0"/>
            </a:endParaRPr>
          </a:p>
        </p:txBody>
      </p:sp>
      <p:pic>
        <p:nvPicPr>
          <p:cNvPr id="23557" name="Picture 1" descr="cid:image001.jpg@01CD4A13.FB3570F0"/>
          <p:cNvPicPr>
            <a:picLocks noChangeAspect="1" noChangeArrowheads="1"/>
          </p:cNvPicPr>
          <p:nvPr/>
        </p:nvPicPr>
        <p:blipFill>
          <a:blip r:embed="rId3" r:link="rId4"/>
          <a:srcRect/>
          <a:stretch>
            <a:fillRect/>
          </a:stretch>
        </p:blipFill>
        <p:spPr bwMode="auto">
          <a:xfrm>
            <a:off x="901453" y="130176"/>
            <a:ext cx="30226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Flecha derecha 12"/>
          <p:cNvSpPr/>
          <p:nvPr/>
        </p:nvSpPr>
        <p:spPr>
          <a:xfrm>
            <a:off x="2098676" y="10158413"/>
            <a:ext cx="454025" cy="37306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dirty="0"/>
              <a:t>N</a:t>
            </a:r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1539957" y="812801"/>
            <a:ext cx="9556668" cy="1223962"/>
          </a:xfrm>
        </p:spPr>
        <p:txBody>
          <a:bodyPr>
            <a:normAutofit fontScale="90000"/>
          </a:bodyPr>
          <a:lstStyle/>
          <a:p>
            <a:r>
              <a:rPr lang="es-ES" sz="4000" dirty="0" smtClean="0"/>
              <a:t/>
            </a:r>
            <a:br>
              <a:rPr lang="es-ES" sz="4000" dirty="0" smtClean="0"/>
            </a:br>
            <a:r>
              <a:rPr lang="es-ES" sz="4000" dirty="0" smtClean="0"/>
              <a:t>Requisitos para acceder a la subvención</a:t>
            </a:r>
            <a:endParaRPr lang="es-ES" sz="4000" dirty="0"/>
          </a:p>
        </p:txBody>
      </p:sp>
      <p:pic>
        <p:nvPicPr>
          <p:cNvPr id="19" name="Imagen 8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940503" y="130176"/>
            <a:ext cx="2658072" cy="8318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81700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14426" y="519075"/>
            <a:ext cx="9720262" cy="1498600"/>
          </a:xfrm>
        </p:spPr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s-ES" sz="8000" b="1" dirty="0" smtClean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es-ES" sz="8000" b="1" dirty="0" smtClean="0">
                <a:solidFill>
                  <a:schemeClr val="accent3">
                    <a:lumMod val="75000"/>
                  </a:schemeClr>
                </a:solidFill>
              </a:rPr>
            </a:br>
            <a:r>
              <a:rPr lang="es-ES" sz="8000" b="1" dirty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es-ES" sz="8000" b="1" dirty="0">
                <a:solidFill>
                  <a:schemeClr val="accent3">
                    <a:lumMod val="75000"/>
                  </a:schemeClr>
                </a:solidFill>
              </a:rPr>
            </a:br>
            <a:r>
              <a:rPr lang="es-ES" sz="8000" b="1" dirty="0" smtClean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es-ES" sz="8000" b="1" dirty="0" smtClean="0">
                <a:solidFill>
                  <a:schemeClr val="accent3">
                    <a:lumMod val="75000"/>
                  </a:schemeClr>
                </a:solidFill>
              </a:rPr>
            </a:br>
            <a:endParaRPr lang="es-ES" sz="8000" dirty="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pic>
        <p:nvPicPr>
          <p:cNvPr id="17412" name="Imagen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3215" y="166612"/>
            <a:ext cx="2685473" cy="7049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uadroTexto 2"/>
          <p:cNvSpPr txBox="1"/>
          <p:nvPr/>
        </p:nvSpPr>
        <p:spPr>
          <a:xfrm>
            <a:off x="1276350" y="1156653"/>
            <a:ext cx="9558338" cy="98488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40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PROYECTOS </a:t>
            </a:r>
            <a:r>
              <a:rPr lang="es-ES" sz="4000" dirty="0">
                <a:solidFill>
                  <a:schemeClr val="tx1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SUBVENCIONABLES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>
              <a:latin typeface="+mn-lt"/>
              <a:cs typeface="+mn-cs"/>
            </a:endParaRPr>
          </a:p>
        </p:txBody>
      </p:sp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1493411453"/>
              </p:ext>
            </p:extLst>
          </p:nvPr>
        </p:nvGraphicFramePr>
        <p:xfrm>
          <a:off x="4114399" y="2084388"/>
          <a:ext cx="3720316" cy="41063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8" name="Imagen 8"/>
          <p:cNvPicPr>
            <a:picLocks noChangeAspect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8872868" y="166613"/>
            <a:ext cx="2658072" cy="7049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99341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28688" y="825500"/>
            <a:ext cx="9720262" cy="1458913"/>
          </a:xfr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s-ES" sz="4000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Cuantías</a:t>
            </a:r>
            <a:endParaRPr lang="es-ES" sz="4000" dirty="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663700" y="2090738"/>
            <a:ext cx="8572500" cy="4068762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buClrTx/>
              <a:buFont typeface="Arial" panose="020B0604020202020204" pitchFamily="34" charset="0"/>
              <a:buChar char="•"/>
            </a:pPr>
            <a:r>
              <a:rPr lang="es-ES" sz="2000" b="1" dirty="0" smtClean="0"/>
              <a:t> </a:t>
            </a:r>
            <a:r>
              <a:rPr lang="es-ES" sz="2400" b="1" dirty="0" smtClean="0"/>
              <a:t>3M € disponibles para el desarrollo de proyectos RVA y RVP</a:t>
            </a:r>
          </a:p>
          <a:p>
            <a:pPr algn="just">
              <a:lnSpc>
                <a:spcPct val="150000"/>
              </a:lnSpc>
              <a:buClrTx/>
              <a:buFont typeface="Arial" panose="020B0604020202020204" pitchFamily="34" charset="0"/>
              <a:buChar char="•"/>
            </a:pPr>
            <a:r>
              <a:rPr lang="es-ES" sz="2400" b="1" dirty="0"/>
              <a:t> C</a:t>
            </a:r>
            <a:r>
              <a:rPr lang="es-ES" sz="2400" b="1" dirty="0" smtClean="0"/>
              <a:t>uantías por proyectos</a:t>
            </a:r>
            <a:r>
              <a:rPr lang="es-ES" sz="2400" dirty="0" smtClean="0"/>
              <a:t>:</a:t>
            </a:r>
          </a:p>
          <a:p>
            <a:pPr marL="460375" lvl="1" indent="-285750" algn="just">
              <a:lnSpc>
                <a:spcPct val="150000"/>
              </a:lnSpc>
              <a:buClrTx/>
              <a:buFont typeface="Arial" panose="020B0604020202020204" pitchFamily="34" charset="0"/>
              <a:buChar char="•"/>
            </a:pPr>
            <a:r>
              <a:rPr lang="es-ES" sz="2000" dirty="0" smtClean="0"/>
              <a:t>Coste mínimo del proyecto: 100.000€ (aplicable a todos)</a:t>
            </a:r>
          </a:p>
          <a:p>
            <a:pPr marL="460375" lvl="1" indent="-285750" algn="just">
              <a:lnSpc>
                <a:spcPct val="150000"/>
              </a:lnSpc>
              <a:buClrTx/>
              <a:buFont typeface="Arial" panose="020B0604020202020204" pitchFamily="34" charset="0"/>
              <a:buChar char="•"/>
            </a:pPr>
            <a:r>
              <a:rPr lang="es-ES" sz="2000" dirty="0" smtClean="0"/>
              <a:t>Para el proyectos 1 (retorno asistido y reintegración), la subvención no superará los 750.000€</a:t>
            </a:r>
          </a:p>
          <a:p>
            <a:pPr marL="460375" lvl="1" indent="-285750" algn="just">
              <a:lnSpc>
                <a:spcPct val="150000"/>
              </a:lnSpc>
              <a:buClrTx/>
              <a:buFont typeface="Arial" panose="020B0604020202020204" pitchFamily="34" charset="0"/>
              <a:buChar char="•"/>
            </a:pPr>
            <a:r>
              <a:rPr lang="es-ES" sz="2000" dirty="0" smtClean="0"/>
              <a:t>Para</a:t>
            </a:r>
            <a:r>
              <a:rPr lang="es-ES" sz="1600" dirty="0" smtClean="0"/>
              <a:t> </a:t>
            </a:r>
            <a:r>
              <a:rPr lang="es-ES" sz="2000" dirty="0" smtClean="0"/>
              <a:t>el proyecto 2 (productivo), la subvención no superará los 500.000€</a:t>
            </a:r>
          </a:p>
        </p:txBody>
      </p:sp>
      <p:pic>
        <p:nvPicPr>
          <p:cNvPr id="21509" name="Imagen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23938" y="269360"/>
            <a:ext cx="2989922" cy="7162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Imagen 8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907164" y="211580"/>
            <a:ext cx="2658072" cy="8318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00112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3938" y="947024"/>
            <a:ext cx="9720262" cy="149860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s-ES" sz="4000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/>
            </a:r>
            <a:br>
              <a:rPr lang="es-ES" sz="4000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</a:br>
            <a:r>
              <a:rPr lang="es-ES" sz="4000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/>
            </a:r>
            <a:br>
              <a:rPr lang="es-ES" sz="4000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</a:br>
            <a:r>
              <a:rPr lang="es-ES" sz="4000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PLAZOS DE ejecución Y JUSTIFICACIÓN</a:t>
            </a:r>
            <a:endParaRPr lang="es-ES" sz="4000" dirty="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22531" name="Marcador de contenido 2"/>
          <p:cNvSpPr>
            <a:spLocks noGrp="1"/>
          </p:cNvSpPr>
          <p:nvPr>
            <p:ph idx="1"/>
          </p:nvPr>
        </p:nvSpPr>
        <p:spPr>
          <a:xfrm>
            <a:off x="1023938" y="2264887"/>
            <a:ext cx="9720262" cy="3967163"/>
          </a:xfrm>
        </p:spPr>
        <p:txBody>
          <a:bodyPr/>
          <a:lstStyle/>
          <a:p>
            <a:pPr marL="0" indent="0" algn="just">
              <a:buFont typeface="Tw Cen MT"/>
              <a:buNone/>
            </a:pPr>
            <a:r>
              <a:rPr lang="es-ES" sz="2400" dirty="0" smtClean="0"/>
              <a:t> </a:t>
            </a:r>
          </a:p>
          <a:p>
            <a:pPr marL="0" indent="0" algn="just">
              <a:lnSpc>
                <a:spcPct val="150000"/>
              </a:lnSpc>
              <a:buFont typeface="Tw Cen MT"/>
              <a:buNone/>
            </a:pPr>
            <a:r>
              <a:rPr lang="es-ES" sz="2000" b="1" dirty="0" smtClean="0"/>
              <a:t>Ámbito temporal de las actuaciones</a:t>
            </a:r>
            <a:r>
              <a:rPr lang="es-ES" sz="2000" dirty="0" smtClean="0"/>
              <a:t>: entre el 1 de julio de 2018 hasta el 30 de junio de 2019. </a:t>
            </a:r>
          </a:p>
          <a:p>
            <a:pPr marL="0" indent="0" algn="just">
              <a:lnSpc>
                <a:spcPct val="150000"/>
              </a:lnSpc>
              <a:buFont typeface="Tw Cen MT"/>
              <a:buNone/>
            </a:pPr>
            <a:r>
              <a:rPr lang="es-ES" sz="2000" b="1" dirty="0" smtClean="0"/>
              <a:t>Control intermedio</a:t>
            </a:r>
            <a:r>
              <a:rPr lang="es-ES" sz="2000" dirty="0" smtClean="0"/>
              <a:t>: conlleva la presentación de una memoria intermedia (técnica) antes del 31 de enero de 2019.</a:t>
            </a:r>
          </a:p>
          <a:p>
            <a:pPr marL="0" indent="0" algn="just">
              <a:lnSpc>
                <a:spcPct val="150000"/>
              </a:lnSpc>
              <a:buFont typeface="Tw Cen MT"/>
              <a:buNone/>
            </a:pPr>
            <a:r>
              <a:rPr lang="es-ES" sz="2000" b="1" dirty="0" smtClean="0"/>
              <a:t>Control final</a:t>
            </a:r>
            <a:r>
              <a:rPr lang="es-ES" sz="2000" dirty="0" smtClean="0"/>
              <a:t>: conlleva la presentación de una memoria </a:t>
            </a:r>
            <a:r>
              <a:rPr lang="es-ES" sz="2000" dirty="0"/>
              <a:t>t</a:t>
            </a:r>
            <a:r>
              <a:rPr lang="es-ES" sz="2000" dirty="0" smtClean="0"/>
              <a:t>écnica y una económica, antes del 31 de julio de 2019, que justifiquen el cumplimiento de la finalidad de la subvención. </a:t>
            </a:r>
            <a:endParaRPr lang="es-ES" sz="2000" b="1" dirty="0" smtClean="0"/>
          </a:p>
        </p:txBody>
      </p:sp>
      <p:pic>
        <p:nvPicPr>
          <p:cNvPr id="22533" name="Imagen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23938" y="263525"/>
            <a:ext cx="3106102" cy="8642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Imagen 8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907164" y="152400"/>
            <a:ext cx="2658072" cy="975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rgbClr val="2E2B21"/>
      </a:dk1>
      <a:lt1>
        <a:srgbClr val="FFFFFF"/>
      </a:lt1>
      <a:dk2>
        <a:srgbClr val="605B4F"/>
      </a:dk2>
      <a:lt2>
        <a:srgbClr val="D8D6BE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Integral">
      <a:majorFont>
        <a:latin typeface="Tw Cen MT Condensed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9000"/>
                <a:satMod val="145000"/>
              </a:schemeClr>
            </a:duotone>
          </a:blip>
          <a:tile tx="0" ty="0" sx="32000" sy="32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</a:schemeClr>
              <a:schemeClr val="phClr">
                <a:shade val="95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090DCB5F-146D-478A-852A-34B16FE9F3A8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0</TotalTime>
  <Words>1436</Words>
  <Application>Microsoft Office PowerPoint</Application>
  <PresentationFormat>Panorámica</PresentationFormat>
  <Paragraphs>180</Paragraphs>
  <Slides>24</Slides>
  <Notes>3</Notes>
  <HiddenSlides>0</HiddenSlides>
  <MMClips>0</MMClips>
  <ScaleCrop>false</ScaleCrop>
  <HeadingPairs>
    <vt:vector size="8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24</vt:i4>
      </vt:variant>
    </vt:vector>
  </HeadingPairs>
  <TitlesOfParts>
    <vt:vector size="34" baseType="lpstr">
      <vt:lpstr>Arial</vt:lpstr>
      <vt:lpstr>Calibri</vt:lpstr>
      <vt:lpstr>Cambria</vt:lpstr>
      <vt:lpstr>Times New Roman</vt:lpstr>
      <vt:lpstr>Tw Cen MT</vt:lpstr>
      <vt:lpstr>Tw Cen MT Condensed</vt:lpstr>
      <vt:lpstr>Verdana</vt:lpstr>
      <vt:lpstr>Wingdings 3</vt:lpstr>
      <vt:lpstr>Integral</vt:lpstr>
      <vt:lpstr>Hoja de cálculo</vt:lpstr>
      <vt:lpstr>Jornada de presentación de la Convocatoria de subvenciones para proyectos de retorno voluntario.  5 de abril de 2018  </vt:lpstr>
      <vt:lpstr>   </vt:lpstr>
      <vt:lpstr> Retorno Voluntario 2018</vt:lpstr>
      <vt:lpstr> Retorno Voluntario 2018</vt:lpstr>
      <vt:lpstr> PRESENTACIÓN DE SOLICITUDES</vt:lpstr>
      <vt:lpstr> Requisitos para acceder a la subvención</vt:lpstr>
      <vt:lpstr>   </vt:lpstr>
      <vt:lpstr>Cuantías</vt:lpstr>
      <vt:lpstr>  PLAZOS DE ejecución Y JUSTIFICACIÓN</vt:lpstr>
      <vt:lpstr> cofinanciación</vt:lpstr>
      <vt:lpstr>UTILIZACIÓN DE LOGOTIPOS</vt:lpstr>
      <vt:lpstr> FORMA DE PAGO</vt:lpstr>
      <vt:lpstr> Retorno Voluntario 2018</vt:lpstr>
      <vt:lpstr> MODALIDAD DE RETORNO VOLUNTARIO APRE</vt:lpstr>
      <vt:lpstr>participantes</vt:lpstr>
      <vt:lpstr> FORMA DE PAGO</vt:lpstr>
      <vt:lpstr> PRESTACIONES EXCEPCIONALES</vt:lpstr>
      <vt:lpstr>   </vt:lpstr>
      <vt:lpstr> Retorno Voluntario 2018</vt:lpstr>
      <vt:lpstr>ANEXOS i-v</vt:lpstr>
      <vt:lpstr>Anexos: i - v</vt:lpstr>
      <vt:lpstr>   </vt:lpstr>
      <vt:lpstr>ANEXO iii. TABLA b PRESUPUESTO DEL PROYECTO</vt:lpstr>
      <vt:lpstr> RUEGOS Y PREGUNTAS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2018-04-10T15:11:45Z</dcterms:created>
  <dcterms:modified xsi:type="dcterms:W3CDTF">2018-04-10T15:11:52Z</dcterms:modified>
</cp:coreProperties>
</file>