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86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312" r:id="rId6"/>
    <p:sldId id="286" r:id="rId7"/>
    <p:sldId id="260" r:id="rId8"/>
    <p:sldId id="261" r:id="rId9"/>
    <p:sldId id="278" r:id="rId10"/>
    <p:sldId id="263" r:id="rId11"/>
    <p:sldId id="264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71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5572" autoAdjust="0"/>
  </p:normalViewPr>
  <p:slideViewPr>
    <p:cSldViewPr snapToGrid="0">
      <p:cViewPr varScale="1">
        <p:scale>
          <a:sx n="62" d="100"/>
          <a:sy n="62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32F864C-08AC-42BF-8B7B-163716FE3548}" type="datetimeFigureOut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1F4788-6807-4717-B801-DB07781A1D7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887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AC1F45-39BE-4890-88BA-30023904C8E8}" type="datetimeFigureOut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48AF901-DDE6-4600-9520-D167FA93A11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0779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741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D76E27-0901-43E4-9A28-578DAD8CE8E2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7866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9699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593C1B-2265-44D1-AFB6-7FC8FC2FD197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142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1747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D58F3C-195A-43E0-9358-A03776B8CE0B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96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789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C0C4C1-D8A6-4094-B3CC-5F7F0176BBDB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6017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813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1BE477-BCDA-4F69-9298-2A47CCAFF13C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7593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813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F902D7-651F-41E8-ADD5-425E88F3CD44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8605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813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869629-1B18-4A40-ABD1-45AA88AC2C13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5313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813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26EB8C-1E0E-41F7-A992-1F2E5E927404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4993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813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0BCDD1-FE97-437D-AFE7-6209C1554628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002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813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548EB2-D546-4EEC-81CD-08730AC7AFCC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4040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813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5091A0-C216-46CD-9B22-412E1321C4AA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593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9459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60A4FB-F4D7-49DB-98BB-F8A8DABF1E5C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0244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813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B24058-2D7A-4910-8F4D-0BC54379E4FC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0700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6323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513C01-FFFF-4C04-84AA-45A0F6F909B3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858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9459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60A4FB-F4D7-49DB-98BB-F8A8DABF1E5C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972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741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242B55-8E78-4D14-9A39-74FEC3533648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236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1507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6B95CB-A9A4-4529-BF61-EDE73A562193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093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3555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DBFDB-C0BC-43B0-8CF5-258D03315FB2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375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3555" name="Marcador de número de diapositiva 3"/>
          <p:cNvSpPr txBox="1">
            <a:spLocks noGrp="1"/>
          </p:cNvSpPr>
          <p:nvPr/>
        </p:nvSpPr>
        <p:spPr bwMode="auto">
          <a:xfrm>
            <a:off x="3849688" y="9428163"/>
            <a:ext cx="2946400" cy="498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221E99F-F47E-4773-A43F-0F1EB51D9C36}" type="slidenum">
              <a:rPr lang="es-ES" sz="1200">
                <a:latin typeface="+mn-lt"/>
              </a:rPr>
              <a:pPr algn="r">
                <a:defRPr/>
              </a:pPr>
              <a:t>9</a:t>
            </a:fld>
            <a:endParaRPr lang="es-ES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7505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9699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B4BA43-78FF-492E-B5E5-F332D963D7B8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200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1747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D89631-9E4E-4977-A50D-A0B7CB96358A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552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D6805-D8B0-4D82-BE84-561E05A84884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0FD66-F08C-4576-809D-37F4788346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46A7E-D191-41FA-A83D-3D5553D87437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040E-40C9-4F3E-95A9-504DF76056D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02444-F310-4A0A-9C4D-DDA5F2A24040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AF4CF-D9DC-4EDC-BA5C-385A8DA3BC3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812DA-A513-4DBE-A43C-D8B97AC1CEA9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DD7D2-DB41-4AB0-9877-BFA6AD51A4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19BD4-93C7-4BE1-AAFF-123616D49919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626CC-D1E8-4595-A3E0-1C20768BD57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C4ED9-BCA8-4506-8048-589C49058031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F49D8-36BE-4DD1-B40E-05ADC06DC2E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51BE1-F381-468B-B46A-5577FC85472F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A6ECE-E50C-4925-810E-FA0BB4FCFE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63EF8-2D0E-4CF4-B234-38C233705CAE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B53EB-E5BC-4E5E-99DD-05B16C7CC2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5683C-BF52-4C12-826F-618A1ACC5A27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7FA6E-FFE0-4D3B-932A-1CAE9DE3227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DC23C-BD1B-4EFA-8EB6-961B632C1641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0EE0A-8A08-482F-A892-3C5198D6D51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C6E29-D6E1-4C72-8E88-2D3893BDE9D8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33406-EA61-46C2-9EEA-A75EB61440C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CB667FB-497E-4CAB-AC39-C4DBE51E1953}" type="datetime1">
              <a:rPr lang="es-ES"/>
              <a:pPr>
                <a:defRPr/>
              </a:pPr>
              <a:t>10/05/2018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DC4AF2F-B99C-495E-8535-114B37DD54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6" r:id="rId2"/>
    <p:sldLayoutId id="2147483995" r:id="rId3"/>
    <p:sldLayoutId id="2147483994" r:id="rId4"/>
    <p:sldLayoutId id="2147483993" r:id="rId5"/>
    <p:sldLayoutId id="2147483992" r:id="rId6"/>
    <p:sldLayoutId id="2147483991" r:id="rId7"/>
    <p:sldLayoutId id="2147483990" r:id="rId8"/>
    <p:sldLayoutId id="2147483989" r:id="rId9"/>
    <p:sldLayoutId id="2147483988" r:id="rId10"/>
    <p:sldLayoutId id="2147483987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CD4A13.FB3570F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cid:image001.jpg@01CD4A13.FB3570F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cid:image001.jpg@01CD4A13.FB3570F0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cid:image001.jpg@01CD4A13.FB3570F0" TargetMode="External"/><Relationship Id="rId10" Type="http://schemas.openxmlformats.org/officeDocument/2006/relationships/image" Target="../media/image10.png"/><Relationship Id="rId4" Type="http://schemas.openxmlformats.org/officeDocument/2006/relationships/image" Target="../media/image1.jpeg"/><Relationship Id="rId9" Type="http://schemas.openxmlformats.org/officeDocument/2006/relationships/image" Target="../media/image9.tif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CD4A13.FB3570F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xpinterweb.empleo.gob.es/ley11/inicio/showTramites.action?procedimientoSel=259&amp;proc=4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cid:image001.jpg@01CD4A13.FB3570F0" TargetMode="External"/><Relationship Id="rId5" Type="http://schemas.openxmlformats.org/officeDocument/2006/relationships/image" Target="../media/image1.jpeg"/><Relationship Id="rId4" Type="http://schemas.openxmlformats.org/officeDocument/2006/relationships/hyperlink" Target="https://srvmextr.trabajo.dom/opencms/export/sites/default/SEIE/es/Subvenciones/AreaIntegracion/proteccion_internacional/sociosanitaria_cetis_2018/documentos/index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cid:image001.jpg@01CD4A13.FB3570F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4">
                <a:lumMod val="40000"/>
                <a:lumOff val="60000"/>
              </a:schemeClr>
            </a:gs>
            <a:gs pos="91500">
              <a:schemeClr val="accent5">
                <a:lumMod val="50000"/>
              </a:schemeClr>
            </a:gs>
            <a:gs pos="83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1463" y="2446338"/>
            <a:ext cx="8686800" cy="11477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CONVOCATORIA DE SUBVENCIONES </a:t>
            </a:r>
            <a:r>
              <a:rPr lang="es-ES" sz="3600" b="1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PROTECCIÓN INTERNACIONAL </a:t>
            </a:r>
            <a:r>
              <a:rPr lang="es-ES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</a:t>
            </a:r>
            <a:endParaRPr lang="es-ES" sz="3600" dirty="0">
              <a:solidFill>
                <a:schemeClr val="tx1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3" name="Subtítulo 2"/>
          <p:cNvSpPr>
            <a:spLocks noGrp="1"/>
          </p:cNvSpPr>
          <p:nvPr>
            <p:ph type="subTitle" idx="1"/>
          </p:nvPr>
        </p:nvSpPr>
        <p:spPr>
          <a:xfrm>
            <a:off x="6457950" y="4576763"/>
            <a:ext cx="2414588" cy="1416050"/>
          </a:xfrm>
        </p:spPr>
        <p:txBody>
          <a:bodyPr rtlCol="0">
            <a:noAutofit/>
          </a:bodyPr>
          <a:lstStyle/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s-ES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MAYO DE 2018</a:t>
            </a:r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0" y="67310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>
              <a:latin typeface="Tw Cen MT"/>
            </a:endParaRPr>
          </a:p>
        </p:txBody>
      </p:sp>
      <p:sp>
        <p:nvSpPr>
          <p:cNvPr id="15365" name="Rectangle 3"/>
          <p:cNvSpPr>
            <a:spLocks noChangeArrowheads="1"/>
          </p:cNvSpPr>
          <p:nvPr/>
        </p:nvSpPr>
        <p:spPr bwMode="auto">
          <a:xfrm>
            <a:off x="0" y="1211263"/>
            <a:ext cx="271463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s-ES" altLang="es-ES" sz="825">
                <a:cs typeface="Times New Roman" pitchFamily="18" charset="0"/>
              </a:rPr>
              <a:t>   </a:t>
            </a:r>
            <a:endParaRPr lang="es-ES" altLang="es-ES"/>
          </a:p>
        </p:txBody>
      </p:sp>
      <p:pic>
        <p:nvPicPr>
          <p:cNvPr id="15366" name="Picture 1" descr="cid:image001.jpg@01CD4A13.FB3570F0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84150" y="141288"/>
            <a:ext cx="2938463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Imagen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64088" y="141288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1350" y="1038225"/>
            <a:ext cx="7864475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PLAZO DE EJECUCIÓN </a:t>
            </a:r>
            <a:endParaRPr lang="es-ES" sz="3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674E68-A94B-4D25-92D2-E25DD629A0FA}" type="slidenum">
              <a:rPr lang="es-ES"/>
              <a:pPr>
                <a:defRPr/>
              </a:pPr>
              <a:t>10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41350" y="1881188"/>
            <a:ext cx="786447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4541" algn="just">
              <a:defRPr/>
            </a:pPr>
            <a:endParaRPr lang="es-ES" dirty="0">
              <a:latin typeface="+mj-lt"/>
              <a:cs typeface="Times New Roman" pitchFamily="18" charset="0"/>
            </a:endParaRPr>
          </a:p>
          <a:p>
            <a:pPr marL="877491" lvl="1" indent="-285750" algn="just">
              <a:buFont typeface="Wingdings" panose="05000000000000000000" pitchFamily="2" charset="2"/>
              <a:buChar char="Ø"/>
              <a:defRPr/>
            </a:pPr>
            <a:r>
              <a:rPr lang="es-ES" dirty="0">
                <a:latin typeface="+mj-lt"/>
                <a:cs typeface="Times New Roman" pitchFamily="18" charset="0"/>
              </a:rPr>
              <a:t>Prioridades I, </a:t>
            </a:r>
            <a:r>
              <a:rPr lang="es-ES" dirty="0" smtClean="0">
                <a:latin typeface="+mj-lt"/>
                <a:cs typeface="Times New Roman" pitchFamily="18" charset="0"/>
              </a:rPr>
              <a:t>II, </a:t>
            </a:r>
            <a:r>
              <a:rPr lang="es-ES" dirty="0" smtClean="0">
                <a:solidFill>
                  <a:srgbClr val="7030A0"/>
                </a:solidFill>
                <a:latin typeface="+mj-lt"/>
                <a:cs typeface="Times New Roman" pitchFamily="18" charset="0"/>
              </a:rPr>
              <a:t>IV</a:t>
            </a:r>
            <a:r>
              <a:rPr lang="es-ES" dirty="0" smtClean="0">
                <a:latin typeface="+mj-lt"/>
                <a:cs typeface="Times New Roman" pitchFamily="18" charset="0"/>
              </a:rPr>
              <a:t> y V </a:t>
            </a:r>
            <a:r>
              <a:rPr lang="es-ES" dirty="0">
                <a:latin typeface="+mj-lt"/>
                <a:cs typeface="Times New Roman" pitchFamily="18" charset="0"/>
              </a:rPr>
              <a:t>desde </a:t>
            </a:r>
            <a:r>
              <a:rPr lang="es-ES" b="1" dirty="0">
                <a:latin typeface="+mj-lt"/>
                <a:cs typeface="Times New Roman" pitchFamily="18" charset="0"/>
              </a:rPr>
              <a:t>1 </a:t>
            </a:r>
            <a:r>
              <a:rPr lang="es-ES" b="1" dirty="0" smtClean="0">
                <a:latin typeface="+mj-lt"/>
                <a:cs typeface="Times New Roman" pitchFamily="18" charset="0"/>
              </a:rPr>
              <a:t>enero 2018 - </a:t>
            </a:r>
            <a:r>
              <a:rPr lang="es-ES" b="1" dirty="0">
                <a:latin typeface="+mj-lt"/>
                <a:cs typeface="Times New Roman" pitchFamily="18" charset="0"/>
              </a:rPr>
              <a:t>31 </a:t>
            </a:r>
            <a:r>
              <a:rPr lang="es-ES" b="1" dirty="0" smtClean="0">
                <a:latin typeface="+mj-lt"/>
                <a:cs typeface="Times New Roman" pitchFamily="18" charset="0"/>
              </a:rPr>
              <a:t>diciembre 2019.</a:t>
            </a:r>
            <a:endParaRPr lang="es-ES" b="1" dirty="0">
              <a:latin typeface="+mj-lt"/>
              <a:cs typeface="Times New Roman" pitchFamily="18" charset="0"/>
            </a:endParaRPr>
          </a:p>
          <a:p>
            <a:pPr marL="877491" lvl="1" indent="-285750" algn="just">
              <a:buFont typeface="Wingdings" panose="05000000000000000000" pitchFamily="2" charset="2"/>
              <a:buChar char="Ø"/>
              <a:defRPr/>
            </a:pPr>
            <a:endParaRPr lang="es-ES" b="1" dirty="0">
              <a:latin typeface="+mj-lt"/>
              <a:cs typeface="Times New Roman" pitchFamily="18" charset="0"/>
            </a:endParaRPr>
          </a:p>
          <a:p>
            <a:pPr marL="877491" lvl="1" indent="-285750" algn="just">
              <a:buFont typeface="Wingdings" panose="05000000000000000000" pitchFamily="2" charset="2"/>
              <a:buChar char="Ø"/>
              <a:defRPr/>
            </a:pPr>
            <a:r>
              <a:rPr lang="es-ES" dirty="0">
                <a:latin typeface="+mj-lt"/>
                <a:cs typeface="Times New Roman" pitchFamily="18" charset="0"/>
              </a:rPr>
              <a:t>Prioridad </a:t>
            </a:r>
            <a:r>
              <a:rPr lang="es-ES" dirty="0" smtClean="0">
                <a:latin typeface="+mj-lt"/>
                <a:cs typeface="Times New Roman" pitchFamily="18" charset="0"/>
              </a:rPr>
              <a:t>III </a:t>
            </a:r>
            <a:r>
              <a:rPr lang="es-ES" dirty="0">
                <a:latin typeface="+mj-lt"/>
                <a:cs typeface="Times New Roman" pitchFamily="18" charset="0"/>
              </a:rPr>
              <a:t>desde </a:t>
            </a:r>
            <a:r>
              <a:rPr lang="es-ES" b="1" dirty="0">
                <a:latin typeface="+mj-lt"/>
                <a:cs typeface="Times New Roman" pitchFamily="18" charset="0"/>
              </a:rPr>
              <a:t>1 </a:t>
            </a:r>
            <a:r>
              <a:rPr lang="es-ES" b="1" dirty="0" smtClean="0">
                <a:latin typeface="+mj-lt"/>
                <a:cs typeface="Times New Roman" pitchFamily="18" charset="0"/>
              </a:rPr>
              <a:t>enero al 31 diciembre 2019.</a:t>
            </a:r>
            <a:endParaRPr lang="es-ES" b="1" dirty="0">
              <a:latin typeface="+mj-lt"/>
              <a:cs typeface="Times New Roman" pitchFamily="18" charset="0"/>
            </a:endParaRPr>
          </a:p>
          <a:p>
            <a:pPr marL="134541" algn="just">
              <a:defRPr/>
            </a:pPr>
            <a:endParaRPr lang="es-ES" b="1" dirty="0">
              <a:latin typeface="+mj-lt"/>
              <a:cs typeface="Times New Roman" pitchFamily="18" charset="0"/>
            </a:endParaRPr>
          </a:p>
          <a:p>
            <a:pPr marL="134541" algn="just">
              <a:defRPr/>
            </a:pPr>
            <a:r>
              <a:rPr lang="es-ES" dirty="0">
                <a:latin typeface="+mj-lt"/>
                <a:cs typeface="Times New Roman" pitchFamily="18" charset="0"/>
              </a:rPr>
              <a:t>En </a:t>
            </a:r>
            <a:r>
              <a:rPr lang="es-ES" b="1" dirty="0">
                <a:latin typeface="+mj-lt"/>
                <a:cs typeface="Times New Roman" pitchFamily="18" charset="0"/>
              </a:rPr>
              <a:t>proyectos de continuidad</a:t>
            </a:r>
            <a:r>
              <a:rPr lang="es-ES" dirty="0">
                <a:latin typeface="+mj-lt"/>
                <a:cs typeface="Times New Roman" pitchFamily="18" charset="0"/>
              </a:rPr>
              <a:t>, el plazo de ejecución podrá extenderse desde la fecha de finalización de la ejecución real del proyecto subvencionado en la convocatoria anterior hasta el 31 de diciembre de </a:t>
            </a:r>
            <a:r>
              <a:rPr lang="es-ES" dirty="0" smtClean="0">
                <a:latin typeface="+mj-lt"/>
                <a:cs typeface="Times New Roman" pitchFamily="18" charset="0"/>
              </a:rPr>
              <a:t>2019.</a:t>
            </a:r>
            <a:endParaRPr lang="es-ES" dirty="0">
              <a:latin typeface="+mj-lt"/>
              <a:cs typeface="Times New Roman" pitchFamily="18" charset="0"/>
            </a:endParaRPr>
          </a:p>
          <a:p>
            <a:pPr marL="134541" algn="just">
              <a:defRPr/>
            </a:pPr>
            <a:endParaRPr lang="es-ES" dirty="0">
              <a:latin typeface="+mj-lt"/>
              <a:cs typeface="Times New Roman" pitchFamily="18" charset="0"/>
            </a:endParaRPr>
          </a:p>
        </p:txBody>
      </p:sp>
      <p:pic>
        <p:nvPicPr>
          <p:cNvPr id="31749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69863" y="173038"/>
            <a:ext cx="3022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2" name="Imagen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04556" y="173038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1038" y="1060450"/>
            <a:ext cx="7639050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FORMA DE PAGO</a:t>
            </a:r>
            <a:endParaRPr lang="es-ES" sz="36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BE9AA-1BAB-4438-876C-49572CB0EDFE}" type="slidenum">
              <a:rPr lang="es-ES"/>
              <a:pPr>
                <a:defRPr/>
              </a:pPr>
              <a:t>11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0" y="2638425"/>
            <a:ext cx="8961438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sp>
        <p:nvSpPr>
          <p:cNvPr id="35844" name="Rectángulo 3"/>
          <p:cNvSpPr>
            <a:spLocks noChangeArrowheads="1"/>
          </p:cNvSpPr>
          <p:nvPr/>
        </p:nvSpPr>
        <p:spPr bwMode="auto">
          <a:xfrm>
            <a:off x="517525" y="1703388"/>
            <a:ext cx="8158163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33350" algn="just"/>
            <a:endParaRPr lang="es-ES" b="1" dirty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/>
            <a:endParaRPr lang="es-ES" b="1" dirty="0">
              <a:latin typeface="Calibri Light" pitchFamily="34" charset="0"/>
              <a:cs typeface="Times New Roman" pitchFamily="18" charset="0"/>
            </a:endParaRPr>
          </a:p>
          <a:p>
            <a:pPr marL="133350" algn="just"/>
            <a:r>
              <a:rPr lang="es-ES" b="1" dirty="0">
                <a:latin typeface="Calibri Light" pitchFamily="34" charset="0"/>
                <a:cs typeface="Times New Roman" pitchFamily="18" charset="0"/>
              </a:rPr>
              <a:t>PRIORIDADES I, II, III </a:t>
            </a:r>
            <a:r>
              <a:rPr lang="es-ES" b="1" dirty="0" smtClean="0">
                <a:latin typeface="Calibri Light" pitchFamily="34" charset="0"/>
                <a:cs typeface="Times New Roman" pitchFamily="18" charset="0"/>
              </a:rPr>
              <a:t>y </a:t>
            </a:r>
            <a:r>
              <a:rPr lang="es-ES" b="1" dirty="0">
                <a:latin typeface="Calibri Light" pitchFamily="34" charset="0"/>
                <a:cs typeface="Times New Roman" pitchFamily="18" charset="0"/>
              </a:rPr>
              <a:t>V:</a:t>
            </a:r>
            <a:r>
              <a:rPr lang="es-ES" dirty="0">
                <a:latin typeface="Calibri Light" pitchFamily="34" charset="0"/>
                <a:cs typeface="Times New Roman" pitchFamily="18" charset="0"/>
              </a:rPr>
              <a:t>  </a:t>
            </a:r>
            <a:r>
              <a:rPr lang="es-ES" b="1" dirty="0">
                <a:latin typeface="Calibri Light" pitchFamily="34" charset="0"/>
                <a:cs typeface="Times New Roman" pitchFamily="18" charset="0"/>
              </a:rPr>
              <a:t>El pago se realizará en 3 plazos</a:t>
            </a:r>
            <a:r>
              <a:rPr lang="es-ES" dirty="0">
                <a:latin typeface="Calibri Light" pitchFamily="34" charset="0"/>
                <a:cs typeface="Times New Roman" pitchFamily="18" charset="0"/>
              </a:rPr>
              <a:t>:</a:t>
            </a:r>
          </a:p>
          <a:p>
            <a:pPr marL="133350" algn="just"/>
            <a:endParaRPr lang="es-ES" dirty="0">
              <a:latin typeface="Calibri Light" pitchFamily="34" charset="0"/>
              <a:cs typeface="Times New Roman" pitchFamily="18" charset="0"/>
            </a:endParaRPr>
          </a:p>
          <a:p>
            <a:pPr marL="419100" indent="-285750" algn="just">
              <a:buFont typeface="Wingdings" panose="05000000000000000000" pitchFamily="2" charset="2"/>
              <a:buChar char="Ø"/>
            </a:pPr>
            <a:r>
              <a:rPr lang="es-ES" dirty="0" smtClean="0">
                <a:latin typeface="Calibri Light" pitchFamily="34" charset="0"/>
                <a:cs typeface="Times New Roman" pitchFamily="18" charset="0"/>
              </a:rPr>
              <a:t> Pago </a:t>
            </a:r>
            <a:r>
              <a:rPr lang="es-ES" dirty="0">
                <a:latin typeface="Calibri Light" pitchFamily="34" charset="0"/>
                <a:cs typeface="Times New Roman" pitchFamily="18" charset="0"/>
              </a:rPr>
              <a:t>anticipado tras resolución de concesión: </a:t>
            </a:r>
            <a:r>
              <a:rPr lang="es-ES" b="1" dirty="0" smtClean="0">
                <a:latin typeface="Calibri Light" pitchFamily="34" charset="0"/>
                <a:cs typeface="Times New Roman" pitchFamily="18" charset="0"/>
              </a:rPr>
              <a:t>80</a:t>
            </a:r>
            <a:r>
              <a:rPr lang="es-ES" b="1" dirty="0">
                <a:latin typeface="Calibri Light" pitchFamily="34" charset="0"/>
                <a:cs typeface="Times New Roman" pitchFamily="18" charset="0"/>
              </a:rPr>
              <a:t>%</a:t>
            </a:r>
            <a:r>
              <a:rPr lang="es-ES" dirty="0">
                <a:latin typeface="Calibri Light" pitchFamily="34" charset="0"/>
                <a:cs typeface="Times New Roman" pitchFamily="18" charset="0"/>
              </a:rPr>
              <a:t> de la cuantía </a:t>
            </a:r>
            <a:r>
              <a:rPr lang="es-ES" dirty="0" smtClean="0">
                <a:latin typeface="Calibri Light" pitchFamily="34" charset="0"/>
                <a:cs typeface="Times New Roman" pitchFamily="18" charset="0"/>
              </a:rPr>
              <a:t>concedida.</a:t>
            </a:r>
            <a:endParaRPr lang="es-ES" dirty="0">
              <a:latin typeface="Calibri Light" pitchFamily="34" charset="0"/>
              <a:cs typeface="Times New Roman" pitchFamily="18" charset="0"/>
            </a:endParaRPr>
          </a:p>
          <a:p>
            <a:pPr marL="419100" indent="-285750" algn="just">
              <a:buFont typeface="Wingdings" panose="05000000000000000000" pitchFamily="2" charset="2"/>
              <a:buChar char="Ø"/>
            </a:pPr>
            <a:r>
              <a:rPr lang="es-ES" dirty="0" smtClean="0">
                <a:latin typeface="Calibri Light" pitchFamily="34" charset="0"/>
                <a:cs typeface="Times New Roman" pitchFamily="18" charset="0"/>
              </a:rPr>
              <a:t> 2º </a:t>
            </a:r>
            <a:r>
              <a:rPr lang="es-ES" dirty="0">
                <a:latin typeface="Calibri Light" pitchFamily="34" charset="0"/>
                <a:cs typeface="Times New Roman" pitchFamily="18" charset="0"/>
              </a:rPr>
              <a:t>Pago: </a:t>
            </a:r>
            <a:r>
              <a:rPr lang="es-ES" b="1" dirty="0">
                <a:latin typeface="Calibri Light" pitchFamily="34" charset="0"/>
                <a:cs typeface="Times New Roman" pitchFamily="18" charset="0"/>
              </a:rPr>
              <a:t>15% </a:t>
            </a:r>
            <a:r>
              <a:rPr lang="es-ES" dirty="0">
                <a:latin typeface="Calibri Light" pitchFamily="34" charset="0"/>
                <a:cs typeface="Times New Roman" pitchFamily="18" charset="0"/>
              </a:rPr>
              <a:t>tras presentación de cuenta justificativa </a:t>
            </a:r>
            <a:r>
              <a:rPr lang="es-ES" dirty="0" smtClean="0">
                <a:latin typeface="Calibri Light" pitchFamily="34" charset="0"/>
                <a:cs typeface="Times New Roman" pitchFamily="18" charset="0"/>
              </a:rPr>
              <a:t>intermedia en 2019. </a:t>
            </a:r>
            <a:endParaRPr lang="es-ES" dirty="0">
              <a:latin typeface="Calibri Light" pitchFamily="34" charset="0"/>
              <a:cs typeface="Times New Roman" pitchFamily="18" charset="0"/>
            </a:endParaRPr>
          </a:p>
          <a:p>
            <a:pPr marL="419100" indent="-285750" algn="just">
              <a:buFont typeface="Wingdings" panose="05000000000000000000" pitchFamily="2" charset="2"/>
              <a:buChar char="Ø"/>
            </a:pPr>
            <a:r>
              <a:rPr lang="es-ES" dirty="0" smtClean="0">
                <a:latin typeface="Calibri Light" pitchFamily="34" charset="0"/>
                <a:cs typeface="Times New Roman" pitchFamily="18" charset="0"/>
              </a:rPr>
              <a:t> Pago </a:t>
            </a:r>
            <a:r>
              <a:rPr lang="es-ES" dirty="0">
                <a:latin typeface="Calibri Light" pitchFamily="34" charset="0"/>
                <a:cs typeface="Times New Roman" pitchFamily="18" charset="0"/>
              </a:rPr>
              <a:t>final, </a:t>
            </a:r>
            <a:r>
              <a:rPr lang="es-ES" dirty="0" smtClean="0">
                <a:latin typeface="Calibri Light" pitchFamily="34" charset="0"/>
                <a:cs typeface="Times New Roman" pitchFamily="18" charset="0"/>
              </a:rPr>
              <a:t>en 2020 por </a:t>
            </a:r>
            <a:r>
              <a:rPr lang="es-ES" dirty="0">
                <a:latin typeface="Calibri Light" pitchFamily="34" charset="0"/>
                <a:cs typeface="Times New Roman" pitchFamily="18" charset="0"/>
              </a:rPr>
              <a:t>el remanente tras presentación de la cuenta </a:t>
            </a:r>
            <a:r>
              <a:rPr lang="es-ES" dirty="0" smtClean="0">
                <a:latin typeface="Calibri Light" pitchFamily="34" charset="0"/>
                <a:cs typeface="Times New Roman" pitchFamily="18" charset="0"/>
              </a:rPr>
              <a:t>justificativa.</a:t>
            </a:r>
            <a:endParaRPr lang="es-ES" dirty="0">
              <a:latin typeface="Calibri Light" pitchFamily="34" charset="0"/>
              <a:cs typeface="Times New Roman" pitchFamily="18" charset="0"/>
            </a:endParaRPr>
          </a:p>
          <a:p>
            <a:pPr marL="133350" algn="just"/>
            <a:endParaRPr lang="es-ES" dirty="0">
              <a:latin typeface="Calibri Light" pitchFamily="34" charset="0"/>
              <a:cs typeface="Times New Roman" pitchFamily="18" charset="0"/>
            </a:endParaRPr>
          </a:p>
          <a:p>
            <a:pPr marL="133350" algn="just"/>
            <a:endParaRPr lang="es-ES" dirty="0">
              <a:latin typeface="Calibri Light" pitchFamily="34" charset="0"/>
              <a:cs typeface="Times New Roman" pitchFamily="18" charset="0"/>
            </a:endParaRPr>
          </a:p>
          <a:p>
            <a:pPr marL="133350" algn="just"/>
            <a:r>
              <a:rPr lang="es-ES" b="1" dirty="0">
                <a:latin typeface="Calibri Light" pitchFamily="34" charset="0"/>
                <a:cs typeface="Times New Roman" pitchFamily="18" charset="0"/>
              </a:rPr>
              <a:t>PRORIDAD IV (Equipamiento)</a:t>
            </a:r>
            <a:r>
              <a:rPr lang="es-ES" dirty="0">
                <a:latin typeface="Calibri Light" pitchFamily="34" charset="0"/>
                <a:cs typeface="Times New Roman" pitchFamily="18" charset="0"/>
              </a:rPr>
              <a:t>. </a:t>
            </a:r>
            <a:r>
              <a:rPr lang="es-ES" dirty="0" smtClean="0">
                <a:latin typeface="Calibri Light" pitchFamily="34" charset="0"/>
                <a:cs typeface="Times New Roman" pitchFamily="18" charset="0"/>
              </a:rPr>
              <a:t>Pago único </a:t>
            </a:r>
            <a:r>
              <a:rPr lang="es-ES" dirty="0">
                <a:latin typeface="Calibri Light" pitchFamily="34" charset="0"/>
                <a:cs typeface="Times New Roman" pitchFamily="18" charset="0"/>
              </a:rPr>
              <a:t>anticipado por la totalidad de la cuantía concedida.</a:t>
            </a:r>
          </a:p>
          <a:p>
            <a:pPr marL="133350" algn="just"/>
            <a:r>
              <a:rPr lang="es-ES" dirty="0">
                <a:latin typeface="Calibri Light" pitchFamily="34" charset="0"/>
                <a:cs typeface="Times New Roman" pitchFamily="18" charset="0"/>
              </a:rPr>
              <a:t> </a:t>
            </a:r>
          </a:p>
          <a:p>
            <a:pPr marL="133350" algn="just"/>
            <a:endParaRPr lang="es-ES" dirty="0">
              <a:latin typeface="Calibri Light" pitchFamily="34" charset="0"/>
              <a:cs typeface="Times New Roman" pitchFamily="18" charset="0"/>
            </a:endParaRPr>
          </a:p>
        </p:txBody>
      </p:sp>
      <p:pic>
        <p:nvPicPr>
          <p:cNvPr id="35845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07950" y="184150"/>
            <a:ext cx="3022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7" name="Imagen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67263" y="184150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4687" y="1038225"/>
            <a:ext cx="7583489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JUSTIFICACIÓN</a:t>
            </a:r>
            <a:endParaRPr lang="es-ES" sz="3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B81258-B8C3-4118-93BC-6A97D27A5666}" type="slidenum">
              <a:rPr lang="es-ES"/>
              <a:pPr>
                <a:defRPr/>
              </a:pPr>
              <a:t>12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0" y="2571750"/>
            <a:ext cx="8961438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pic>
        <p:nvPicPr>
          <p:cNvPr id="33796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69863" y="169863"/>
            <a:ext cx="3095625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Rectángulo 10"/>
          <p:cNvSpPr>
            <a:spLocks noChangeArrowheads="1"/>
          </p:cNvSpPr>
          <p:nvPr/>
        </p:nvSpPr>
        <p:spPr bwMode="auto">
          <a:xfrm>
            <a:off x="600076" y="1628775"/>
            <a:ext cx="7658100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33350" algn="just"/>
            <a:endParaRPr lang="es-ES" sz="1000" b="1" dirty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r>
              <a:rPr lang="es-ES" sz="1500" dirty="0" smtClean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Memoria </a:t>
            </a:r>
            <a:r>
              <a:rPr lang="es-ES" sz="1500" b="1" dirty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intermedia</a:t>
            </a:r>
            <a:r>
              <a:rPr lang="es-ES" sz="1500" dirty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: </a:t>
            </a:r>
            <a:endParaRPr lang="es-ES" sz="1500" dirty="0" smtClean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endParaRPr lang="es-ES" dirty="0" smtClean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endParaRPr lang="es-ES" dirty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endParaRPr lang="es-ES" dirty="0" smtClean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endParaRPr lang="es-ES" dirty="0" smtClean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/>
            <a:endParaRPr lang="es-ES" dirty="0" smtClean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/>
            <a:endParaRPr lang="es-ES" dirty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r>
              <a:rPr lang="es-ES" sz="1500" dirty="0" smtClean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Justificación </a:t>
            </a:r>
            <a:r>
              <a:rPr lang="es-ES" sz="1500" b="1" dirty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final</a:t>
            </a:r>
            <a:r>
              <a:rPr lang="es-ES" sz="1500" dirty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: </a:t>
            </a:r>
            <a:r>
              <a:rPr lang="es-ES" sz="1500" dirty="0" smtClean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un </a:t>
            </a:r>
            <a:r>
              <a:rPr lang="es-ES" sz="1500" dirty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mes </a:t>
            </a:r>
            <a:r>
              <a:rPr lang="es-ES" sz="1500" dirty="0" smtClean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a partir del fin del plazo ejecución (</a:t>
            </a:r>
            <a:r>
              <a:rPr lang="es-ES" sz="1500" b="1" dirty="0" smtClean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31 </a:t>
            </a:r>
            <a:r>
              <a:rPr lang="es-ES" sz="1500" b="1" dirty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enero </a:t>
            </a:r>
            <a:r>
              <a:rPr lang="es-ES" sz="1500" b="1" dirty="0" smtClean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2020</a:t>
            </a:r>
            <a:r>
              <a:rPr lang="es-ES" sz="1500" dirty="0" smtClean="0">
                <a:solidFill>
                  <a:srgbClr val="3A5750"/>
                </a:solidFill>
                <a:latin typeface="Calibri Light" pitchFamily="34" charset="0"/>
                <a:cs typeface="Times New Roman" pitchFamily="18" charset="0"/>
              </a:rPr>
              <a:t>).</a:t>
            </a:r>
            <a:endParaRPr lang="es-ES" sz="1500" dirty="0">
              <a:latin typeface="Calibri Light" pitchFamily="34" charset="0"/>
              <a:cs typeface="Times New Roman" pitchFamily="18" charset="0"/>
            </a:endParaRPr>
          </a:p>
          <a:p>
            <a:pPr marL="133350" algn="just"/>
            <a:endParaRPr lang="es-ES" sz="1500" dirty="0"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r>
              <a:rPr lang="es-ES" sz="1500" dirty="0">
                <a:latin typeface="Calibri Light" pitchFamily="34" charset="0"/>
                <a:cs typeface="Times New Roman" pitchFamily="18" charset="0"/>
              </a:rPr>
              <a:t>La justificación </a:t>
            </a:r>
            <a:r>
              <a:rPr lang="es-ES" sz="1500" b="1" dirty="0">
                <a:solidFill>
                  <a:srgbClr val="7030A0"/>
                </a:solidFill>
                <a:latin typeface="Calibri Light" pitchFamily="34" charset="0"/>
                <a:cs typeface="Times New Roman" pitchFamily="18" charset="0"/>
              </a:rPr>
              <a:t>final </a:t>
            </a:r>
            <a:r>
              <a:rPr lang="es-ES" sz="1500" dirty="0" smtClean="0">
                <a:latin typeface="Calibri Light" pitchFamily="34" charset="0"/>
                <a:cs typeface="Times New Roman" pitchFamily="18" charset="0"/>
              </a:rPr>
              <a:t>adoptará </a:t>
            </a:r>
            <a:r>
              <a:rPr lang="es-ES" sz="1500" b="1" dirty="0">
                <a:latin typeface="Calibri Light" pitchFamily="34" charset="0"/>
                <a:cs typeface="Times New Roman" pitchFamily="18" charset="0"/>
              </a:rPr>
              <a:t>la modalidad de cuenta justificativa con aportación de informe auditor</a:t>
            </a:r>
            <a:r>
              <a:rPr lang="es-ES" sz="1500" dirty="0">
                <a:latin typeface="Calibri Light" pitchFamily="34" charset="0"/>
                <a:cs typeface="Times New Roman" pitchFamily="18" charset="0"/>
              </a:rPr>
              <a:t> (artículo 74 del Reglamento de la </a:t>
            </a:r>
            <a:r>
              <a:rPr lang="es-ES" sz="1500" dirty="0" smtClean="0">
                <a:latin typeface="Calibri Light" pitchFamily="34" charset="0"/>
                <a:cs typeface="Times New Roman" pitchFamily="18" charset="0"/>
              </a:rPr>
              <a:t>LGS). </a:t>
            </a:r>
            <a:r>
              <a:rPr lang="es-ES" sz="1500" b="1" dirty="0">
                <a:latin typeface="Calibri Light" pitchFamily="34" charset="0"/>
                <a:cs typeface="Times New Roman" pitchFamily="18" charset="0"/>
              </a:rPr>
              <a:t>El gasto </a:t>
            </a:r>
            <a:r>
              <a:rPr lang="es-ES" sz="1500" dirty="0">
                <a:latin typeface="Calibri Light" pitchFamily="34" charset="0"/>
                <a:cs typeface="Times New Roman" pitchFamily="18" charset="0"/>
              </a:rPr>
              <a:t>derivado de la revisión de la cuenta justificativa tendrá la condición de </a:t>
            </a:r>
            <a:r>
              <a:rPr lang="es-ES" sz="1500" b="1" dirty="0">
                <a:latin typeface="Calibri Light" pitchFamily="34" charset="0"/>
                <a:cs typeface="Times New Roman" pitchFamily="18" charset="0"/>
              </a:rPr>
              <a:t>gasto subvencionable </a:t>
            </a:r>
            <a:r>
              <a:rPr lang="es-ES" sz="1500" dirty="0">
                <a:latin typeface="Calibri Light" pitchFamily="34" charset="0"/>
                <a:cs typeface="Times New Roman" pitchFamily="18" charset="0"/>
              </a:rPr>
              <a:t>con los límites establecidos en el apartado 6 del artículo 18 de la Orden de bases reguladoras</a:t>
            </a:r>
            <a:r>
              <a:rPr lang="es-ES" sz="1500" dirty="0" smtClean="0">
                <a:latin typeface="Calibri Light" pitchFamily="34" charset="0"/>
                <a:cs typeface="Times New Roman" pitchFamily="18" charset="0"/>
              </a:rPr>
              <a:t>.</a:t>
            </a:r>
          </a:p>
          <a:p>
            <a:pPr marL="133350" algn="just">
              <a:buFont typeface="Arial" charset="0"/>
              <a:buChar char="•"/>
            </a:pPr>
            <a:endParaRPr lang="es-ES" sz="1500" dirty="0"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r>
              <a:rPr lang="es-ES" sz="1500" dirty="0">
                <a:latin typeface="Calibri Light" pitchFamily="34" charset="0"/>
                <a:cs typeface="Times New Roman" pitchFamily="18" charset="0"/>
              </a:rPr>
              <a:t>La revisión del auditor abarcará el 100% de los gastos, </a:t>
            </a:r>
            <a:r>
              <a:rPr lang="es-ES" sz="1500" dirty="0" smtClean="0">
                <a:solidFill>
                  <a:srgbClr val="7030A0"/>
                </a:solidFill>
                <a:latin typeface="Calibri Light" pitchFamily="34" charset="0"/>
                <a:cs typeface="Times New Roman" pitchFamily="18" charset="0"/>
              </a:rPr>
              <a:t>salvo en proyectos de </a:t>
            </a:r>
            <a:r>
              <a:rPr lang="es-ES" sz="1500" b="1" dirty="0" smtClean="0">
                <a:solidFill>
                  <a:srgbClr val="7030A0"/>
                </a:solidFill>
                <a:latin typeface="Calibri Light" pitchFamily="34" charset="0"/>
                <a:cs typeface="Times New Roman" pitchFamily="18" charset="0"/>
              </a:rPr>
              <a:t>Prioridad I</a:t>
            </a:r>
            <a:r>
              <a:rPr lang="es-ES" sz="1500" dirty="0" smtClean="0">
                <a:solidFill>
                  <a:srgbClr val="7030A0"/>
                </a:solidFill>
                <a:latin typeface="Calibri Light" pitchFamily="34" charset="0"/>
                <a:cs typeface="Times New Roman" pitchFamily="18" charset="0"/>
              </a:rPr>
              <a:t> en los </a:t>
            </a:r>
            <a:r>
              <a:rPr lang="es-ES" sz="1500" smtClean="0">
                <a:solidFill>
                  <a:srgbClr val="7030A0"/>
                </a:solidFill>
                <a:latin typeface="Calibri Light" pitchFamily="34" charset="0"/>
                <a:cs typeface="Times New Roman" pitchFamily="18" charset="0"/>
              </a:rPr>
              <a:t>que podrá </a:t>
            </a:r>
            <a:r>
              <a:rPr lang="es-ES" sz="1500" dirty="0" smtClean="0">
                <a:solidFill>
                  <a:srgbClr val="7030A0"/>
                </a:solidFill>
                <a:latin typeface="Calibri Light" pitchFamily="34" charset="0"/>
                <a:cs typeface="Times New Roman" pitchFamily="18" charset="0"/>
              </a:rPr>
              <a:t>revisar una </a:t>
            </a:r>
            <a:r>
              <a:rPr lang="es-ES" sz="1500" b="1" dirty="0" smtClean="0">
                <a:solidFill>
                  <a:srgbClr val="7030A0"/>
                </a:solidFill>
                <a:latin typeface="Calibri Light" pitchFamily="34" charset="0"/>
                <a:cs typeface="Times New Roman" pitchFamily="18" charset="0"/>
              </a:rPr>
              <a:t>muestra representativa</a:t>
            </a:r>
            <a:r>
              <a:rPr lang="es-ES" sz="1500" dirty="0" smtClean="0">
                <a:solidFill>
                  <a:srgbClr val="7030A0"/>
                </a:solidFill>
                <a:latin typeface="Calibri Light" pitchFamily="34" charset="0"/>
                <a:cs typeface="Times New Roman" pitchFamily="18" charset="0"/>
              </a:rPr>
              <a:t>.</a:t>
            </a:r>
            <a:endParaRPr lang="es-ES" sz="1500" dirty="0">
              <a:solidFill>
                <a:srgbClr val="7030A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endParaRPr lang="es-ES" sz="1500" dirty="0"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r>
              <a:rPr lang="es-ES" sz="1500" dirty="0" smtClean="0">
                <a:latin typeface="Calibri Light" pitchFamily="34" charset="0"/>
                <a:cs typeface="Times New Roman" pitchFamily="18" charset="0"/>
              </a:rPr>
              <a:t>En proyectos de </a:t>
            </a:r>
            <a:r>
              <a:rPr lang="es-ES" sz="1500" b="1" dirty="0" smtClean="0">
                <a:latin typeface="Calibri Light" pitchFamily="34" charset="0"/>
                <a:cs typeface="Times New Roman" pitchFamily="18" charset="0"/>
              </a:rPr>
              <a:t>Prioridad I</a:t>
            </a:r>
            <a:r>
              <a:rPr lang="es-ES" sz="1500" dirty="0" smtClean="0">
                <a:latin typeface="Calibri Light" pitchFamily="34" charset="0"/>
                <a:cs typeface="Times New Roman" pitchFamily="18" charset="0"/>
              </a:rPr>
              <a:t>, se </a:t>
            </a:r>
            <a:r>
              <a:rPr lang="es-ES" sz="1500" dirty="0">
                <a:latin typeface="Calibri Light" pitchFamily="34" charset="0"/>
                <a:cs typeface="Times New Roman" pitchFamily="18" charset="0"/>
              </a:rPr>
              <a:t>podrán imputar los </a:t>
            </a:r>
            <a:r>
              <a:rPr lang="es-ES" sz="1500" b="1" dirty="0">
                <a:latin typeface="Calibri Light" pitchFamily="34" charset="0"/>
                <a:cs typeface="Times New Roman" pitchFamily="18" charset="0"/>
              </a:rPr>
              <a:t>gastos financieros, notariales y registrales </a:t>
            </a:r>
            <a:r>
              <a:rPr lang="es-ES" sz="1500" dirty="0">
                <a:latin typeface="Calibri Light" pitchFamily="34" charset="0"/>
                <a:cs typeface="Times New Roman" pitchFamily="18" charset="0"/>
              </a:rPr>
              <a:t>derivados de los créditos que les sean concedidos a las </a:t>
            </a:r>
            <a:r>
              <a:rPr lang="es-ES" sz="1500" dirty="0" smtClean="0">
                <a:latin typeface="Calibri Light" pitchFamily="34" charset="0"/>
                <a:cs typeface="Times New Roman" pitchFamily="18" charset="0"/>
              </a:rPr>
              <a:t>entidades </a:t>
            </a:r>
            <a:r>
              <a:rPr lang="es-ES" sz="1500" dirty="0">
                <a:latin typeface="Calibri Light" pitchFamily="34" charset="0"/>
                <a:cs typeface="Times New Roman" pitchFamily="18" charset="0"/>
              </a:rPr>
              <a:t>con el fin de comenzar su ejecución con anterioridad al abono de la subvención</a:t>
            </a:r>
            <a:r>
              <a:rPr lang="es-ES" sz="1500" dirty="0" smtClean="0">
                <a:latin typeface="Calibri Light" pitchFamily="34" charset="0"/>
                <a:cs typeface="Times New Roman" pitchFamily="18" charset="0"/>
              </a:rPr>
              <a:t>.</a:t>
            </a:r>
            <a:endParaRPr lang="es-ES" dirty="0"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endParaRPr lang="es-ES" dirty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endParaRPr lang="es-ES" dirty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endParaRPr lang="es-ES" dirty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>
              <a:buFont typeface="Arial" charset="0"/>
              <a:buChar char="•"/>
            </a:pPr>
            <a:endParaRPr lang="es-ES" dirty="0">
              <a:solidFill>
                <a:srgbClr val="3A5750"/>
              </a:solidFill>
              <a:latin typeface="Calibri Light" pitchFamily="34" charset="0"/>
              <a:cs typeface="Times New Roman" pitchFamily="18" charset="0"/>
            </a:endParaRPr>
          </a:p>
          <a:p>
            <a:pPr marL="133350" algn="just"/>
            <a:endParaRPr lang="es-ES" dirty="0">
              <a:latin typeface="Calibri Light" pitchFamily="34" charset="0"/>
              <a:cs typeface="Times New Roman" pitchFamily="18" charset="0"/>
            </a:endParaRPr>
          </a:p>
        </p:txBody>
      </p:sp>
      <p:pic>
        <p:nvPicPr>
          <p:cNvPr id="33799" name="Imagen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9862" y="5192832"/>
            <a:ext cx="5048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0" name="Imagen 3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67263" y="163513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459802"/>
              </p:ext>
            </p:extLst>
          </p:nvPr>
        </p:nvGraphicFramePr>
        <p:xfrm>
          <a:off x="1392237" y="2149475"/>
          <a:ext cx="5534025" cy="1254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3150"/>
                <a:gridCol w="1729547"/>
                <a:gridCol w="1461328"/>
              </a:tblGrid>
              <a:tr h="413720"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Justificación</a:t>
                      </a:r>
                      <a:r>
                        <a:rPr lang="es-ES" sz="1200" baseline="0" dirty="0" smtClean="0"/>
                        <a:t> de g</a:t>
                      </a:r>
                      <a:r>
                        <a:rPr lang="es-ES" sz="1200" dirty="0" smtClean="0"/>
                        <a:t>astos</a:t>
                      </a:r>
                      <a:r>
                        <a:rPr lang="es-ES" sz="1200" baseline="0" dirty="0" smtClean="0"/>
                        <a:t> efectuados hasta el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Plazo de presentación</a:t>
                      </a:r>
                      <a:endParaRPr lang="es-ES" sz="1200" dirty="0"/>
                    </a:p>
                  </a:txBody>
                  <a:tcPr/>
                </a:tc>
              </a:tr>
              <a:tr h="309211">
                <a:tc>
                  <a:txBody>
                    <a:bodyPr/>
                    <a:lstStyle/>
                    <a:p>
                      <a:r>
                        <a:rPr lang="es-ES" sz="1300" dirty="0" smtClean="0">
                          <a:solidFill>
                            <a:schemeClr val="tx1"/>
                          </a:solidFill>
                          <a:latin typeface="Calibri Light" pitchFamily="34" charset="0"/>
                          <a:cs typeface="Times New Roman" pitchFamily="18" charset="0"/>
                        </a:rPr>
                        <a:t>Proyectos comenzados en 2018</a:t>
                      </a:r>
                      <a:endParaRPr lang="es-ES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300" dirty="0" smtClean="0">
                          <a:solidFill>
                            <a:schemeClr val="tx1"/>
                          </a:solidFill>
                          <a:latin typeface="Calibri Light" pitchFamily="34" charset="0"/>
                          <a:cs typeface="Times New Roman" pitchFamily="18" charset="0"/>
                        </a:rPr>
                        <a:t>31 diciembre 2018</a:t>
                      </a:r>
                      <a:endParaRPr lang="es-ES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300" b="0" dirty="0" smtClean="0">
                          <a:solidFill>
                            <a:schemeClr val="tx1"/>
                          </a:solidFill>
                          <a:latin typeface="Calibri Light" pitchFamily="34" charset="0"/>
                          <a:cs typeface="Times New Roman" pitchFamily="18" charset="0"/>
                        </a:rPr>
                        <a:t>31 marzo 2019</a:t>
                      </a:r>
                      <a:endParaRPr lang="es-ES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3720">
                <a:tc>
                  <a:txBody>
                    <a:bodyPr/>
                    <a:lstStyle/>
                    <a:p>
                      <a:r>
                        <a:rPr lang="es-ES" sz="1300" dirty="0" smtClean="0">
                          <a:solidFill>
                            <a:schemeClr val="tx1"/>
                          </a:solidFill>
                          <a:latin typeface="Calibri Light" pitchFamily="34" charset="0"/>
                          <a:cs typeface="Times New Roman" pitchFamily="18" charset="0"/>
                        </a:rPr>
                        <a:t>Proyectos que comiencen a partir de 1 enero 2019</a:t>
                      </a:r>
                      <a:endParaRPr lang="es-ES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300" dirty="0" smtClean="0">
                          <a:solidFill>
                            <a:schemeClr val="tx1"/>
                          </a:solidFill>
                          <a:latin typeface="Calibri Light" pitchFamily="34" charset="0"/>
                          <a:cs typeface="Times New Roman" pitchFamily="18" charset="0"/>
                        </a:rPr>
                        <a:t>31 marzo 2019</a:t>
                      </a:r>
                      <a:endParaRPr lang="es-ES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300" dirty="0" smtClean="0">
                          <a:solidFill>
                            <a:schemeClr val="tx1"/>
                          </a:solidFill>
                          <a:latin typeface="Calibri Light" pitchFamily="34" charset="0"/>
                          <a:cs typeface="Times New Roman" pitchFamily="18" charset="0"/>
                        </a:rPr>
                        <a:t>30 abril 2019</a:t>
                      </a:r>
                      <a:endParaRPr lang="es-ES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Imagen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9863" y="4083051"/>
            <a:ext cx="5048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4880" y="1060450"/>
            <a:ext cx="6460370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COSTES INDIRECTOS</a:t>
            </a:r>
            <a:endParaRPr lang="es-ES" sz="36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CE8C4-B7F5-4912-8D6F-8FCFBF6D2DAD}" type="slidenum">
              <a:rPr lang="es-ES"/>
              <a:pPr>
                <a:defRPr/>
              </a:pPr>
              <a:t>13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0" y="2638425"/>
            <a:ext cx="8961438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pic>
        <p:nvPicPr>
          <p:cNvPr id="37893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61925" y="117475"/>
            <a:ext cx="3071813" cy="69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7894" name="Grupo 6"/>
          <p:cNvGrpSpPr>
            <a:grpSpLocks/>
          </p:cNvGrpSpPr>
          <p:nvPr/>
        </p:nvGrpSpPr>
        <p:grpSpPr bwMode="auto">
          <a:xfrm>
            <a:off x="4500563" y="117475"/>
            <a:ext cx="4191000" cy="679450"/>
            <a:chOff x="3693519" y="5126955"/>
            <a:chExt cx="4190699" cy="679074"/>
          </a:xfrm>
        </p:grpSpPr>
        <p:pic>
          <p:nvPicPr>
            <p:cNvPr id="37896" name="Imagen 4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693519" y="5129314"/>
              <a:ext cx="1956986" cy="6767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897" name="Imagen 5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717358" y="5126955"/>
              <a:ext cx="2166860" cy="6790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393528"/>
              </p:ext>
            </p:extLst>
          </p:nvPr>
        </p:nvGraphicFramePr>
        <p:xfrm>
          <a:off x="1254880" y="2652714"/>
          <a:ext cx="646037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8316"/>
                <a:gridCol w="3702054"/>
              </a:tblGrid>
              <a:tr h="370840">
                <a:tc>
                  <a:txBody>
                    <a:bodyPr/>
                    <a:lstStyle/>
                    <a:p>
                      <a:endParaRPr lang="es-E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COSTES</a:t>
                      </a:r>
                      <a:r>
                        <a:rPr lang="es-ES" sz="1700" baseline="0" dirty="0" smtClean="0"/>
                        <a:t> INDIRECTOS</a:t>
                      </a:r>
                      <a:endParaRPr lang="es-E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700" dirty="0" smtClean="0"/>
                        <a:t>Prioridad I</a:t>
                      </a:r>
                      <a:endParaRPr lang="es-E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700" dirty="0" err="1" smtClean="0"/>
                        <a:t>Máx</a:t>
                      </a:r>
                      <a:r>
                        <a:rPr lang="es-ES" sz="1700" dirty="0" smtClean="0"/>
                        <a:t> 8% de total Costes Directos</a:t>
                      </a:r>
                      <a:endParaRPr lang="es-E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700" dirty="0" smtClean="0"/>
                        <a:t>Prioridades</a:t>
                      </a:r>
                      <a:r>
                        <a:rPr lang="es-ES" sz="1700" baseline="0" dirty="0" smtClean="0"/>
                        <a:t> II, III y V</a:t>
                      </a:r>
                      <a:endParaRPr lang="es-E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700" dirty="0" smtClean="0"/>
                        <a:t>Fijo del 15% de</a:t>
                      </a:r>
                      <a:r>
                        <a:rPr lang="es-ES" sz="1700" baseline="0" dirty="0" smtClean="0"/>
                        <a:t> costes de </a:t>
                      </a:r>
                      <a:r>
                        <a:rPr lang="es-ES" sz="1700" dirty="0" smtClean="0"/>
                        <a:t>Personal subvencionables (imputados a subvención y a la financiación propia)</a:t>
                      </a:r>
                      <a:endParaRPr lang="es-E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700" dirty="0" smtClean="0"/>
                        <a:t>Prioridad IV (Equipamiento)</a:t>
                      </a:r>
                      <a:endParaRPr lang="es-E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700" dirty="0" smtClean="0"/>
                        <a:t>NO HAY COSTES INDIRECTOS</a:t>
                      </a:r>
                      <a:endParaRPr lang="es-ES" sz="17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7675" y="1019175"/>
            <a:ext cx="7743827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LOGOTIPOS</a:t>
            </a:r>
            <a:endParaRPr lang="es-ES" sz="36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607C3E-F563-4926-9DFA-EFD0E3B2394B}" type="slidenum">
              <a:rPr lang="es-ES"/>
              <a:pPr>
                <a:defRPr/>
              </a:pPr>
              <a:t>14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47675" y="1968500"/>
            <a:ext cx="77533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Los logotipos que deberán utilizarse, siguiendo las pautas que determina la convocatoria, para la difusión de los proyectos subvencionados serán los siguientes:</a:t>
            </a: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222250" y="3084513"/>
            <a:ext cx="3954463" cy="10144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52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Logotipo de la Dirección General de Migraciones:</a:t>
            </a: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500" dirty="0">
              <a:solidFill>
                <a:schemeClr val="accent5">
                  <a:lumMod val="50000"/>
                </a:schemeClr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2751138" y="4616450"/>
            <a:ext cx="2851150" cy="7842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52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b="1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Logotipo </a:t>
            </a:r>
            <a:r>
              <a:rPr lang="es-ES" sz="15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del Fondo Social </a:t>
            </a:r>
            <a:r>
              <a:rPr lang="es-ES" sz="1500" b="1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Europeo</a:t>
            </a:r>
            <a:endParaRPr lang="es-ES" sz="1500" b="1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4824413" y="3067050"/>
            <a:ext cx="3954462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52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Logotipo del Fondo de Asilo, Migración e Integración:</a:t>
            </a: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9944" name="Imagen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39" y="3710956"/>
            <a:ext cx="2976562" cy="684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5" name="Picture 1" descr="cid:image001.jpg@01CD4A13.FB3570F0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222250" y="133350"/>
            <a:ext cx="2786063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6" name="Imagen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57850" y="3729037"/>
            <a:ext cx="1884362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7" name="Imagen 9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2927" y="5222875"/>
            <a:ext cx="2154237" cy="67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8" name="Imagen 10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33925" y="95250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338" y="5222874"/>
            <a:ext cx="1014411" cy="1058369"/>
          </a:xfrm>
          <a:prstGeom prst="rect">
            <a:avLst/>
          </a:prstGeom>
        </p:spPr>
      </p:pic>
      <p:pic>
        <p:nvPicPr>
          <p:cNvPr id="3074" name="Picture 2" descr="Logo FSE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313" y="5235179"/>
            <a:ext cx="1992120" cy="663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876" y="1093788"/>
            <a:ext cx="7598299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ES" sz="3600" b="1" dirty="0" smtClean="0"/>
              <a:t>ACTUACIONES PRIORIDAD I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283015-659E-4120-8FB7-A2E02E9E6DD1}" type="slidenum">
              <a:rPr lang="es-ES"/>
              <a:pPr>
                <a:defRPr/>
              </a:pPr>
              <a:t>15</a:t>
            </a:fld>
            <a:endParaRPr lang="es-ES" dirty="0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pic>
        <p:nvPicPr>
          <p:cNvPr id="41988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206375" y="207963"/>
            <a:ext cx="2847975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Rectángulo 3"/>
          <p:cNvSpPr>
            <a:spLocks noChangeArrowheads="1"/>
          </p:cNvSpPr>
          <p:nvPr/>
        </p:nvSpPr>
        <p:spPr bwMode="auto">
          <a:xfrm>
            <a:off x="659876" y="1935163"/>
            <a:ext cx="7598299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fontAlgn="ctr"/>
            <a:r>
              <a:rPr lang="es-ES" sz="1400" b="1" dirty="0"/>
              <a:t>Prioridad I. </a:t>
            </a:r>
            <a:r>
              <a:rPr lang="es-ES" sz="1400" b="1" dirty="0" smtClean="0"/>
              <a:t>Creación y mantenimiento de dispositivos de acogida y desarrollo de itinerarios de integración. Las </a:t>
            </a:r>
            <a:r>
              <a:rPr lang="es-ES" sz="1400" b="1" dirty="0"/>
              <a:t>actuaciones </a:t>
            </a:r>
            <a:r>
              <a:rPr lang="es-ES" sz="1400" b="1" dirty="0" smtClean="0"/>
              <a:t>(descritas en Anexo A) se </a:t>
            </a:r>
            <a:r>
              <a:rPr lang="es-ES" sz="1400" b="1" dirty="0"/>
              <a:t>asocian a cada </a:t>
            </a:r>
            <a:r>
              <a:rPr lang="es-ES" sz="1400" b="1" dirty="0" smtClean="0"/>
              <a:t>una de las fases del itinerario.</a:t>
            </a:r>
            <a:endParaRPr lang="es-ES" sz="1400" b="1" dirty="0"/>
          </a:p>
          <a:p>
            <a:pPr algn="just" fontAlgn="ctr"/>
            <a:endParaRPr lang="es-ES" sz="1400" b="1" dirty="0"/>
          </a:p>
          <a:p>
            <a:pPr algn="just" fontAlgn="ctr"/>
            <a:r>
              <a:rPr lang="es-ES" sz="1400" b="1" dirty="0"/>
              <a:t>Fase previa – Evaluación y derivación:</a:t>
            </a:r>
          </a:p>
          <a:p>
            <a:pPr algn="just" fontAlgn="ctr">
              <a:buFont typeface="Arial" charset="0"/>
              <a:buChar char="•"/>
            </a:pPr>
            <a:r>
              <a:rPr lang="es-ES" sz="1400" dirty="0"/>
              <a:t> Primera acogida en territorio nacional y puestos fronterizos.</a:t>
            </a:r>
          </a:p>
          <a:p>
            <a:pPr algn="just" fontAlgn="ctr">
              <a:buFont typeface="Arial" charset="0"/>
              <a:buChar char="•"/>
            </a:pPr>
            <a:endParaRPr lang="es-ES" sz="1400" dirty="0"/>
          </a:p>
          <a:p>
            <a:pPr algn="just" fontAlgn="ctr"/>
            <a:r>
              <a:rPr lang="es-ES" sz="1400" b="1" dirty="0"/>
              <a:t>1ª Fase - Acogida:</a:t>
            </a:r>
          </a:p>
          <a:p>
            <a:pPr algn="just" fontAlgn="ctr">
              <a:buFont typeface="Arial" charset="0"/>
              <a:buChar char="•"/>
            </a:pPr>
            <a:r>
              <a:rPr lang="es-ES" sz="1400" dirty="0"/>
              <a:t> Acogida temporal</a:t>
            </a:r>
          </a:p>
          <a:p>
            <a:pPr algn="just" fontAlgn="ctr">
              <a:buFont typeface="Arial" charset="0"/>
              <a:buChar char="•"/>
            </a:pPr>
            <a:endParaRPr lang="es-ES" sz="1400" dirty="0"/>
          </a:p>
          <a:p>
            <a:r>
              <a:rPr lang="es-ES" sz="1400" b="1" dirty="0"/>
              <a:t>2ª y 3ª Fases – Integración y Autonomía:</a:t>
            </a:r>
          </a:p>
          <a:p>
            <a:pPr algn="just" fontAlgn="ctr">
              <a:buFont typeface="Arial" charset="0"/>
              <a:buChar char="•"/>
            </a:pPr>
            <a:r>
              <a:rPr lang="es-ES" sz="1400" dirty="0"/>
              <a:t> Intervención social</a:t>
            </a:r>
          </a:p>
          <a:p>
            <a:pPr algn="just" fontAlgn="ctr">
              <a:buFont typeface="Arial" charset="0"/>
              <a:buChar char="•"/>
            </a:pPr>
            <a:endParaRPr lang="es-ES" sz="1400" dirty="0"/>
          </a:p>
          <a:p>
            <a:pPr algn="just" fontAlgn="ctr"/>
            <a:r>
              <a:rPr lang="es-ES" sz="1400" b="1" dirty="0"/>
              <a:t>Actuaciones transversales a todo el itinerario (1ª, 2ª y 3ª fase):</a:t>
            </a:r>
          </a:p>
          <a:p>
            <a:pPr algn="just" fontAlgn="ctr">
              <a:buFont typeface="Arial" charset="0"/>
              <a:buChar char="•"/>
            </a:pPr>
            <a:r>
              <a:rPr lang="es-ES" sz="1400" dirty="0" smtClean="0"/>
              <a:t> Aprendizaje </a:t>
            </a:r>
            <a:r>
              <a:rPr lang="es-ES" sz="1400" dirty="0"/>
              <a:t>del idioma</a:t>
            </a:r>
            <a:endParaRPr lang="es-ES" sz="1400" b="1" dirty="0"/>
          </a:p>
          <a:p>
            <a:pPr algn="just" fontAlgn="ctr">
              <a:buFont typeface="Arial" charset="0"/>
              <a:buChar char="•"/>
            </a:pPr>
            <a:r>
              <a:rPr lang="es-ES" sz="1400" dirty="0" smtClean="0"/>
              <a:t> Atención </a:t>
            </a:r>
            <a:r>
              <a:rPr lang="es-ES" sz="1400" dirty="0"/>
              <a:t>psicológica</a:t>
            </a:r>
          </a:p>
          <a:p>
            <a:pPr algn="just" fontAlgn="ctr">
              <a:buFont typeface="Arial" charset="0"/>
              <a:buChar char="•"/>
            </a:pPr>
            <a:r>
              <a:rPr lang="es-ES" sz="1400" dirty="0" smtClean="0"/>
              <a:t> Asistencia </a:t>
            </a:r>
            <a:r>
              <a:rPr lang="es-ES" sz="1400" dirty="0"/>
              <a:t>jurídica</a:t>
            </a:r>
          </a:p>
          <a:p>
            <a:pPr algn="just" fontAlgn="ctr">
              <a:buFont typeface="Arial" charset="0"/>
              <a:buChar char="•"/>
            </a:pPr>
            <a:r>
              <a:rPr lang="es-ES" sz="1400" dirty="0" smtClean="0"/>
              <a:t> Traducción </a:t>
            </a:r>
            <a:r>
              <a:rPr lang="es-ES" sz="1400" dirty="0"/>
              <a:t>e interpretación</a:t>
            </a:r>
          </a:p>
          <a:p>
            <a:pPr algn="just" fontAlgn="ctr">
              <a:buFont typeface="Arial" charset="0"/>
              <a:buChar char="•"/>
            </a:pPr>
            <a:r>
              <a:rPr lang="es-ES" sz="1400" dirty="0" smtClean="0"/>
              <a:t> Estadística</a:t>
            </a:r>
            <a:r>
              <a:rPr lang="es-ES" sz="1400" dirty="0"/>
              <a:t>, informes y aplicaciones informáticas</a:t>
            </a:r>
          </a:p>
          <a:p>
            <a:pPr algn="just" fontAlgn="ctr">
              <a:buFont typeface="Arial" charset="0"/>
              <a:buNone/>
            </a:pPr>
            <a:endParaRPr lang="es-ES" sz="1400" b="1" dirty="0" smtClean="0"/>
          </a:p>
          <a:p>
            <a:pPr algn="just" fontAlgn="ctr"/>
            <a:r>
              <a:rPr lang="es-ES" sz="1200" dirty="0" smtClean="0"/>
              <a:t>Nota: El </a:t>
            </a:r>
            <a:r>
              <a:rPr lang="es-ES" sz="1200" dirty="0"/>
              <a:t>Manual de Gestión del Sistema de Acogida e Integración para solicitantes y beneficiarios de protección internacional </a:t>
            </a:r>
            <a:r>
              <a:rPr lang="es-ES" sz="1200" dirty="0" smtClean="0"/>
              <a:t>está disponible </a:t>
            </a:r>
            <a:r>
              <a:rPr lang="es-ES" sz="1200" dirty="0"/>
              <a:t>en la Web.</a:t>
            </a:r>
          </a:p>
          <a:p>
            <a:pPr algn="just" fontAlgn="ctr">
              <a:buFont typeface="Arial" charset="0"/>
              <a:buNone/>
            </a:pPr>
            <a:endParaRPr lang="es-ES" sz="1400" b="1" dirty="0" smtClean="0"/>
          </a:p>
        </p:txBody>
      </p:sp>
      <p:pic>
        <p:nvPicPr>
          <p:cNvPr id="41990" name="Imagen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6613" y="134938"/>
            <a:ext cx="4195762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7052" y="1093788"/>
            <a:ext cx="7664450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/>
              <a:t>CONSIDERACIONES PRIORIDAD I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52A59-6CD6-4744-858C-B9CF045025D8}" type="slidenum">
              <a:rPr lang="es-ES"/>
              <a:pPr>
                <a:defRPr/>
              </a:pPr>
              <a:t>16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pic>
        <p:nvPicPr>
          <p:cNvPr id="44036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15888" y="122238"/>
            <a:ext cx="303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7" name="Rectángulo 4"/>
          <p:cNvSpPr>
            <a:spLocks noChangeArrowheads="1"/>
          </p:cNvSpPr>
          <p:nvPr/>
        </p:nvSpPr>
        <p:spPr bwMode="auto">
          <a:xfrm>
            <a:off x="527051" y="1687513"/>
            <a:ext cx="7664450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just" fontAlgn="ctr"/>
            <a:endParaRPr lang="es-ES" sz="1500" dirty="0"/>
          </a:p>
          <a:p>
            <a:pPr lvl="1" algn="just" fontAlgn="ctr"/>
            <a:r>
              <a:rPr lang="es-ES" sz="1500" dirty="0" smtClean="0"/>
              <a:t>En </a:t>
            </a:r>
            <a:r>
              <a:rPr lang="es-ES" sz="1500" dirty="0"/>
              <a:t>Acogida Temporal los proyectos deberán:</a:t>
            </a:r>
          </a:p>
          <a:p>
            <a:pPr lvl="1" algn="just" fontAlgn="ctr">
              <a:buFont typeface="Wingdings" pitchFamily="2" charset="2"/>
              <a:buNone/>
            </a:pPr>
            <a:endParaRPr lang="es-ES" sz="1500" dirty="0"/>
          </a:p>
          <a:p>
            <a:pPr marL="285750" indent="-285750" algn="just" fontAlgn="ctr">
              <a:buFont typeface="Wingdings" pitchFamily="2" charset="2"/>
              <a:buChar char="Ø"/>
            </a:pPr>
            <a:r>
              <a:rPr lang="es-ES" sz="1500" dirty="0"/>
              <a:t>Especificar número concreto de plazas, coste estimado por plaza y previsión de localizaciones.</a:t>
            </a:r>
          </a:p>
          <a:p>
            <a:pPr marL="285750" indent="-285750" algn="just" fontAlgn="ctr">
              <a:buFont typeface="Wingdings" pitchFamily="2" charset="2"/>
              <a:buNone/>
            </a:pPr>
            <a:endParaRPr lang="es-ES" sz="1500" dirty="0"/>
          </a:p>
          <a:p>
            <a:pPr marL="285750" indent="-285750" algn="just" fontAlgn="ctr">
              <a:buFont typeface="Wingdings" pitchFamily="2" charset="2"/>
              <a:buChar char="Ø"/>
            </a:pPr>
            <a:r>
              <a:rPr lang="es-ES" sz="1500" dirty="0"/>
              <a:t>Prever la atención a personas con necesidades de acogida particulares o en situación de especial vulnerabilidad.</a:t>
            </a:r>
          </a:p>
          <a:p>
            <a:pPr marL="285750" indent="-285750" algn="just" fontAlgn="ctr"/>
            <a:endParaRPr lang="es-ES" sz="1500" dirty="0"/>
          </a:p>
          <a:p>
            <a:pPr marL="285750" indent="-285750" algn="just" fontAlgn="ctr">
              <a:buFont typeface="Wingdings" pitchFamily="2" charset="2"/>
              <a:buChar char="Ø"/>
            </a:pPr>
            <a:r>
              <a:rPr lang="es-ES" sz="1500" dirty="0"/>
              <a:t>T</a:t>
            </a:r>
            <a:r>
              <a:rPr lang="es-ES" sz="1500" dirty="0" smtClean="0"/>
              <a:t>ener al </a:t>
            </a:r>
            <a:r>
              <a:rPr lang="es-ES" sz="1500" dirty="0"/>
              <a:t>menos 2 plazas adaptadas para personas con movilidad reducida </a:t>
            </a:r>
            <a:r>
              <a:rPr lang="es-ES" sz="1500" dirty="0" smtClean="0"/>
              <a:t>en cada </a:t>
            </a:r>
            <a:r>
              <a:rPr lang="es-ES" sz="1500" dirty="0"/>
              <a:t>Comunidad Autónoma en la que </a:t>
            </a:r>
            <a:r>
              <a:rPr lang="es-ES" sz="1500" dirty="0" smtClean="0"/>
              <a:t>desarrollen </a:t>
            </a:r>
            <a:r>
              <a:rPr lang="es-ES" sz="1500" dirty="0"/>
              <a:t>sus proyectos </a:t>
            </a:r>
            <a:r>
              <a:rPr lang="es-ES" sz="1500" dirty="0" smtClean="0"/>
              <a:t>las </a:t>
            </a:r>
            <a:r>
              <a:rPr lang="es-ES" sz="1500" dirty="0"/>
              <a:t>entidades con más de 100 plazas de acogida </a:t>
            </a:r>
            <a:r>
              <a:rPr lang="es-ES" sz="1500" dirty="0" smtClean="0"/>
              <a:t>(salvo autorización expresa de la SGII tras solicitud fundamentada de la entidad subvencionada).</a:t>
            </a:r>
            <a:endParaRPr lang="es-ES" sz="1500" dirty="0"/>
          </a:p>
          <a:p>
            <a:pPr marL="285750" indent="-285750" algn="just" fontAlgn="ctr"/>
            <a:endParaRPr lang="es-ES" sz="1500" dirty="0"/>
          </a:p>
          <a:p>
            <a:pPr marL="285750" indent="-285750" algn="just" fontAlgn="ctr"/>
            <a:endParaRPr lang="es-ES" sz="1200" dirty="0" smtClean="0"/>
          </a:p>
          <a:p>
            <a:pPr marL="285750" indent="-285750" algn="just" fontAlgn="ctr"/>
            <a:r>
              <a:rPr lang="es-ES" sz="1200" dirty="0" smtClean="0"/>
              <a:t>Nota: Se recuerda que las </a:t>
            </a:r>
            <a:r>
              <a:rPr lang="es-ES" sz="1200" dirty="0"/>
              <a:t>entidades que presenten un proyecto para esta Prioridad </a:t>
            </a:r>
            <a:r>
              <a:rPr lang="es-ES" sz="1200" dirty="0" smtClean="0"/>
              <a:t>deben </a:t>
            </a:r>
            <a:r>
              <a:rPr lang="es-ES" sz="1200" dirty="0"/>
              <a:t>presentar también un proyecto complementario de Prioridad V (Empleo).</a:t>
            </a:r>
          </a:p>
          <a:p>
            <a:pPr marL="285750" indent="-285750" algn="just" fontAlgn="ctr"/>
            <a:endParaRPr lang="es-ES" sz="1500" dirty="0"/>
          </a:p>
          <a:p>
            <a:pPr marL="285750" indent="-285750" algn="just" fontAlgn="ctr"/>
            <a:endParaRPr lang="es-ES" sz="1500" dirty="0"/>
          </a:p>
        </p:txBody>
      </p:sp>
      <p:pic>
        <p:nvPicPr>
          <p:cNvPr id="44039" name="Imagen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29175" y="125413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3288" y="1093788"/>
            <a:ext cx="7488237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ACTUACIONES PRIORIDAD II</a:t>
            </a:r>
            <a:endParaRPr lang="es-ES" sz="36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5F403-F432-439D-9153-72CA8E3491AC}" type="slidenum">
              <a:rPr lang="es-ES"/>
              <a:pPr>
                <a:defRPr/>
              </a:pPr>
              <a:t>17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pic>
        <p:nvPicPr>
          <p:cNvPr id="46084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53988" y="163513"/>
            <a:ext cx="3022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5" name="CuadroTexto 3"/>
          <p:cNvSpPr txBox="1">
            <a:spLocks noChangeArrowheads="1"/>
          </p:cNvSpPr>
          <p:nvPr/>
        </p:nvSpPr>
        <p:spPr bwMode="auto">
          <a:xfrm>
            <a:off x="582613" y="2078038"/>
            <a:ext cx="813435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 b="1" dirty="0">
                <a:latin typeface="Calibri" pitchFamily="34" charset="0"/>
              </a:rPr>
              <a:t>Prioridad II. Atención </a:t>
            </a:r>
            <a:r>
              <a:rPr lang="es-ES" sz="1600" b="1" dirty="0" err="1">
                <a:latin typeface="Calibri" pitchFamily="34" charset="0"/>
              </a:rPr>
              <a:t>sociosanitaria</a:t>
            </a:r>
            <a:r>
              <a:rPr lang="es-ES" sz="1600" b="1" dirty="0">
                <a:latin typeface="Calibri" pitchFamily="34" charset="0"/>
              </a:rPr>
              <a:t> en los CETI de Ceuta y Melilla.</a:t>
            </a:r>
          </a:p>
          <a:p>
            <a:endParaRPr lang="es-ES" sz="1600" dirty="0">
              <a:latin typeface="Calibri" pitchFamily="34" charset="0"/>
            </a:endParaRPr>
          </a:p>
          <a:p>
            <a:r>
              <a:rPr lang="es-ES" sz="1600" dirty="0">
                <a:latin typeface="Calibri" pitchFamily="34" charset="0"/>
              </a:rPr>
              <a:t>Servicios complementarios a los que se prestan en los centros.</a:t>
            </a:r>
          </a:p>
          <a:p>
            <a:endParaRPr lang="es-ES" sz="1600" dirty="0">
              <a:latin typeface="Calibri" pitchFamily="34" charset="0"/>
            </a:endParaRPr>
          </a:p>
          <a:p>
            <a:r>
              <a:rPr lang="es-ES" sz="1600" u="sng" dirty="0">
                <a:latin typeface="Calibri" pitchFamily="34" charset="0"/>
              </a:rPr>
              <a:t>Actuaciones</a:t>
            </a:r>
            <a:r>
              <a:rPr lang="es-ES" sz="1600" dirty="0">
                <a:latin typeface="Calibri" pitchFamily="34" charset="0"/>
              </a:rPr>
              <a:t> </a:t>
            </a:r>
            <a:r>
              <a:rPr lang="es-ES" sz="1600" dirty="0" smtClean="0">
                <a:latin typeface="Calibri" pitchFamily="34" charset="0"/>
              </a:rPr>
              <a:t>(descritas en </a:t>
            </a:r>
            <a:r>
              <a:rPr lang="es-ES" sz="1600" dirty="0">
                <a:latin typeface="Calibri" pitchFamily="34" charset="0"/>
              </a:rPr>
              <a:t>Anexo A):</a:t>
            </a:r>
          </a:p>
          <a:p>
            <a:endParaRPr lang="es-ES" sz="1600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Información</a:t>
            </a:r>
            <a:r>
              <a:rPr lang="es-ES" sz="1600" dirty="0">
                <a:latin typeface="Calibri" pitchFamily="34" charset="0"/>
              </a:rPr>
              <a:t>, orientación e intervención social </a:t>
            </a:r>
          </a:p>
          <a:p>
            <a:pPr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Atención </a:t>
            </a:r>
            <a:r>
              <a:rPr lang="es-ES" sz="1600" dirty="0">
                <a:latin typeface="Calibri" pitchFamily="34" charset="0"/>
              </a:rPr>
              <a:t>psicológica</a:t>
            </a:r>
          </a:p>
          <a:p>
            <a:pPr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Asistencia </a:t>
            </a:r>
            <a:r>
              <a:rPr lang="es-ES" sz="1600" dirty="0">
                <a:latin typeface="Calibri" pitchFamily="34" charset="0"/>
              </a:rPr>
              <a:t>jurídica</a:t>
            </a:r>
          </a:p>
          <a:p>
            <a:pPr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Traducción </a:t>
            </a:r>
            <a:r>
              <a:rPr lang="es-ES" sz="1600" dirty="0">
                <a:latin typeface="Calibri" pitchFamily="34" charset="0"/>
              </a:rPr>
              <a:t>e interpretación</a:t>
            </a:r>
          </a:p>
          <a:p>
            <a:pPr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Formación</a:t>
            </a:r>
            <a:r>
              <a:rPr lang="es-ES" sz="1600" dirty="0">
                <a:latin typeface="Calibri" pitchFamily="34" charset="0"/>
              </a:rPr>
              <a:t>, ocio y tiempo libre</a:t>
            </a:r>
          </a:p>
          <a:p>
            <a:pPr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Actividades </a:t>
            </a:r>
            <a:r>
              <a:rPr lang="es-ES" sz="1600" dirty="0">
                <a:latin typeface="Calibri" pitchFamily="34" charset="0"/>
              </a:rPr>
              <a:t>de asistencia sanitaria</a:t>
            </a:r>
          </a:p>
          <a:p>
            <a:endParaRPr lang="es-ES" sz="1600" dirty="0">
              <a:latin typeface="Calibri" pitchFamily="34" charset="0"/>
            </a:endParaRP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46086" name="Imagen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43450" y="126207"/>
            <a:ext cx="419417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4663" y="1093788"/>
            <a:ext cx="8040687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PRIORIDAD III</a:t>
            </a:r>
            <a:endParaRPr lang="es-ES" sz="36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02B04E-B26E-4FAD-9E71-9E3E587F4BDB}" type="slidenum">
              <a:rPr lang="es-ES"/>
              <a:pPr>
                <a:defRPr/>
              </a:pPr>
              <a:t>18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pic>
        <p:nvPicPr>
          <p:cNvPr id="48132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44463" y="130175"/>
            <a:ext cx="29940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3" name="CuadroTexto 3"/>
          <p:cNvSpPr txBox="1">
            <a:spLocks noChangeArrowheads="1"/>
          </p:cNvSpPr>
          <p:nvPr/>
        </p:nvSpPr>
        <p:spPr bwMode="auto">
          <a:xfrm>
            <a:off x="474663" y="1965325"/>
            <a:ext cx="813435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 b="1" dirty="0">
                <a:latin typeface="Calibri" pitchFamily="34" charset="0"/>
              </a:rPr>
              <a:t>Prioridad III. Proyectos dirigidos a la sensibilización, formación de profesionales y acogida de grupos específicos.</a:t>
            </a:r>
          </a:p>
          <a:p>
            <a:endParaRPr lang="es-ES" sz="1600" b="1" dirty="0">
              <a:latin typeface="Calibri" pitchFamily="34" charset="0"/>
            </a:endParaRPr>
          </a:p>
          <a:p>
            <a:r>
              <a:rPr lang="es-ES" sz="1600" dirty="0">
                <a:latin typeface="Calibri" pitchFamily="34" charset="0"/>
              </a:rPr>
              <a:t>Tipos de proyectos:</a:t>
            </a:r>
          </a:p>
          <a:p>
            <a:endParaRPr lang="es-ES" sz="1600" dirty="0">
              <a:latin typeface="Calibri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III.1. Proyectos </a:t>
            </a:r>
            <a:r>
              <a:rPr lang="es-ES" sz="1600" dirty="0">
                <a:latin typeface="Calibri" pitchFamily="34" charset="0"/>
              </a:rPr>
              <a:t>dirigidos a favorecer el conocimiento sobre personas solicitantes y beneficiarias de protección internacional, así como sensibilización de la sociedad de acogida.</a:t>
            </a:r>
          </a:p>
          <a:p>
            <a:pPr algn="just"/>
            <a:endParaRPr lang="es-ES" sz="1600" dirty="0">
              <a:latin typeface="Calibri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III.2. Proyectos de formación y perfeccionamiento de profesionales y personas voluntarias que desarrollen su actividad en el marco de las prioridades I, III.3 </a:t>
            </a:r>
            <a:r>
              <a:rPr lang="es-ES" sz="1600" dirty="0" smtClean="0">
                <a:solidFill>
                  <a:srgbClr val="7030A0"/>
                </a:solidFill>
                <a:latin typeface="Calibri" pitchFamily="34" charset="0"/>
              </a:rPr>
              <a:t>y V </a:t>
            </a:r>
            <a:r>
              <a:rPr lang="es-ES" sz="1600" dirty="0" smtClean="0">
                <a:latin typeface="Calibri" pitchFamily="34" charset="0"/>
              </a:rPr>
              <a:t>de esta convocatoria, así como otros agentes implicados.</a:t>
            </a:r>
          </a:p>
          <a:p>
            <a:pPr algn="just"/>
            <a:endParaRPr lang="es-ES" sz="1600" dirty="0" smtClean="0">
              <a:latin typeface="Calibri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III.3. Proyectos </a:t>
            </a:r>
            <a:r>
              <a:rPr lang="es-ES" sz="1600" dirty="0">
                <a:latin typeface="Calibri" pitchFamily="34" charset="0"/>
              </a:rPr>
              <a:t>dirigidos a la creación o mantenimiento de recursos específicos para la atención integral de grupos vulnerables. </a:t>
            </a:r>
            <a:r>
              <a:rPr lang="es-ES" sz="1600" b="1" dirty="0">
                <a:latin typeface="Calibri" pitchFamily="34" charset="0"/>
              </a:rPr>
              <a:t>En estos proyectos se podrán desarrollar las mismas actuaciones previstas en la Prioridad I.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48134" name="Imagen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29175" y="100013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3725" y="1093788"/>
            <a:ext cx="7921625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ACTUACIONES PRIORIDAD IV</a:t>
            </a:r>
            <a:endParaRPr lang="es-ES" sz="36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EE03D0-6751-4D1E-86B7-6B7ADC18842E}" type="slidenum">
              <a:rPr lang="es-ES"/>
              <a:pPr>
                <a:defRPr/>
              </a:pPr>
              <a:t>19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pic>
        <p:nvPicPr>
          <p:cNvPr id="50180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92088" y="185738"/>
            <a:ext cx="2725737" cy="61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CuadroTexto 3"/>
          <p:cNvSpPr txBox="1">
            <a:spLocks noChangeArrowheads="1"/>
          </p:cNvSpPr>
          <p:nvPr/>
        </p:nvSpPr>
        <p:spPr bwMode="auto">
          <a:xfrm>
            <a:off x="593725" y="2078038"/>
            <a:ext cx="7921625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600" b="1" dirty="0">
                <a:latin typeface="Calibri" pitchFamily="34" charset="0"/>
              </a:rPr>
              <a:t>Prioridad </a:t>
            </a:r>
            <a:r>
              <a:rPr lang="es-ES" sz="1600" b="1" dirty="0" smtClean="0">
                <a:latin typeface="Calibri" pitchFamily="34" charset="0"/>
              </a:rPr>
              <a:t>IV. </a:t>
            </a:r>
            <a:r>
              <a:rPr lang="es-ES" sz="1600" b="1" dirty="0">
                <a:latin typeface="Calibri" pitchFamily="34" charset="0"/>
              </a:rPr>
              <a:t>Proyectos de equipamiento y adaptación de inmuebles.</a:t>
            </a:r>
          </a:p>
          <a:p>
            <a:endParaRPr lang="es-ES" sz="1600" b="1" dirty="0">
              <a:latin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</a:rPr>
              <a:t>Adquisición de recursos materiales adecuados para el funcionamiento o la adaptación de dispositivos de acogida, de las oficinas necesarias para la gestión de esos dispositivos y de las oficinas donde se prestan las actuaciones dirigidas a las personas solicitantes y beneficiarias de protección internacional previstas en el Sistema de a</a:t>
            </a:r>
            <a:r>
              <a:rPr lang="es-ES" sz="1600" b="1" dirty="0" smtClean="0">
                <a:latin typeface="Calibri" pitchFamily="34" charset="0"/>
              </a:rPr>
              <a:t>cogida </a:t>
            </a:r>
            <a:r>
              <a:rPr lang="es-ES" sz="1600" b="1" dirty="0">
                <a:latin typeface="Calibri" pitchFamily="34" charset="0"/>
              </a:rPr>
              <a:t>e </a:t>
            </a:r>
            <a:r>
              <a:rPr lang="es-ES" sz="1600" b="1" dirty="0" smtClean="0">
                <a:latin typeface="Calibri" pitchFamily="34" charset="0"/>
              </a:rPr>
              <a:t>integración.</a:t>
            </a:r>
          </a:p>
          <a:p>
            <a:pPr algn="just"/>
            <a:endParaRPr lang="es-ES" sz="1600" b="1" dirty="0">
              <a:latin typeface="Calibri" pitchFamily="34" charset="0"/>
            </a:endParaRPr>
          </a:p>
          <a:p>
            <a:r>
              <a:rPr lang="es-ES" sz="1600" u="sng" dirty="0">
                <a:latin typeface="Calibri" pitchFamily="34" charset="0"/>
              </a:rPr>
              <a:t>Actuaciones </a:t>
            </a:r>
            <a:r>
              <a:rPr lang="es-ES" sz="1600" u="sng" dirty="0" smtClean="0">
                <a:latin typeface="Calibri" pitchFamily="34" charset="0"/>
              </a:rPr>
              <a:t>(descritas </a:t>
            </a:r>
            <a:r>
              <a:rPr lang="es-ES" sz="1600" u="sng" dirty="0">
                <a:latin typeface="Calibri" pitchFamily="34" charset="0"/>
              </a:rPr>
              <a:t>en Anexo A):</a:t>
            </a:r>
          </a:p>
          <a:p>
            <a:endParaRPr lang="es-ES" sz="1600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 sz="1600" dirty="0">
                <a:latin typeface="Calibri" pitchFamily="34" charset="0"/>
              </a:rPr>
              <a:t> Adquisición de equipos </a:t>
            </a:r>
            <a:r>
              <a:rPr lang="es-ES" sz="1600" dirty="0" smtClean="0">
                <a:latin typeface="Calibri" pitchFamily="34" charset="0"/>
              </a:rPr>
              <a:t>informáticos.</a:t>
            </a:r>
            <a:endParaRPr lang="es-ES" sz="1600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 sz="1600" dirty="0">
                <a:latin typeface="Calibri" pitchFamily="34" charset="0"/>
              </a:rPr>
              <a:t> Adquisición de mobiliario y otros bienes </a:t>
            </a:r>
            <a:r>
              <a:rPr lang="es-ES" sz="1600" dirty="0" err="1" smtClean="0">
                <a:latin typeface="Calibri" pitchFamily="34" charset="0"/>
              </a:rPr>
              <a:t>inventariables</a:t>
            </a:r>
            <a:r>
              <a:rPr lang="es-ES" sz="1600" dirty="0" smtClean="0">
                <a:latin typeface="Calibri" pitchFamily="34" charset="0"/>
              </a:rPr>
              <a:t>.</a:t>
            </a:r>
            <a:endParaRPr lang="es-ES" sz="1600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 sz="1600" dirty="0">
                <a:latin typeface="Calibri" pitchFamily="34" charset="0"/>
              </a:rPr>
              <a:t> Obras para el acondicionamiento y adaptación de </a:t>
            </a:r>
            <a:r>
              <a:rPr lang="es-ES" sz="1600" dirty="0" smtClean="0">
                <a:latin typeface="Calibri" pitchFamily="34" charset="0"/>
              </a:rPr>
              <a:t>inmuebles.</a:t>
            </a:r>
            <a:endParaRPr lang="es-ES" sz="1600" dirty="0">
              <a:latin typeface="Calibri" pitchFamily="34" charset="0"/>
            </a:endParaRPr>
          </a:p>
          <a:p>
            <a:endParaRPr lang="es-ES" sz="1600" dirty="0">
              <a:latin typeface="Calibri" pitchFamily="34" charset="0"/>
            </a:endParaRPr>
          </a:p>
          <a:p>
            <a:pPr algn="just"/>
            <a:r>
              <a:rPr lang="es-ES" sz="1600" dirty="0">
                <a:latin typeface="Calibri" pitchFamily="34" charset="0"/>
              </a:rPr>
              <a:t>Deberán destinarse los bienes al fin concreto para el que se concedió la </a:t>
            </a:r>
            <a:r>
              <a:rPr lang="es-ES" sz="1600" dirty="0" smtClean="0">
                <a:latin typeface="Calibri" pitchFamily="34" charset="0"/>
              </a:rPr>
              <a:t>subvención por un periodo </a:t>
            </a:r>
            <a:r>
              <a:rPr lang="es-ES" sz="1600" dirty="0">
                <a:latin typeface="Calibri" pitchFamily="34" charset="0"/>
              </a:rPr>
              <a:t>no </a:t>
            </a:r>
            <a:r>
              <a:rPr lang="es-ES" sz="1600" dirty="0" smtClean="0">
                <a:latin typeface="Calibri" pitchFamily="34" charset="0"/>
              </a:rPr>
              <a:t>inferior </a:t>
            </a:r>
            <a:r>
              <a:rPr lang="es-ES" sz="1600" dirty="0">
                <a:latin typeface="Calibri" pitchFamily="34" charset="0"/>
              </a:rPr>
              <a:t>a 5 años en caso de bienes inscribibles en un registro </a:t>
            </a:r>
            <a:r>
              <a:rPr lang="es-ES" sz="1600" dirty="0" smtClean="0">
                <a:latin typeface="Calibri" pitchFamily="34" charset="0"/>
              </a:rPr>
              <a:t>público </a:t>
            </a:r>
            <a:r>
              <a:rPr lang="es-ES" sz="1600" dirty="0">
                <a:latin typeface="Calibri" pitchFamily="34" charset="0"/>
              </a:rPr>
              <a:t>ni a</a:t>
            </a:r>
            <a:r>
              <a:rPr lang="es-ES" sz="1600" dirty="0" smtClean="0">
                <a:latin typeface="Calibri" pitchFamily="34" charset="0"/>
              </a:rPr>
              <a:t> </a:t>
            </a:r>
            <a:r>
              <a:rPr lang="es-ES" sz="1600" dirty="0">
                <a:latin typeface="Calibri" pitchFamily="34" charset="0"/>
              </a:rPr>
              <a:t>2 años para el resto de bienes.</a:t>
            </a:r>
          </a:p>
          <a:p>
            <a:endParaRPr lang="es-ES" dirty="0">
              <a:latin typeface="Calibri" pitchFamily="34" charset="0"/>
            </a:endParaRPr>
          </a:p>
          <a:p>
            <a:endParaRPr lang="es-ES" dirty="0">
              <a:latin typeface="Calibri" pitchFamily="34" charset="0"/>
            </a:endParaRPr>
          </a:p>
          <a:p>
            <a:endParaRPr lang="es-ES" dirty="0">
              <a:latin typeface="Calibri" pitchFamily="34" charset="0"/>
            </a:endParaRPr>
          </a:p>
          <a:p>
            <a:endParaRPr lang="es-ES" dirty="0"/>
          </a:p>
          <a:p>
            <a:endParaRPr lang="es-ES" dirty="0"/>
          </a:p>
        </p:txBody>
      </p:sp>
      <p:pic>
        <p:nvPicPr>
          <p:cNvPr id="50182" name="Imagen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29175" y="119063"/>
            <a:ext cx="419417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7900" y="1166813"/>
            <a:ext cx="7289800" cy="625475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RESOLUCIÓN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5088" y="2189163"/>
            <a:ext cx="6511925" cy="3716337"/>
          </a:xfrm>
        </p:spPr>
        <p:txBody>
          <a:bodyPr rtlCol="0">
            <a:noAutofit/>
          </a:bodyPr>
          <a:lstStyle/>
          <a:p>
            <a:pPr marL="68580" indent="-68580" algn="just" eaLnBrk="1" fontAlgn="auto" hangingPunct="1">
              <a:spcAft>
                <a:spcPts val="0"/>
              </a:spcAft>
              <a:buFont typeface="Tw Cen MT" panose="020B0602020104020603" pitchFamily="34" charset="0"/>
              <a:buChar char=" "/>
              <a:defRPr/>
            </a:pPr>
            <a:r>
              <a:rPr lang="es-ES" sz="2100" dirty="0"/>
              <a:t>RESOLUCIÓN DE </a:t>
            </a:r>
            <a:r>
              <a:rPr lang="es-ES" sz="2100" dirty="0" smtClean="0"/>
              <a:t>25 DE ABRIL DE 2018 </a:t>
            </a:r>
            <a:r>
              <a:rPr lang="es-ES" sz="2100" dirty="0"/>
              <a:t>DE LA DIRECCIÓN GENERAL DE MIGRACIONES POR LA QUE SE CONVOCAN SUBVENCIONES EN EL ÁREA DE PROTECCIÓN INTERNACIONAL Y PARA LA ATENCIÓN SOCIOSANITARIA EN LOS CENTROS DE ESTANCIA TEMPORAL DE INMIGRANTES DE CEUTA Y MELILLA </a:t>
            </a:r>
          </a:p>
          <a:p>
            <a:pPr marL="68580" indent="-68580" eaLnBrk="1" fontAlgn="auto" hangingPunct="1">
              <a:spcAft>
                <a:spcPts val="0"/>
              </a:spcAft>
              <a:buFont typeface="Tw Cen MT" panose="020B0602020104020603" pitchFamily="34" charset="0"/>
              <a:buChar char=" "/>
              <a:defRPr/>
            </a:pPr>
            <a:endParaRPr lang="es-ES" dirty="0" smtClean="0"/>
          </a:p>
          <a:p>
            <a:pPr marL="68580" indent="-68580" eaLnBrk="1" fontAlgn="auto" hangingPunct="1">
              <a:spcAft>
                <a:spcPts val="0"/>
              </a:spcAft>
              <a:buFont typeface="Tw Cen MT" panose="020B0602020104020603" pitchFamily="34" charset="0"/>
              <a:buChar char=" "/>
              <a:defRPr/>
            </a:pPr>
            <a:r>
              <a:rPr lang="es-ES" sz="2000" dirty="0" smtClean="0"/>
              <a:t>PUBLICACIÓN EXTRACTO BOE: </a:t>
            </a:r>
            <a:r>
              <a:rPr lang="es-ES" sz="2000" b="1" u="sng" dirty="0" smtClean="0"/>
              <a:t>3 DE MAYO DE 2018 </a:t>
            </a:r>
            <a:r>
              <a:rPr lang="es-ES" sz="2100" dirty="0" smtClean="0">
                <a:solidFill>
                  <a:schemeClr val="bg1"/>
                </a:solidFill>
                <a:latin typeface="+mj-lt"/>
              </a:rPr>
              <a:t>TANTES </a:t>
            </a:r>
            <a:r>
              <a:rPr lang="es-ES" sz="2100" dirty="0">
                <a:solidFill>
                  <a:schemeClr val="bg1"/>
                </a:solidFill>
                <a:latin typeface="+mj-lt"/>
              </a:rPr>
              <a:t>Y BENEFICIARIAS DE PROTECCIÓN INTERNACIONAL, DEL ESTATUTO DE APÁTRIDA Y DE PROTECCIÓN TEMPORAL</a:t>
            </a:r>
          </a:p>
          <a:p>
            <a:pPr marL="68580" indent="-68580" eaLnBrk="1" fontAlgn="auto" hangingPunct="1">
              <a:spcAft>
                <a:spcPts val="0"/>
              </a:spcAft>
              <a:buFont typeface="Tw Cen MT" panose="020B0602020104020603" pitchFamily="34" charset="0"/>
              <a:buChar char=" "/>
              <a:defRPr/>
            </a:pPr>
            <a:endParaRPr lang="es-ES" sz="2100" dirty="0">
              <a:solidFill>
                <a:schemeClr val="bg1"/>
              </a:solidFill>
            </a:endParaRPr>
          </a:p>
          <a:p>
            <a:pPr marL="68580" indent="-68580" eaLnBrk="1" fontAlgn="auto" hangingPunct="1">
              <a:spcAft>
                <a:spcPts val="0"/>
              </a:spcAft>
              <a:buFont typeface="Tw Cen MT" panose="020B0602020104020603" pitchFamily="34" charset="0"/>
              <a:buChar char=" "/>
              <a:defRPr/>
            </a:pPr>
            <a:r>
              <a:rPr lang="es-ES" sz="2100" dirty="0">
                <a:solidFill>
                  <a:schemeClr val="bg1"/>
                </a:solidFill>
                <a:latin typeface="+mj-lt"/>
              </a:rPr>
              <a:t>BOE: 4 DE JULIO DE 2015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A04E6B-497E-4506-8F3A-15CC6612008F}" type="slidenum">
              <a:rPr lang="es-ES"/>
              <a:pPr>
                <a:defRPr/>
              </a:pPr>
              <a:t>2</a:t>
            </a:fld>
            <a:endParaRPr lang="es-ES"/>
          </a:p>
        </p:txBody>
      </p:sp>
      <p:pic>
        <p:nvPicPr>
          <p:cNvPr id="16388" name="Picture 1" descr="cid:image001.jpg@01CD4A13.FB3570F0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96850" y="87313"/>
            <a:ext cx="3022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Imagen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8050" y="87312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3288" y="1093788"/>
            <a:ext cx="7488237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ACTUACIONES PRIORIDAD V</a:t>
            </a:r>
            <a:endParaRPr lang="es-ES" sz="36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31884-0951-46C0-9EFB-747329E5D8FD}" type="slidenum">
              <a:rPr lang="es-ES"/>
              <a:pPr>
                <a:defRPr/>
              </a:pPr>
              <a:t>20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pic>
        <p:nvPicPr>
          <p:cNvPr id="52228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63513" y="185738"/>
            <a:ext cx="2725737" cy="61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9" name="CuadroTexto 3"/>
          <p:cNvSpPr txBox="1">
            <a:spLocks noChangeArrowheads="1"/>
          </p:cNvSpPr>
          <p:nvPr/>
        </p:nvSpPr>
        <p:spPr bwMode="auto">
          <a:xfrm>
            <a:off x="593725" y="2078038"/>
            <a:ext cx="8134350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 b="1" dirty="0">
                <a:latin typeface="Calibri" pitchFamily="34" charset="0"/>
              </a:rPr>
              <a:t>Prioridad </a:t>
            </a:r>
            <a:r>
              <a:rPr lang="es-ES" sz="1600" b="1" dirty="0" smtClean="0">
                <a:latin typeface="Calibri" pitchFamily="34" charset="0"/>
              </a:rPr>
              <a:t>V. </a:t>
            </a:r>
            <a:r>
              <a:rPr lang="es-ES" sz="1600" b="1" dirty="0">
                <a:latin typeface="Calibri" pitchFamily="34" charset="0"/>
              </a:rPr>
              <a:t>Proyectos de empleo:</a:t>
            </a:r>
          </a:p>
          <a:p>
            <a:endParaRPr lang="es-ES" sz="1600" u="sng" dirty="0">
              <a:latin typeface="Calibri" pitchFamily="34" charset="0"/>
            </a:endParaRPr>
          </a:p>
          <a:p>
            <a:pPr algn="just"/>
            <a:r>
              <a:rPr lang="es-ES" sz="1600" dirty="0" smtClean="0">
                <a:latin typeface="Calibri" panose="020F0502020204030204" pitchFamily="34" charset="0"/>
              </a:rPr>
              <a:t>El objeto de la prioridad V es el desarrollo de </a:t>
            </a:r>
            <a:r>
              <a:rPr lang="es-ES" sz="1600" b="1" dirty="0" smtClean="0">
                <a:latin typeface="Calibri" panose="020F0502020204030204" pitchFamily="34" charset="0"/>
              </a:rPr>
              <a:t>itinerarios integrados de inserción laboral </a:t>
            </a:r>
            <a:r>
              <a:rPr lang="es-ES" sz="1600" dirty="0" smtClean="0">
                <a:latin typeface="Calibri" panose="020F0502020204030204" pitchFamily="34" charset="0"/>
              </a:rPr>
              <a:t>individualizados.</a:t>
            </a:r>
          </a:p>
          <a:p>
            <a:pPr algn="just"/>
            <a:endParaRPr lang="es-ES" sz="1600" dirty="0" smtClean="0">
              <a:latin typeface="Calibri" panose="020F0502020204030204" pitchFamily="34" charset="0"/>
            </a:endParaRPr>
          </a:p>
          <a:p>
            <a:pPr algn="just"/>
            <a:r>
              <a:rPr lang="es-ES" sz="1600" dirty="0" smtClean="0">
                <a:latin typeface="Calibri" panose="020F0502020204030204" pitchFamily="34" charset="0"/>
              </a:rPr>
              <a:t>Además, se podrán incluir estas actuaciones</a:t>
            </a:r>
            <a:r>
              <a:rPr lang="es-ES" sz="1600" dirty="0">
                <a:latin typeface="Calibri" pitchFamily="34" charset="0"/>
              </a:rPr>
              <a:t>: </a:t>
            </a:r>
          </a:p>
          <a:p>
            <a:pPr algn="just"/>
            <a:endParaRPr lang="es-ES" sz="1600" dirty="0">
              <a:latin typeface="Calibri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Preparación </a:t>
            </a:r>
            <a:r>
              <a:rPr lang="es-ES" sz="1600" dirty="0">
                <a:latin typeface="Calibri" pitchFamily="34" charset="0"/>
              </a:rPr>
              <a:t>y acompañamiento de </a:t>
            </a:r>
            <a:r>
              <a:rPr lang="es-ES" sz="1600" dirty="0" smtClean="0">
                <a:latin typeface="Calibri" pitchFamily="34" charset="0"/>
              </a:rPr>
              <a:t>iniciativas </a:t>
            </a:r>
            <a:r>
              <a:rPr lang="es-ES" sz="1600" dirty="0">
                <a:latin typeface="Calibri" pitchFamily="34" charset="0"/>
              </a:rPr>
              <a:t>de trabajo por cuenta propia, con especial consideración a </a:t>
            </a:r>
            <a:r>
              <a:rPr lang="es-ES" sz="1600" dirty="0" smtClean="0">
                <a:latin typeface="Calibri" pitchFamily="34" charset="0"/>
              </a:rPr>
              <a:t>las de economía </a:t>
            </a:r>
            <a:r>
              <a:rPr lang="es-ES" sz="1600" dirty="0">
                <a:latin typeface="Calibri" pitchFamily="34" charset="0"/>
              </a:rPr>
              <a:t>social.</a:t>
            </a:r>
          </a:p>
          <a:p>
            <a:pPr algn="just"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Acciones </a:t>
            </a:r>
            <a:r>
              <a:rPr lang="es-ES" sz="1600" dirty="0">
                <a:latin typeface="Calibri" pitchFamily="34" charset="0"/>
              </a:rPr>
              <a:t>encaminadas a la erradicación de la trata de personas con fines de explotación sexual o laboral y que promuevan la inserción de las víctimas en el mercado de trabajo, mediante itinerarios de integración laboral y formación para el empleo.</a:t>
            </a:r>
          </a:p>
          <a:p>
            <a:pPr algn="just"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Acciones </a:t>
            </a:r>
            <a:r>
              <a:rPr lang="es-ES" sz="1600" dirty="0">
                <a:latin typeface="Calibri" pitchFamily="34" charset="0"/>
              </a:rPr>
              <a:t>que posibiliten la inserción laboral de familias en zonas rurales con baja densidad de población.</a:t>
            </a:r>
          </a:p>
          <a:p>
            <a:pPr>
              <a:buFont typeface="Arial" charset="0"/>
              <a:buChar char="•"/>
            </a:pPr>
            <a:r>
              <a:rPr lang="es-ES" sz="1600" dirty="0" smtClean="0">
                <a:latin typeface="Calibri" pitchFamily="34" charset="0"/>
              </a:rPr>
              <a:t> Acciones </a:t>
            </a:r>
            <a:r>
              <a:rPr lang="es-ES" sz="1600" dirty="0">
                <a:latin typeface="Calibri" pitchFamily="34" charset="0"/>
              </a:rPr>
              <a:t>de apoyo para la diversificación profesional.</a:t>
            </a:r>
            <a:endParaRPr lang="es-ES" dirty="0">
              <a:latin typeface="Calibri" pitchFamily="34" charset="0"/>
            </a:endParaRPr>
          </a:p>
          <a:p>
            <a:endParaRPr lang="es-ES" dirty="0"/>
          </a:p>
          <a:p>
            <a:endParaRPr lang="es-ES" dirty="0"/>
          </a:p>
        </p:txBody>
      </p:sp>
      <p:pic>
        <p:nvPicPr>
          <p:cNvPr id="52230" name="Imagen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29175" y="119063"/>
            <a:ext cx="419417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3725" y="1093788"/>
            <a:ext cx="7921625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CONSIDERACIONES PRIORIDAD V</a:t>
            </a:r>
            <a:endParaRPr lang="es-ES" sz="36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4FC9A5-A448-492E-A9FE-6491DC86AC65}" type="slidenum">
              <a:rPr lang="es-ES"/>
              <a:pPr>
                <a:defRPr/>
              </a:pPr>
              <a:t>21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pic>
        <p:nvPicPr>
          <p:cNvPr id="54276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34938" y="180975"/>
            <a:ext cx="2749550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7" name="CuadroTexto 3"/>
          <p:cNvSpPr txBox="1">
            <a:spLocks noChangeArrowheads="1"/>
          </p:cNvSpPr>
          <p:nvPr/>
        </p:nvSpPr>
        <p:spPr bwMode="auto">
          <a:xfrm>
            <a:off x="593725" y="2078038"/>
            <a:ext cx="7921625" cy="510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600" b="1" dirty="0">
                <a:latin typeface="Calibri" pitchFamily="34" charset="0"/>
              </a:rPr>
              <a:t>Prioridad </a:t>
            </a:r>
            <a:r>
              <a:rPr lang="es-ES" sz="1600" b="1" dirty="0" smtClean="0">
                <a:latin typeface="Calibri" pitchFamily="34" charset="0"/>
              </a:rPr>
              <a:t>V. </a:t>
            </a:r>
            <a:r>
              <a:rPr lang="es-ES" sz="1600" b="1" dirty="0">
                <a:latin typeface="Calibri" pitchFamily="34" charset="0"/>
              </a:rPr>
              <a:t>Proyectos de empleo</a:t>
            </a:r>
          </a:p>
          <a:p>
            <a:pPr>
              <a:buFont typeface="Wingdings" pitchFamily="2" charset="2"/>
              <a:buChar char="ü"/>
            </a:pPr>
            <a:endParaRPr lang="es-ES" sz="1600" b="1" dirty="0">
              <a:latin typeface="Calibri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ES" sz="1600" dirty="0">
                <a:latin typeface="Calibri" pitchFamily="34" charset="0"/>
              </a:rPr>
              <a:t> La formación destinada a una misma persona no puede ser doblemente financiada a través de las prioridades I</a:t>
            </a:r>
            <a:r>
              <a:rPr lang="es-ES" sz="1600" dirty="0" smtClean="0">
                <a:latin typeface="Calibri" pitchFamily="34" charset="0"/>
              </a:rPr>
              <a:t>, III </a:t>
            </a:r>
            <a:r>
              <a:rPr lang="es-ES" sz="1600" dirty="0">
                <a:latin typeface="Calibri" pitchFamily="34" charset="0"/>
              </a:rPr>
              <a:t>y V.</a:t>
            </a:r>
          </a:p>
          <a:p>
            <a:pPr algn="just"/>
            <a:endParaRPr lang="es-ES" sz="1600" dirty="0">
              <a:latin typeface="Calibri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ES" sz="1600" dirty="0">
                <a:latin typeface="Calibri" pitchFamily="34" charset="0"/>
              </a:rPr>
              <a:t> La formación incluida en los itinerarios de inserción laboral será complementaria de la incluida en los proyectos de las prioridades I y III.3, aunque el aprendizaje del idioma y la alfabetización digital e informática básica podrán formar parte tanto de itinerarios de integración como de los de inserción laboral.</a:t>
            </a:r>
          </a:p>
          <a:p>
            <a:pPr algn="just">
              <a:buFont typeface="Wingdings" pitchFamily="2" charset="2"/>
              <a:buChar char="ü"/>
            </a:pPr>
            <a:endParaRPr lang="es-ES" sz="1600" dirty="0">
              <a:solidFill>
                <a:srgbClr val="7030A0"/>
              </a:solidFill>
              <a:latin typeface="Calibri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ES" sz="1600" dirty="0">
                <a:latin typeface="Calibri" pitchFamily="34" charset="0"/>
              </a:rPr>
              <a:t> Las localizaciones deberán guardar coherencia con las de los proyectos de las prioridades I o III.3 presentados por la misma entidad.</a:t>
            </a:r>
          </a:p>
          <a:p>
            <a:pPr algn="just">
              <a:buFont typeface="Wingdings" pitchFamily="2" charset="2"/>
              <a:buChar char="ü"/>
            </a:pPr>
            <a:endParaRPr lang="es-ES" sz="1600" dirty="0">
              <a:latin typeface="Calibri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ES" sz="1600" dirty="0">
                <a:latin typeface="Calibri" pitchFamily="34" charset="0"/>
              </a:rPr>
              <a:t> No se subvencionarán proyectos en el marco de esta prioridad si los </a:t>
            </a:r>
            <a:r>
              <a:rPr lang="es-ES" sz="1600" dirty="0" smtClean="0">
                <a:latin typeface="Calibri" pitchFamily="34" charset="0"/>
              </a:rPr>
              <a:t>solicitados </a:t>
            </a:r>
            <a:r>
              <a:rPr lang="es-ES" sz="1600" dirty="0">
                <a:latin typeface="Calibri" pitchFamily="34" charset="0"/>
              </a:rPr>
              <a:t>en las prioridades I o III.3 no resultan favorables.</a:t>
            </a:r>
          </a:p>
          <a:p>
            <a:endParaRPr lang="es-ES" sz="1600" b="1" dirty="0">
              <a:latin typeface="Calibri" pitchFamily="34" charset="0"/>
            </a:endParaRPr>
          </a:p>
          <a:p>
            <a:endParaRPr lang="es-ES" dirty="0">
              <a:latin typeface="Calibri" pitchFamily="34" charset="0"/>
            </a:endParaRPr>
          </a:p>
          <a:p>
            <a:endParaRPr lang="es-ES" dirty="0">
              <a:latin typeface="Calibri" pitchFamily="34" charset="0"/>
            </a:endParaRPr>
          </a:p>
          <a:p>
            <a:endParaRPr lang="es-ES" dirty="0"/>
          </a:p>
          <a:p>
            <a:endParaRPr lang="es-ES" dirty="0"/>
          </a:p>
        </p:txBody>
      </p:sp>
      <p:pic>
        <p:nvPicPr>
          <p:cNvPr id="54278" name="Imagen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119063"/>
            <a:ext cx="419417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1376" y="1093788"/>
            <a:ext cx="7612062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OBLIGACIONES ENTIDADES</a:t>
            </a:r>
            <a:endParaRPr lang="es-ES" sz="36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EF6CB3-9E5D-4551-819A-9244178689E4}" type="slidenum">
              <a:rPr lang="es-ES"/>
              <a:pPr>
                <a:defRPr/>
              </a:pPr>
              <a:t>22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pic>
        <p:nvPicPr>
          <p:cNvPr id="56324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209550" y="182563"/>
            <a:ext cx="28336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5" name="Rectángulo 3"/>
          <p:cNvSpPr>
            <a:spLocks noChangeArrowheads="1"/>
          </p:cNvSpPr>
          <p:nvPr/>
        </p:nvSpPr>
        <p:spPr bwMode="auto">
          <a:xfrm>
            <a:off x="841375" y="2038350"/>
            <a:ext cx="7612063" cy="4021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400"/>
              </a:spcAft>
            </a:pP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Se establecen en </a:t>
            </a: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el apartado Duodécimo </a:t>
            </a: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de la convocatoria.</a:t>
            </a:r>
          </a:p>
          <a:p>
            <a:pPr algn="just"/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Algunas </a:t>
            </a: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consideraciones:</a:t>
            </a:r>
          </a:p>
          <a:p>
            <a:pPr algn="just">
              <a:buFont typeface="Wingdings" pitchFamily="2" charset="2"/>
              <a:buChar char="ü"/>
            </a:pP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 </a:t>
            </a: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Cumplimiento de </a:t>
            </a: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las instrucciones incluidas en: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 Manual del Sistema de Acogida e Integración y sus anexos:</a:t>
            </a:r>
          </a:p>
          <a:p>
            <a:pPr marL="1200150" lvl="2" indent="-285750" algn="just"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Anexo I Procedimiento de Gestión </a:t>
            </a: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de </a:t>
            </a: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Plazas.</a:t>
            </a:r>
          </a:p>
          <a:p>
            <a:pPr marL="1200150" lvl="2" indent="-285750" algn="just"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Anexo II Procedimiento de </a:t>
            </a: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Gestión de Ayudas </a:t>
            </a: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y derivación a segunda fase.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Manual de Justificación de proyectos financiados por la DGM.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Manual de Gestión de la convocatoria, complementario al manual de justificación.</a:t>
            </a:r>
            <a:endParaRPr lang="es-ES" dirty="0">
              <a:solidFill>
                <a:srgbClr val="3A5B63"/>
              </a:solidFill>
              <a:latin typeface="+mn-lt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 Cumplimiento del </a:t>
            </a:r>
            <a:r>
              <a:rPr lang="es-ES" b="1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Protocolo para la detección y actuación ante posibles casos de Trata de Seres Humanos, </a:t>
            </a: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elaborado por la SGII.</a:t>
            </a:r>
          </a:p>
          <a:p>
            <a:pPr algn="just">
              <a:buFont typeface="Wingdings" pitchFamily="2" charset="2"/>
              <a:buChar char="ü"/>
            </a:pP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 Gestión de </a:t>
            </a: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datos </a:t>
            </a: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de personas beneficiarias de acogida </a:t>
            </a: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en </a:t>
            </a: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aplicación </a:t>
            </a:r>
            <a:r>
              <a:rPr lang="es-ES" b="1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SIRIA.</a:t>
            </a:r>
          </a:p>
          <a:p>
            <a:pPr algn="just">
              <a:buFont typeface="Wingdings" pitchFamily="2" charset="2"/>
              <a:buChar char="ü"/>
            </a:pPr>
            <a:r>
              <a:rPr lang="es-ES" dirty="0" smtClean="0">
                <a:solidFill>
                  <a:srgbClr val="3A5B63"/>
                </a:solidFill>
                <a:latin typeface="+mn-lt"/>
                <a:cs typeface="Times New Roman" pitchFamily="18" charset="0"/>
              </a:rPr>
              <a:t> Gestión de datos </a:t>
            </a:r>
            <a:r>
              <a:rPr lang="es-ES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de participantes en proyectos de empleo en </a:t>
            </a:r>
            <a:r>
              <a:rPr lang="es-ES" b="1" dirty="0">
                <a:solidFill>
                  <a:srgbClr val="3A5B63"/>
                </a:solidFill>
                <a:latin typeface="+mn-lt"/>
                <a:cs typeface="Times New Roman" pitchFamily="18" charset="0"/>
              </a:rPr>
              <a:t>I3L.</a:t>
            </a:r>
            <a:endParaRPr lang="es-ES" dirty="0">
              <a:latin typeface="+mn-lt"/>
            </a:endParaRPr>
          </a:p>
        </p:txBody>
      </p:sp>
      <p:pic>
        <p:nvPicPr>
          <p:cNvPr id="56326" name="Imagen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29175" y="139700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47725" y="2133600"/>
            <a:ext cx="7289800" cy="3533775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sz="3500" b="1" dirty="0" smtClean="0">
                <a:solidFill>
                  <a:srgbClr val="5A3471"/>
                </a:solidFill>
                <a:latin typeface="Arial" panose="020B0604020202020204" pitchFamily="34" charset="0"/>
              </a:rPr>
              <a:t>MUCHAS GRACIAS </a:t>
            </a:r>
            <a:br>
              <a:rPr lang="es-ES" sz="3500" b="1" dirty="0" smtClean="0">
                <a:solidFill>
                  <a:srgbClr val="5A3471"/>
                </a:solidFill>
                <a:latin typeface="Arial" panose="020B0604020202020204" pitchFamily="34" charset="0"/>
              </a:rPr>
            </a:br>
            <a:r>
              <a:rPr lang="es-ES" sz="3500" b="1" dirty="0" smtClean="0">
                <a:solidFill>
                  <a:srgbClr val="5A3471"/>
                </a:solidFill>
                <a:latin typeface="Arial" panose="020B0604020202020204" pitchFamily="34" charset="0"/>
              </a:rPr>
              <a:t>POR SU ATENCIÓN</a:t>
            </a:r>
            <a:r>
              <a:rPr lang="es-ES" sz="2400" b="1" dirty="0" smtClean="0">
                <a:solidFill>
                  <a:srgbClr val="5A3471"/>
                </a:solidFill>
                <a:latin typeface="Arial" panose="020B0604020202020204" pitchFamily="34" charset="0"/>
              </a:rPr>
              <a:t/>
            </a:r>
            <a:br>
              <a:rPr lang="es-ES" sz="2400" b="1" dirty="0" smtClean="0">
                <a:solidFill>
                  <a:srgbClr val="5A3471"/>
                </a:solidFill>
                <a:latin typeface="Arial" panose="020B0604020202020204" pitchFamily="34" charset="0"/>
              </a:rPr>
            </a:br>
            <a:r>
              <a:rPr lang="es-ES" sz="2400" b="1" dirty="0" smtClean="0">
                <a:solidFill>
                  <a:srgbClr val="5A3471"/>
                </a:solidFill>
                <a:latin typeface="Arial" panose="020B0604020202020204" pitchFamily="34" charset="0"/>
              </a:rPr>
              <a:t/>
            </a:r>
            <a:br>
              <a:rPr lang="es-ES" sz="2400" b="1" dirty="0" smtClean="0">
                <a:solidFill>
                  <a:srgbClr val="5A3471"/>
                </a:solidFill>
                <a:latin typeface="Arial" panose="020B0604020202020204" pitchFamily="34" charset="0"/>
              </a:rPr>
            </a:br>
            <a:r>
              <a:rPr lang="es-ES" sz="2400" b="1" dirty="0" smtClean="0">
                <a:solidFill>
                  <a:srgbClr val="5A3471"/>
                </a:solidFill>
                <a:latin typeface="Arial" panose="020B0604020202020204" pitchFamily="34" charset="0"/>
              </a:rPr>
              <a:t/>
            </a:r>
            <a:br>
              <a:rPr lang="es-ES" sz="2400" b="1" dirty="0" smtClean="0">
                <a:solidFill>
                  <a:srgbClr val="5A3471"/>
                </a:solidFill>
                <a:latin typeface="Arial" panose="020B0604020202020204" pitchFamily="34" charset="0"/>
              </a:rPr>
            </a:br>
            <a:r>
              <a:rPr lang="es-ES" sz="3000" b="1" u="sng" dirty="0" smtClean="0">
                <a:solidFill>
                  <a:srgbClr val="5A3471"/>
                </a:solidFill>
                <a:latin typeface="Arial" panose="020B0604020202020204" pitchFamily="34" charset="0"/>
              </a:rPr>
              <a:t>buzón para consultas</a:t>
            </a:r>
            <a:r>
              <a:rPr lang="es-ES" sz="3000" b="1" dirty="0" smtClean="0">
                <a:solidFill>
                  <a:srgbClr val="5A3471"/>
                </a:solidFill>
                <a:latin typeface="Arial" panose="020B0604020202020204" pitchFamily="34" charset="0"/>
              </a:rPr>
              <a:t>: </a:t>
            </a:r>
            <a:br>
              <a:rPr lang="es-ES" sz="3000" b="1" dirty="0" smtClean="0">
                <a:solidFill>
                  <a:srgbClr val="5A3471"/>
                </a:solidFill>
                <a:latin typeface="Arial" panose="020B0604020202020204" pitchFamily="34" charset="0"/>
              </a:rPr>
            </a:br>
            <a:r>
              <a:rPr lang="es-ES" sz="3000" b="1" dirty="0" smtClean="0">
                <a:solidFill>
                  <a:srgbClr val="5A3471"/>
                </a:solidFill>
                <a:latin typeface="Arial" panose="020B0604020202020204" pitchFamily="34" charset="0"/>
              </a:rPr>
              <a:t/>
            </a:r>
            <a:br>
              <a:rPr lang="es-ES" sz="3000" b="1" dirty="0" smtClean="0">
                <a:solidFill>
                  <a:srgbClr val="5A3471"/>
                </a:solidFill>
                <a:latin typeface="Arial" panose="020B0604020202020204" pitchFamily="34" charset="0"/>
              </a:rPr>
            </a:br>
            <a:r>
              <a:rPr lang="es-ES" sz="3000" b="1" dirty="0" smtClean="0">
                <a:solidFill>
                  <a:srgbClr val="5A3471"/>
                </a:solidFill>
                <a:latin typeface="Arial" panose="020B0604020202020204" pitchFamily="34" charset="0"/>
              </a:rPr>
              <a:t>subvenciones.asilo@meyss.es</a:t>
            </a: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71C4-B0C6-48C2-8730-60A2A19E445E}" type="slidenum">
              <a:rPr lang="es-ES"/>
              <a:pPr>
                <a:defRPr/>
              </a:pPr>
              <a:t>23</a:t>
            </a:fld>
            <a:endParaRPr lang="es-ES"/>
          </a:p>
        </p:txBody>
      </p:sp>
      <p:pic>
        <p:nvPicPr>
          <p:cNvPr id="58371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69863" y="136525"/>
            <a:ext cx="3044825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2" name="Imagen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89475" y="141288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993775"/>
            <a:ext cx="7886699" cy="561975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PRESUPUESTO</a:t>
            </a:r>
            <a:endParaRPr lang="es-ES" sz="3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A4A55F-5ECD-46A3-A1DA-10408AA0031F}" type="slidenum">
              <a:rPr lang="es-ES"/>
              <a:pPr>
                <a:defRPr/>
              </a:pPr>
              <a:t>3</a:t>
            </a:fld>
            <a:endParaRPr lang="es-ES"/>
          </a:p>
        </p:txBody>
      </p:sp>
      <p:pic>
        <p:nvPicPr>
          <p:cNvPr id="19459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298450" y="115888"/>
            <a:ext cx="3022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Imagen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70425" y="115888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628650" y="2150196"/>
          <a:ext cx="7886701" cy="3702196"/>
        </p:xfrm>
        <a:graphic>
          <a:graphicData uri="http://schemas.openxmlformats.org/drawingml/2006/table">
            <a:tbl>
              <a:tblPr/>
              <a:tblGrid>
                <a:gridCol w="737937"/>
                <a:gridCol w="959318"/>
                <a:gridCol w="1798721"/>
                <a:gridCol w="1088457"/>
                <a:gridCol w="986991"/>
                <a:gridCol w="950094"/>
                <a:gridCol w="1365183"/>
              </a:tblGrid>
              <a:tr h="41525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E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CONVOCATORIA *</a:t>
                      </a:r>
                    </a:p>
                  </a:txBody>
                  <a:tcPr marL="9228" marR="9228" marT="92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3992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216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Aplicación presupuestaria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0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PGE</a:t>
                      </a:r>
                    </a:p>
                  </a:txBody>
                  <a:tcPr marL="9228" marR="9228" marT="922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PRIORIDAD I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239.720.000,00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191.776.000,00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35.958.000,00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11.986.000,00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484.05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24730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</a:t>
                      </a:r>
                    </a:p>
                  </a:txBody>
                  <a:tcPr marL="9228" marR="9228" marT="922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PRIORID. II y III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8.000.000,00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6.400.000,00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1.200.000,00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484.62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24730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PRIORIDAD IV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5.000.000,00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5.000.000,00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780.62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4730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FSE</a:t>
                      </a:r>
                    </a:p>
                  </a:txBody>
                  <a:tcPr marL="9228" marR="9228" marT="922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PRIORIDAD V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16.000.000,00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12.800.000,00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2.400.000,00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800.000,00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484.03</a:t>
                      </a:r>
                    </a:p>
                  </a:txBody>
                  <a:tcPr marL="9228" marR="9228" marT="92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9378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TOTALES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268.720.000,00</a:t>
                      </a:r>
                    </a:p>
                  </a:txBody>
                  <a:tcPr marL="9228" marR="9228" marT="92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215.976.000,00</a:t>
                      </a:r>
                    </a:p>
                  </a:txBody>
                  <a:tcPr marL="9228" marR="9228" marT="92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39.558.000,00</a:t>
                      </a:r>
                    </a:p>
                  </a:txBody>
                  <a:tcPr marL="9228" marR="9228" marT="92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13.186.000,00</a:t>
                      </a:r>
                    </a:p>
                  </a:txBody>
                  <a:tcPr marL="9228" marR="9228" marT="92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55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370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Se incluye una cuantía adicional prevista de 2.150.000 €, pendiente de generación de crédito en la aplicación 780.62</a:t>
                      </a:r>
                    </a:p>
                  </a:txBody>
                  <a:tcPr marL="9228" marR="9228" marT="92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429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 gridSpan="6"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DISTRIBUCIÓN DE LAS CUANTÍAS ENTRE LAS APLICACIONES PRESUPUESTARIAS CORRESPONDIENTES A LAS PRIORIDADES I, II, III Y V TENDRÁ CARÁCTER ESTIMATIVO, DE ACUERDO A LO DISPUESTO EN EL ART. 58.4 DEL REGLAMENTO DE LA LEY GENERAL DE SUBVENCIONES.</a:t>
                      </a:r>
                    </a:p>
                  </a:txBody>
                  <a:tcPr marL="9228" marR="9228" marT="92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5065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28" marR="9228" marT="92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7725" y="1077913"/>
            <a:ext cx="7602713" cy="531812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/>
              <a:t>PRIORIDADES</a:t>
            </a:r>
          </a:p>
        </p:txBody>
      </p:sp>
      <p:sp>
        <p:nvSpPr>
          <p:cNvPr id="17410" name="Marcador de contenido 2"/>
          <p:cNvSpPr>
            <a:spLocks noGrp="1"/>
          </p:cNvSpPr>
          <p:nvPr>
            <p:ph idx="1"/>
          </p:nvPr>
        </p:nvSpPr>
        <p:spPr>
          <a:xfrm>
            <a:off x="977900" y="2684463"/>
            <a:ext cx="7289800" cy="2381250"/>
          </a:xfrm>
        </p:spPr>
        <p:txBody>
          <a:bodyPr/>
          <a:lstStyle/>
          <a:p>
            <a:pPr eaLnBrk="1" hangingPunct="1"/>
            <a:endParaRPr lang="es-ES" smtClean="0">
              <a:solidFill>
                <a:srgbClr val="FF0000"/>
              </a:solidFill>
            </a:endParaRPr>
          </a:p>
          <a:p>
            <a:pPr eaLnBrk="1" hangingPunct="1"/>
            <a:endParaRPr lang="es-ES" smtClean="0">
              <a:solidFill>
                <a:srgbClr val="FF0000"/>
              </a:solidFill>
            </a:endParaRPr>
          </a:p>
          <a:p>
            <a:pPr eaLnBrk="1" hangingPunct="1"/>
            <a:endParaRPr lang="es-ES" smtClean="0">
              <a:solidFill>
                <a:srgbClr val="FF0000"/>
              </a:solidFill>
            </a:endParaRPr>
          </a:p>
          <a:p>
            <a:pPr eaLnBrk="1" hangingPunct="1"/>
            <a:endParaRPr lang="es-ES" smtClean="0">
              <a:solidFill>
                <a:srgbClr val="FF0000"/>
              </a:solidFill>
            </a:endParaRPr>
          </a:p>
          <a:p>
            <a:pPr eaLnBrk="1" hangingPunct="1"/>
            <a:endParaRPr lang="es-ES" smtClean="0">
              <a:solidFill>
                <a:srgbClr val="FF0000"/>
              </a:solidFill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02C50C-E159-4EC7-B53A-D74C252A9FDC}" type="slidenum">
              <a:rPr lang="es-ES"/>
              <a:pPr>
                <a:defRPr/>
              </a:pPr>
              <a:t>4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340393" y="1609725"/>
            <a:ext cx="8110045" cy="4410005"/>
          </a:xfrm>
          <a:prstGeom prst="rect">
            <a:avLst/>
          </a:prstGeom>
          <a:noFill/>
          <a:effectLst>
            <a:glow rad="139700">
              <a:schemeClr val="bg1">
                <a:alpha val="60000"/>
              </a:schemeClr>
            </a:glow>
          </a:effectLst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8640" lvl="1" indent="0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 3" pitchFamily="18" charset="2"/>
              <a:buNone/>
              <a:tabLst>
                <a:tab pos="821531" algn="l"/>
              </a:tabLst>
              <a:defRPr/>
            </a:pPr>
            <a:endParaRPr lang="es-ES" altLang="es-ES" b="1" dirty="0">
              <a:latin typeface="+mj-lt"/>
              <a:ea typeface="Times New Roman" panose="02020603050405020304" pitchFamily="18" charset="0"/>
              <a:cs typeface="Segoe UI Semilight" panose="020B0402040204020203" pitchFamily="34" charset="0"/>
            </a:endParaRPr>
          </a:p>
          <a:p>
            <a:pPr marL="548640" lvl="1" indent="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 3" pitchFamily="18" charset="2"/>
              <a:buNone/>
              <a:tabLst>
                <a:tab pos="821531" algn="l"/>
              </a:tabLst>
              <a:defRPr/>
            </a:pPr>
            <a:r>
              <a:rPr lang="es-ES" altLang="es-ES" b="1" u="sng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Proyectos financiados por Presupuestos Generales del Estado</a:t>
            </a:r>
          </a:p>
          <a:p>
            <a:pPr marL="548640" lvl="1" indent="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 3" pitchFamily="18" charset="2"/>
              <a:buNone/>
              <a:tabLst>
                <a:tab pos="821531" algn="l"/>
              </a:tabLst>
              <a:defRPr/>
            </a:pPr>
            <a:endParaRPr lang="es-ES" altLang="es-ES" b="1" u="sng" dirty="0" smtClean="0">
              <a:latin typeface="+mj-lt"/>
              <a:ea typeface="Times New Roman" panose="02020603050405020304" pitchFamily="18" charset="0"/>
              <a:cs typeface="Segoe UI Semilight" panose="020B0402040204020203" pitchFamily="34" charset="0"/>
            </a:endParaRPr>
          </a:p>
          <a:p>
            <a:pPr marL="834390" lvl="1" indent="-28575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tabLst>
                <a:tab pos="821531" algn="l"/>
              </a:tabLst>
              <a:defRPr/>
            </a:pPr>
            <a:r>
              <a:rPr lang="es-ES" altLang="es-ES" b="1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Prioridad I</a:t>
            </a:r>
            <a:r>
              <a:rPr lang="es-ES" altLang="es-ES" b="1" dirty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. </a:t>
            </a:r>
            <a:r>
              <a:rPr lang="es-ES" altLang="es-ES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Proyectos dirigidos a la creación y mantenimiento de dispositivos de acogida y el desarrollo de itinerarios de integración.</a:t>
            </a:r>
          </a:p>
          <a:p>
            <a:pPr marL="548640" lvl="1" indent="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 3" pitchFamily="18" charset="2"/>
              <a:buNone/>
              <a:tabLst>
                <a:tab pos="821531" algn="l"/>
              </a:tabLst>
              <a:defRPr/>
            </a:pPr>
            <a:endParaRPr lang="es-ES" altLang="es-ES" b="1" dirty="0" smtClean="0">
              <a:latin typeface="+mj-lt"/>
              <a:ea typeface="Times New Roman" panose="02020603050405020304" pitchFamily="18" charset="0"/>
              <a:cs typeface="Segoe UI Semilight" panose="020B0402040204020203" pitchFamily="34" charset="0"/>
            </a:endParaRPr>
          </a:p>
          <a:p>
            <a:pPr marL="548640" lvl="1" indent="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 3" pitchFamily="18" charset="2"/>
              <a:buNone/>
              <a:tabLst>
                <a:tab pos="821531" algn="l"/>
              </a:tabLst>
              <a:defRPr/>
            </a:pPr>
            <a:r>
              <a:rPr lang="es-ES" altLang="es-ES" b="1" u="sng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Proyectos cofinanciados por el Fondo de Asilo, Migración e Integración (FAMI)</a:t>
            </a:r>
          </a:p>
          <a:p>
            <a:pPr marL="548640" lvl="1" indent="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 3" pitchFamily="18" charset="2"/>
              <a:buNone/>
              <a:tabLst>
                <a:tab pos="821531" algn="l"/>
              </a:tabLst>
              <a:defRPr/>
            </a:pPr>
            <a:endParaRPr lang="es-ES" altLang="es-ES" b="1" u="sng" dirty="0" smtClean="0">
              <a:latin typeface="+mj-lt"/>
              <a:ea typeface="Times New Roman" panose="02020603050405020304" pitchFamily="18" charset="0"/>
              <a:cs typeface="Segoe UI Semilight" panose="020B0402040204020203" pitchFamily="34" charset="0"/>
            </a:endParaRPr>
          </a:p>
          <a:p>
            <a:pPr marL="834390" lvl="1" indent="-28575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tabLst>
                <a:tab pos="821531" algn="l"/>
              </a:tabLst>
              <a:defRPr/>
            </a:pPr>
            <a:r>
              <a:rPr lang="es-ES" altLang="es-ES" b="1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Prioridad </a:t>
            </a:r>
            <a:r>
              <a:rPr lang="es-ES" altLang="es-ES" b="1" dirty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II. </a:t>
            </a:r>
            <a:r>
              <a:rPr lang="es-ES" altLang="es-ES" dirty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Proyectos que faciliten la atención </a:t>
            </a:r>
            <a:r>
              <a:rPr lang="es-ES" altLang="es-ES" dirty="0" err="1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sociosanitaria</a:t>
            </a:r>
            <a:r>
              <a:rPr lang="es-ES" altLang="es-ES" dirty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 en los Centros de Estancia Temporal de Inmigrantes (CETI) de Ceuta y </a:t>
            </a:r>
            <a:r>
              <a:rPr lang="es-ES" altLang="es-ES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Melilla.</a:t>
            </a:r>
            <a:endParaRPr lang="es-ES" altLang="es-ES" dirty="0">
              <a:latin typeface="+mj-lt"/>
              <a:ea typeface="Times New Roman" panose="02020603050405020304" pitchFamily="18" charset="0"/>
              <a:cs typeface="Segoe UI Semilight" panose="020B0402040204020203" pitchFamily="34" charset="0"/>
            </a:endParaRPr>
          </a:p>
          <a:p>
            <a:pPr marL="834390" lvl="1" indent="-28575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tabLst>
                <a:tab pos="821531" algn="l"/>
              </a:tabLst>
              <a:defRPr/>
            </a:pPr>
            <a:r>
              <a:rPr lang="es-ES" altLang="es-ES" b="1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Prioridad </a:t>
            </a:r>
            <a:r>
              <a:rPr lang="es-ES" altLang="es-ES" b="1" dirty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III. </a:t>
            </a:r>
            <a:r>
              <a:rPr lang="es-ES" altLang="es-ES" dirty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Proyectos dirigidos a la </a:t>
            </a:r>
            <a:r>
              <a:rPr lang="es-ES" altLang="es-ES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sensibilización (III.1), </a:t>
            </a:r>
            <a:r>
              <a:rPr lang="es-ES" altLang="es-ES" dirty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formación de </a:t>
            </a:r>
            <a:r>
              <a:rPr lang="es-ES" altLang="es-ES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profesionales (III.2) </a:t>
            </a:r>
            <a:r>
              <a:rPr lang="es-ES" altLang="es-ES" dirty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y </a:t>
            </a:r>
            <a:r>
              <a:rPr lang="es-ES" altLang="es-ES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acogida de </a:t>
            </a:r>
            <a:r>
              <a:rPr lang="es-ES" altLang="es-ES" dirty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grupos </a:t>
            </a:r>
            <a:r>
              <a:rPr lang="es-ES" altLang="es-ES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específicos (III.3).</a:t>
            </a:r>
          </a:p>
          <a:p>
            <a:pPr marL="834390" lvl="1" indent="-28575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tabLst>
                <a:tab pos="821531" algn="l"/>
              </a:tabLst>
              <a:defRPr/>
            </a:pPr>
            <a:r>
              <a:rPr lang="es-ES" altLang="es-ES" b="1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Prioridad IV. </a:t>
            </a:r>
            <a:r>
              <a:rPr lang="es-ES" altLang="es-ES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Equipamiento y adaptación de inmuebles.</a:t>
            </a:r>
          </a:p>
          <a:p>
            <a:pPr marL="548640" lvl="1" indent="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 3" pitchFamily="18" charset="2"/>
              <a:buNone/>
              <a:tabLst>
                <a:tab pos="821531" algn="l"/>
              </a:tabLst>
              <a:defRPr/>
            </a:pPr>
            <a:endParaRPr lang="es-ES" altLang="es-ES" b="1" dirty="0" smtClean="0">
              <a:latin typeface="+mj-lt"/>
              <a:ea typeface="Times New Roman" panose="02020603050405020304" pitchFamily="18" charset="0"/>
              <a:cs typeface="Segoe UI Semilight" panose="020B0402040204020203" pitchFamily="34" charset="0"/>
            </a:endParaRPr>
          </a:p>
          <a:p>
            <a:pPr marL="548640" lvl="1" indent="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 3" pitchFamily="18" charset="2"/>
              <a:buNone/>
              <a:tabLst>
                <a:tab pos="821531" algn="l"/>
              </a:tabLst>
              <a:defRPr/>
            </a:pPr>
            <a:r>
              <a:rPr lang="es-ES" altLang="es-ES" b="1" u="sng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Proyectos cofinanciados por FSE (P. O. de Inclusión Social y de la Economía Social )</a:t>
            </a:r>
          </a:p>
          <a:p>
            <a:pPr marL="548640" lvl="1" indent="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 3" pitchFamily="18" charset="2"/>
              <a:buNone/>
              <a:tabLst>
                <a:tab pos="821531" algn="l"/>
              </a:tabLst>
              <a:defRPr/>
            </a:pPr>
            <a:endParaRPr lang="es-ES" altLang="es-ES" b="1" u="sng" dirty="0" smtClean="0">
              <a:latin typeface="+mj-lt"/>
              <a:ea typeface="Times New Roman" panose="02020603050405020304" pitchFamily="18" charset="0"/>
              <a:cs typeface="Segoe UI Semilight" panose="020B0402040204020203" pitchFamily="34" charset="0"/>
            </a:endParaRPr>
          </a:p>
          <a:p>
            <a:pPr marL="834390" lvl="1" indent="-285750" algn="just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tabLst>
                <a:tab pos="821531" algn="l"/>
              </a:tabLst>
              <a:defRPr/>
            </a:pPr>
            <a:r>
              <a:rPr lang="es-ES" altLang="es-ES" b="1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Prioridad V. </a:t>
            </a:r>
            <a:r>
              <a:rPr lang="es-ES" altLang="es-ES" dirty="0" smtClean="0">
                <a:latin typeface="+mj-lt"/>
                <a:ea typeface="Times New Roman" panose="02020603050405020304" pitchFamily="18" charset="0"/>
                <a:cs typeface="Segoe UI Semilight" panose="020B0402040204020203" pitchFamily="34" charset="0"/>
              </a:rPr>
              <a:t>Proyectos de empleo.</a:t>
            </a:r>
          </a:p>
          <a:p>
            <a:pPr marL="1074420" lvl="2" indent="-342900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  <a:tabLst>
                <a:tab pos="821531" algn="l"/>
              </a:tabLst>
              <a:defRPr/>
            </a:pPr>
            <a:endParaRPr lang="es-ES" altLang="es-ES" dirty="0" smtClean="0">
              <a:latin typeface="+mj-lt"/>
              <a:ea typeface="Times New Roman" panose="02020603050405020304" pitchFamily="18" charset="0"/>
              <a:cs typeface="Segoe UI Semilight" panose="020B0402040204020203" pitchFamily="34" charset="0"/>
            </a:endParaRPr>
          </a:p>
          <a:p>
            <a:pPr marL="891540" lvl="1" indent="-342900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  <a:tabLst>
                <a:tab pos="821531" algn="l"/>
              </a:tabLst>
              <a:defRPr/>
            </a:pPr>
            <a:endParaRPr lang="es-ES" altLang="es-ES" dirty="0" smtClean="0">
              <a:latin typeface="+mj-lt"/>
              <a:ea typeface="Times New Roman" panose="02020603050405020304" pitchFamily="18" charset="0"/>
              <a:cs typeface="Segoe UI Semilight" panose="020B0402040204020203" pitchFamily="34" charset="0"/>
            </a:endParaRPr>
          </a:p>
          <a:p>
            <a:pPr marL="1268730" lvl="5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 3" pitchFamily="18" charset="2"/>
              <a:buNone/>
              <a:tabLst>
                <a:tab pos="821531" algn="l"/>
              </a:tabLst>
              <a:defRPr/>
            </a:pPr>
            <a:endParaRPr lang="es-ES" altLang="es-ES" sz="1800" dirty="0">
              <a:latin typeface="+mj-lt"/>
            </a:endParaRPr>
          </a:p>
        </p:txBody>
      </p:sp>
      <p:pic>
        <p:nvPicPr>
          <p:cNvPr id="17416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246063" y="223472"/>
            <a:ext cx="2867463" cy="648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n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1550" y="213200"/>
            <a:ext cx="4044950" cy="65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2974" y="1077913"/>
            <a:ext cx="7153275" cy="531812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/>
              <a:t>PRIORIDADES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02C50C-E159-4EC7-B53A-D74C252A9FDC}" type="slidenum">
              <a:rPr lang="es-ES"/>
              <a:pPr>
                <a:defRPr/>
              </a:pPr>
              <a:t>5</a:t>
            </a:fld>
            <a:endParaRPr lang="es-ES"/>
          </a:p>
        </p:txBody>
      </p:sp>
      <p:pic>
        <p:nvPicPr>
          <p:cNvPr id="17416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246063" y="223472"/>
            <a:ext cx="2867463" cy="648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uadroTexto 11"/>
          <p:cNvSpPr txBox="1"/>
          <p:nvPr/>
        </p:nvSpPr>
        <p:spPr>
          <a:xfrm>
            <a:off x="942975" y="1904674"/>
            <a:ext cx="715327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Presentación de solicitudes (apartado Quinto convocatoria):</a:t>
            </a:r>
          </a:p>
          <a:p>
            <a:endParaRPr lang="es-ES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dirty="0" smtClean="0"/>
              <a:t>Un proyecto por cada Prioridad, salvo en caso de Prioridad III (uno por cada tipo).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dirty="0" smtClean="0"/>
              <a:t>Un proyecto de Prioridad I (Acogida) deberá ir acompañado de otro de Prioridad V (Empleo).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dirty="0" smtClean="0"/>
              <a:t>No se podrán presentar proyectos de las Prioridades IV (Equipamiento) y V (Empleo) si no se presenta otro de las Prioridades I o III.3.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dirty="0" smtClean="0"/>
              <a:t>Se deberán tener en cuenta las limitaciones para cada Prioridad sobre importes mínimos y máximos del coste total de los proyectos:</a:t>
            </a:r>
          </a:p>
          <a:p>
            <a:pPr algn="ctr"/>
            <a:endParaRPr lang="es-ES" dirty="0" smtClean="0"/>
          </a:p>
        </p:txBody>
      </p:sp>
      <p:pic>
        <p:nvPicPr>
          <p:cNvPr id="11" name="Imagen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0113" y="223472"/>
            <a:ext cx="4102100" cy="667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618243"/>
              </p:ext>
            </p:extLst>
          </p:nvPr>
        </p:nvGraphicFramePr>
        <p:xfrm>
          <a:off x="1323976" y="5252862"/>
          <a:ext cx="6772275" cy="1280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7425"/>
                <a:gridCol w="2257425"/>
                <a:gridCol w="2257425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Mínimo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Máximo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Prioridad I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1.400.000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90.000.000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Prioridad II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35.000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1.500.000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Priorid. III.1 y III.2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30.000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100.000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Prioridad III.3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2.000.000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Prioridad IV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15.000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2.000.000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Prioridad V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70.000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5.500.000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87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2813" y="993775"/>
            <a:ext cx="7289800" cy="561975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Cofinanciación</a:t>
            </a:r>
            <a:endParaRPr lang="es-ES" sz="3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6E334E-FDB2-4AA8-9D1B-EBBD77AA09E4}" type="slidenum">
              <a:rPr lang="es-ES"/>
              <a:pPr>
                <a:defRPr/>
              </a:pPr>
              <a:t>6</a:t>
            </a:fld>
            <a:endParaRPr lang="es-ES"/>
          </a:p>
        </p:txBody>
      </p:sp>
      <p:pic>
        <p:nvPicPr>
          <p:cNvPr id="21507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38113" y="146050"/>
            <a:ext cx="3022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CuadroTexto 2"/>
          <p:cNvSpPr txBox="1">
            <a:spLocks noChangeArrowheads="1"/>
          </p:cNvSpPr>
          <p:nvPr/>
        </p:nvSpPr>
        <p:spPr bwMode="auto">
          <a:xfrm>
            <a:off x="912813" y="2030413"/>
            <a:ext cx="710406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dirty="0"/>
              <a:t>Cofinanciación FAMI: 	</a:t>
            </a:r>
            <a:r>
              <a:rPr lang="es-ES" sz="1600" dirty="0"/>
              <a:t>Hasta </a:t>
            </a:r>
            <a:r>
              <a:rPr lang="es-ES" sz="1600" b="1" dirty="0"/>
              <a:t>90%</a:t>
            </a:r>
          </a:p>
          <a:p>
            <a:endParaRPr lang="es-ES" dirty="0"/>
          </a:p>
          <a:p>
            <a:pPr algn="just"/>
            <a:r>
              <a:rPr lang="es-ES" dirty="0"/>
              <a:t>Cofinanciación FSE: 	</a:t>
            </a:r>
            <a:r>
              <a:rPr lang="es-ES" sz="1600" b="1" dirty="0"/>
              <a:t>80%</a:t>
            </a:r>
            <a:r>
              <a:rPr lang="es-ES" sz="1600" dirty="0"/>
              <a:t> regiones menos desarrolladas 				(Extremadura), regiones en transición 			                (Andalucía, Canarias, Castilla La 				Mancha, Melilla y Murcia) y algunas 				consideradas más desarrolladas  				(Asturias, Ceuta y Galicia)</a:t>
            </a:r>
          </a:p>
          <a:p>
            <a:pPr algn="just"/>
            <a:r>
              <a:rPr lang="es-ES" sz="1600" dirty="0"/>
              <a:t>			</a:t>
            </a:r>
          </a:p>
          <a:p>
            <a:pPr algn="just"/>
            <a:r>
              <a:rPr lang="es-ES" sz="1600" dirty="0"/>
              <a:t>			</a:t>
            </a:r>
            <a:r>
              <a:rPr lang="es-ES" sz="1600" b="1" dirty="0"/>
              <a:t>50%</a:t>
            </a:r>
            <a:r>
              <a:rPr lang="es-ES" sz="1600" dirty="0"/>
              <a:t> resto más desarrolladas (Aragón, 				Cantabria, Castilla y León, Cataluña,				Islas Baleares, La Rioja, Madrid, </a:t>
            </a:r>
          </a:p>
          <a:p>
            <a:pPr algn="just"/>
            <a:r>
              <a:rPr lang="es-ES" sz="1600" dirty="0"/>
              <a:t>			Navarra, País Vasco y Comunidad</a:t>
            </a:r>
          </a:p>
          <a:p>
            <a:pPr algn="just"/>
            <a:r>
              <a:rPr lang="es-ES" sz="1600" dirty="0"/>
              <a:t>			Valenciana)</a:t>
            </a:r>
          </a:p>
          <a:p>
            <a:endParaRPr lang="es-ES" sz="1600" dirty="0"/>
          </a:p>
          <a:p>
            <a:r>
              <a:rPr lang="es-ES" dirty="0"/>
              <a:t>Financiación p</a:t>
            </a:r>
            <a:r>
              <a:rPr lang="es-ES" dirty="0" smtClean="0"/>
              <a:t>ropia</a:t>
            </a:r>
            <a:r>
              <a:rPr lang="es-ES" dirty="0"/>
              <a:t>: </a:t>
            </a:r>
            <a:r>
              <a:rPr lang="es-ES" sz="1600" dirty="0"/>
              <a:t>	</a:t>
            </a:r>
            <a:r>
              <a:rPr lang="es-ES" sz="1600" b="1" dirty="0">
                <a:solidFill>
                  <a:srgbClr val="7030A0"/>
                </a:solidFill>
              </a:rPr>
              <a:t>Mínimo </a:t>
            </a:r>
            <a:r>
              <a:rPr lang="es-ES" b="1" dirty="0" smtClean="0">
                <a:solidFill>
                  <a:srgbClr val="7030A0"/>
                </a:solidFill>
              </a:rPr>
              <a:t>0,12%</a:t>
            </a:r>
            <a:r>
              <a:rPr lang="es-ES" dirty="0"/>
              <a:t>		</a:t>
            </a:r>
          </a:p>
        </p:txBody>
      </p:sp>
      <p:pic>
        <p:nvPicPr>
          <p:cNvPr id="21510" name="Imagen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0900" y="177799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lecha derecha 7"/>
          <p:cNvSpPr/>
          <p:nvPr/>
        </p:nvSpPr>
        <p:spPr>
          <a:xfrm>
            <a:off x="458788" y="5810747"/>
            <a:ext cx="454025" cy="374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4675" y="1085850"/>
            <a:ext cx="8169275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/>
              <a:t>PRESENTACIÓN DE SOLICITUDES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027DA1-E488-45DD-8E7C-0C75889EE9F6}" type="slidenum">
              <a:rPr lang="es-ES"/>
              <a:pPr>
                <a:defRPr/>
              </a:pPr>
              <a:t>7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sp>
        <p:nvSpPr>
          <p:cNvPr id="23556" name="Rectángulo 5"/>
          <p:cNvSpPr>
            <a:spLocks noChangeArrowheads="1"/>
          </p:cNvSpPr>
          <p:nvPr/>
        </p:nvSpPr>
        <p:spPr bwMode="auto">
          <a:xfrm>
            <a:off x="574675" y="1809750"/>
            <a:ext cx="8170863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b="1" dirty="0">
                <a:latin typeface="Calibri Light" pitchFamily="34" charset="0"/>
              </a:rPr>
              <a:t>20 días naturales a partir </a:t>
            </a:r>
            <a:r>
              <a:rPr lang="es-ES" b="1" dirty="0" smtClean="0">
                <a:latin typeface="Calibri Light" pitchFamily="34" charset="0"/>
              </a:rPr>
              <a:t>de la publicación </a:t>
            </a:r>
            <a:r>
              <a:rPr lang="es-ES" b="1" dirty="0">
                <a:latin typeface="Calibri Light" pitchFamily="34" charset="0"/>
              </a:rPr>
              <a:t>en BOE </a:t>
            </a:r>
            <a:r>
              <a:rPr lang="es-ES" b="1" dirty="0" smtClean="0">
                <a:latin typeface="Calibri Light" pitchFamily="34" charset="0"/>
              </a:rPr>
              <a:t>(03/05/2018): último </a:t>
            </a:r>
            <a:r>
              <a:rPr lang="es-ES" b="1" dirty="0">
                <a:latin typeface="Calibri Light" pitchFamily="34" charset="0"/>
              </a:rPr>
              <a:t>día </a:t>
            </a:r>
            <a:r>
              <a:rPr lang="es-ES" b="1" dirty="0" smtClean="0">
                <a:latin typeface="Calibri Light" pitchFamily="34" charset="0"/>
              </a:rPr>
              <a:t>23/05/18</a:t>
            </a:r>
            <a:endParaRPr lang="es-ES" b="1" dirty="0">
              <a:latin typeface="Calibri Light" pitchFamily="34" charset="0"/>
            </a:endParaRPr>
          </a:p>
          <a:p>
            <a:pPr marL="257175" indent="-257175">
              <a:buFont typeface="Wingdings" panose="05000000000000000000" pitchFamily="2" charset="2"/>
              <a:buChar char="Ø"/>
            </a:pPr>
            <a:endParaRPr lang="es-ES" sz="1000" dirty="0">
              <a:latin typeface="Calibri Light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b="1" dirty="0">
                <a:latin typeface="Calibri Light" pitchFamily="34" charset="0"/>
              </a:rPr>
              <a:t>Presentación</a:t>
            </a:r>
            <a:r>
              <a:rPr lang="es-ES" dirty="0">
                <a:latin typeface="Calibri Light" pitchFamily="34" charset="0"/>
              </a:rPr>
              <a:t> </a:t>
            </a:r>
            <a:r>
              <a:rPr lang="es-ES" b="1" dirty="0">
                <a:latin typeface="Calibri Light" pitchFamily="34" charset="0"/>
              </a:rPr>
              <a:t>de la </a:t>
            </a:r>
            <a:r>
              <a:rPr lang="es-ES" b="1" dirty="0" smtClean="0">
                <a:latin typeface="Calibri Light" pitchFamily="34" charset="0"/>
              </a:rPr>
              <a:t>solicitud</a:t>
            </a:r>
            <a:r>
              <a:rPr lang="es-ES" dirty="0">
                <a:latin typeface="Calibri Light" pitchFamily="34" charset="0"/>
              </a:rPr>
              <a:t>: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ES" sz="1400" dirty="0">
                <a:latin typeface="Calibri Light" pitchFamily="34" charset="0"/>
              </a:rPr>
              <a:t>Se </a:t>
            </a:r>
            <a:r>
              <a:rPr lang="es-ES" sz="1400" dirty="0" smtClean="0">
                <a:latin typeface="Calibri Light" pitchFamily="34" charset="0"/>
              </a:rPr>
              <a:t>formulará </a:t>
            </a:r>
            <a:r>
              <a:rPr lang="es-ES" sz="1400" dirty="0">
                <a:latin typeface="Calibri Light" pitchFamily="34" charset="0"/>
              </a:rPr>
              <a:t>en los modelos que se acompañan como </a:t>
            </a:r>
            <a:r>
              <a:rPr lang="es-ES" sz="1400" b="1" dirty="0">
                <a:latin typeface="Calibri Light" pitchFamily="34" charset="0"/>
              </a:rPr>
              <a:t>Anexos I a </a:t>
            </a:r>
            <a:r>
              <a:rPr lang="es-ES" sz="1400" b="1" dirty="0" smtClean="0">
                <a:latin typeface="Calibri Light" pitchFamily="34" charset="0"/>
              </a:rPr>
              <a:t>V </a:t>
            </a:r>
            <a:r>
              <a:rPr lang="es-ES" sz="1400" dirty="0" smtClean="0">
                <a:latin typeface="Calibri Light" pitchFamily="34" charset="0"/>
              </a:rPr>
              <a:t>y estarán dirigidas </a:t>
            </a:r>
            <a:r>
              <a:rPr lang="es-ES" sz="1400" dirty="0">
                <a:latin typeface="Calibri Light" pitchFamily="34" charset="0"/>
              </a:rPr>
              <a:t>a la Dirección General de Migraciones.</a:t>
            </a:r>
          </a:p>
          <a:p>
            <a:pPr marL="714375" lvl="1" indent="-257175" algn="just">
              <a:buFont typeface="Wingdings" panose="05000000000000000000" pitchFamily="2" charset="2"/>
              <a:buChar char="Ø"/>
            </a:pPr>
            <a:endParaRPr lang="es-ES" sz="1000" dirty="0">
              <a:latin typeface="Calibri Light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ES" sz="1400" dirty="0">
                <a:latin typeface="Calibri Light" pitchFamily="34" charset="0"/>
              </a:rPr>
              <a:t>Dichos modelos </a:t>
            </a:r>
            <a:r>
              <a:rPr lang="es-ES" sz="1400" dirty="0" smtClean="0">
                <a:latin typeface="Calibri Light" pitchFamily="34" charset="0"/>
              </a:rPr>
              <a:t>están </a:t>
            </a:r>
            <a:r>
              <a:rPr lang="es-ES" sz="1400" dirty="0">
                <a:latin typeface="Calibri Light" pitchFamily="34" charset="0"/>
              </a:rPr>
              <a:t>disponibles en la </a:t>
            </a:r>
            <a:r>
              <a:rPr lang="es-ES" sz="1400" b="1" dirty="0">
                <a:latin typeface="Calibri Light" pitchFamily="34" charset="0"/>
                <a:hlinkClick r:id="rId3"/>
              </a:rPr>
              <a:t>S</a:t>
            </a:r>
            <a:r>
              <a:rPr lang="es-ES" sz="1400" b="1" dirty="0" smtClean="0">
                <a:latin typeface="Calibri Light" pitchFamily="34" charset="0"/>
                <a:hlinkClick r:id="rId3"/>
              </a:rPr>
              <a:t>ede Electrónica </a:t>
            </a:r>
            <a:r>
              <a:rPr lang="es-ES" sz="1400" b="1" dirty="0">
                <a:latin typeface="Calibri Light" pitchFamily="34" charset="0"/>
                <a:hlinkClick r:id="rId3"/>
              </a:rPr>
              <a:t>del </a:t>
            </a:r>
            <a:r>
              <a:rPr lang="es-ES" sz="1400" b="1" dirty="0" smtClean="0">
                <a:latin typeface="Calibri Light" pitchFamily="34" charset="0"/>
                <a:hlinkClick r:id="rId3"/>
              </a:rPr>
              <a:t>MEYSS  </a:t>
            </a:r>
            <a:r>
              <a:rPr lang="es-ES" sz="1400" dirty="0">
                <a:latin typeface="Calibri Light" pitchFamily="34" charset="0"/>
              </a:rPr>
              <a:t>y en la </a:t>
            </a:r>
            <a:r>
              <a:rPr lang="es-ES" sz="1400" b="1" dirty="0" smtClean="0">
                <a:latin typeface="Calibri Light" pitchFamily="34" charset="0"/>
                <a:hlinkClick r:id="rId4"/>
              </a:rPr>
              <a:t>web MEYSS</a:t>
            </a:r>
            <a:r>
              <a:rPr lang="es-ES" sz="1400" b="1" dirty="0" smtClean="0">
                <a:latin typeface="Calibri Light" pitchFamily="34" charset="0"/>
              </a:rPr>
              <a:t>.</a:t>
            </a:r>
            <a:endParaRPr lang="es-ES" sz="1400" b="1" dirty="0">
              <a:latin typeface="Calibri Light" pitchFamily="34" charset="0"/>
            </a:endParaRPr>
          </a:p>
          <a:p>
            <a:pPr lvl="1" algn="just"/>
            <a:endParaRPr lang="es-ES" sz="1000" dirty="0">
              <a:latin typeface="Calibri Light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ES" sz="1400" dirty="0" smtClean="0">
                <a:latin typeface="Calibri Light" pitchFamily="34" charset="0"/>
              </a:rPr>
              <a:t>Se presentarán </a:t>
            </a:r>
            <a:r>
              <a:rPr lang="es-ES" sz="1400" dirty="0">
                <a:latin typeface="Calibri Light" pitchFamily="34" charset="0"/>
              </a:rPr>
              <a:t>en </a:t>
            </a:r>
            <a:r>
              <a:rPr lang="es-ES" sz="1400" b="1" dirty="0">
                <a:solidFill>
                  <a:srgbClr val="7030A0"/>
                </a:solidFill>
                <a:latin typeface="Calibri Light" pitchFamily="34" charset="0"/>
              </a:rPr>
              <a:t>archivos </a:t>
            </a:r>
            <a:r>
              <a:rPr lang="es-ES" sz="1400" b="1" dirty="0" err="1">
                <a:solidFill>
                  <a:srgbClr val="7030A0"/>
                </a:solidFill>
                <a:latin typeface="Calibri Light" pitchFamily="34" charset="0"/>
              </a:rPr>
              <a:t>pdf</a:t>
            </a:r>
            <a:r>
              <a:rPr lang="es-ES" sz="1400" b="1" dirty="0">
                <a:solidFill>
                  <a:srgbClr val="7030A0"/>
                </a:solidFill>
                <a:latin typeface="Calibri Light" pitchFamily="34" charset="0"/>
              </a:rPr>
              <a:t> </a:t>
            </a:r>
            <a:r>
              <a:rPr lang="es-ES" sz="1400" dirty="0">
                <a:latin typeface="Calibri Light" pitchFamily="34" charset="0"/>
              </a:rPr>
              <a:t>firmados electrónicamente en </a:t>
            </a:r>
            <a:r>
              <a:rPr lang="es-ES" sz="1400" b="1" dirty="0">
                <a:solidFill>
                  <a:srgbClr val="7030A0"/>
                </a:solidFill>
                <a:latin typeface="Calibri Light" pitchFamily="34" charset="0"/>
              </a:rPr>
              <a:t>formato </a:t>
            </a:r>
            <a:r>
              <a:rPr lang="es-ES" sz="1400" b="1" dirty="0" smtClean="0">
                <a:solidFill>
                  <a:srgbClr val="7030A0"/>
                </a:solidFill>
                <a:latin typeface="Calibri Light" pitchFamily="34" charset="0"/>
              </a:rPr>
              <a:t>PADES</a:t>
            </a:r>
            <a:r>
              <a:rPr lang="es-ES" sz="1400" dirty="0">
                <a:latin typeface="Calibri Light" pitchFamily="34" charset="0"/>
              </a:rPr>
              <a:t>,</a:t>
            </a:r>
            <a:r>
              <a:rPr lang="es-ES" sz="1400" b="1" dirty="0" smtClean="0">
                <a:solidFill>
                  <a:srgbClr val="7030A0"/>
                </a:solidFill>
                <a:latin typeface="Calibri Light" pitchFamily="34" charset="0"/>
              </a:rPr>
              <a:t> </a:t>
            </a:r>
            <a:r>
              <a:rPr lang="es-ES" sz="1400" dirty="0">
                <a:latin typeface="Calibri Light" pitchFamily="34" charset="0"/>
              </a:rPr>
              <a:t>junto con </a:t>
            </a:r>
            <a:r>
              <a:rPr lang="es-ES" sz="1400" dirty="0" smtClean="0">
                <a:latin typeface="Calibri Light" pitchFamily="34" charset="0"/>
              </a:rPr>
              <a:t>el resto de la documentación, en </a:t>
            </a:r>
            <a:r>
              <a:rPr lang="es-ES" sz="1400" dirty="0">
                <a:latin typeface="Calibri Light" pitchFamily="34" charset="0"/>
              </a:rPr>
              <a:t>la </a:t>
            </a:r>
            <a:r>
              <a:rPr lang="es-ES" sz="1400" b="1" dirty="0" smtClean="0">
                <a:latin typeface="Calibri Light" pitchFamily="34" charset="0"/>
                <a:hlinkClick r:id="rId3"/>
              </a:rPr>
              <a:t>Sede Electrónica </a:t>
            </a:r>
            <a:r>
              <a:rPr lang="es-ES" sz="1400" b="1" dirty="0">
                <a:latin typeface="Calibri Light" pitchFamily="34" charset="0"/>
                <a:hlinkClick r:id="rId3"/>
              </a:rPr>
              <a:t>del </a:t>
            </a:r>
            <a:r>
              <a:rPr lang="es-ES" sz="1400" b="1" dirty="0" smtClean="0">
                <a:latin typeface="Calibri Light" pitchFamily="34" charset="0"/>
                <a:hlinkClick r:id="rId3"/>
              </a:rPr>
              <a:t>MEYSS</a:t>
            </a:r>
            <a:r>
              <a:rPr lang="es-ES" sz="1400" b="1" dirty="0" smtClean="0">
                <a:latin typeface="Calibri Light" pitchFamily="34" charset="0"/>
              </a:rPr>
              <a:t>.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s-ES" sz="1400" b="1" dirty="0">
              <a:latin typeface="Calibri Light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ES" sz="1400" dirty="0" smtClean="0">
                <a:latin typeface="Calibri Light" pitchFamily="34" charset="0"/>
              </a:rPr>
              <a:t>Los anexos, la documentación obligatoria (art. 6.3 de la Orden de Bases) y la complementaria, </a:t>
            </a:r>
            <a:r>
              <a:rPr lang="es-ES" sz="1400" dirty="0">
                <a:latin typeface="Calibri Light" pitchFamily="34" charset="0"/>
              </a:rPr>
              <a:t>se presentarán en </a:t>
            </a:r>
            <a:r>
              <a:rPr lang="es-ES" sz="1400" b="1" dirty="0">
                <a:solidFill>
                  <a:srgbClr val="7030A0"/>
                </a:solidFill>
                <a:latin typeface="Calibri Light" pitchFamily="34" charset="0"/>
              </a:rPr>
              <a:t>documentos individualizados</a:t>
            </a:r>
            <a:r>
              <a:rPr lang="es-ES" sz="1400" dirty="0">
                <a:latin typeface="Calibri Light" pitchFamily="34" charset="0"/>
              </a:rPr>
              <a:t>, siendo necesario que cada uno de ellos se encuentre </a:t>
            </a:r>
            <a:r>
              <a:rPr lang="es-ES" sz="1400" b="1" dirty="0" smtClean="0">
                <a:solidFill>
                  <a:srgbClr val="7030A0"/>
                </a:solidFill>
                <a:latin typeface="Calibri Light" pitchFamily="34" charset="0"/>
              </a:rPr>
              <a:t>firmado electrónicamente</a:t>
            </a:r>
            <a:r>
              <a:rPr lang="es-ES" sz="1400" dirty="0">
                <a:latin typeface="Calibri Light" pitchFamily="34" charset="0"/>
              </a:rPr>
              <a:t>,</a:t>
            </a:r>
            <a:r>
              <a:rPr lang="es-ES" sz="1400" dirty="0" smtClean="0">
                <a:latin typeface="Calibri Light" pitchFamily="34" charset="0"/>
              </a:rPr>
              <a:t> con </a:t>
            </a:r>
            <a:r>
              <a:rPr lang="es-ES" sz="1400" dirty="0">
                <a:latin typeface="Calibri Light" pitchFamily="34" charset="0"/>
              </a:rPr>
              <a:t>certificado electrónico cualificado del responsable de la entidad solicitante. </a:t>
            </a:r>
            <a:r>
              <a:rPr lang="es-ES" sz="1400" b="1" dirty="0">
                <a:solidFill>
                  <a:srgbClr val="7030A0"/>
                </a:solidFill>
                <a:latin typeface="Calibri Light" pitchFamily="34" charset="0"/>
              </a:rPr>
              <a:t>La documentación de los proyectos se presentará </a:t>
            </a:r>
            <a:r>
              <a:rPr lang="es-ES" sz="1400" b="1" dirty="0" smtClean="0">
                <a:solidFill>
                  <a:srgbClr val="7030A0"/>
                </a:solidFill>
                <a:latin typeface="Calibri Light" pitchFamily="34" charset="0"/>
              </a:rPr>
              <a:t>debidamente </a:t>
            </a:r>
            <a:r>
              <a:rPr lang="es-ES" sz="1400" b="1" u="sng" dirty="0" smtClean="0">
                <a:solidFill>
                  <a:srgbClr val="7030A0"/>
                </a:solidFill>
                <a:latin typeface="Calibri Light" pitchFamily="34" charset="0"/>
              </a:rPr>
              <a:t>organizada según Prioridad o tipo de proyecto</a:t>
            </a:r>
            <a:r>
              <a:rPr lang="es-ES" sz="1400" b="1" dirty="0" smtClean="0">
                <a:solidFill>
                  <a:srgbClr val="7030A0"/>
                </a:solidFill>
                <a:latin typeface="Calibri Light" pitchFamily="34" charset="0"/>
              </a:rPr>
              <a:t>.</a:t>
            </a:r>
            <a:endParaRPr lang="es-ES" sz="1400" b="1" dirty="0">
              <a:solidFill>
                <a:srgbClr val="7030A0"/>
              </a:solidFill>
              <a:latin typeface="Calibri Light" pitchFamily="34" charset="0"/>
            </a:endParaRPr>
          </a:p>
          <a:p>
            <a:pPr marL="257175" indent="-257175">
              <a:buFont typeface="Wingdings" panose="05000000000000000000" pitchFamily="2" charset="2"/>
              <a:buChar char="Ø"/>
            </a:pPr>
            <a:endParaRPr lang="es-ES" sz="1000" dirty="0">
              <a:latin typeface="Calibri Light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b="1" dirty="0">
                <a:latin typeface="Calibri Light" pitchFamily="34" charset="0"/>
              </a:rPr>
              <a:t>Subsanación </a:t>
            </a:r>
            <a:r>
              <a:rPr lang="es-ES" dirty="0">
                <a:latin typeface="Calibri Light" pitchFamily="34" charset="0"/>
              </a:rPr>
              <a:t>de la solicitud</a:t>
            </a:r>
            <a:r>
              <a:rPr lang="es-ES" b="1" dirty="0">
                <a:latin typeface="Calibri Light" pitchFamily="34" charset="0"/>
              </a:rPr>
              <a:t>:</a:t>
            </a:r>
            <a:r>
              <a:rPr lang="es-ES" b="1" dirty="0"/>
              <a:t> </a:t>
            </a:r>
            <a:r>
              <a:rPr lang="es-ES" b="1" dirty="0">
                <a:latin typeface="Calibri Light" pitchFamily="34" charset="0"/>
              </a:rPr>
              <a:t>10 días hábiles</a:t>
            </a:r>
            <a:r>
              <a:rPr lang="es-ES" dirty="0">
                <a:latin typeface="Calibri Light" pitchFamily="34" charset="0"/>
              </a:rPr>
              <a:t> </a:t>
            </a:r>
          </a:p>
          <a:p>
            <a:pPr marL="714375" lvl="1" indent="-257175" algn="just"/>
            <a:r>
              <a:rPr lang="es-ES" sz="1400" dirty="0" smtClean="0">
                <a:latin typeface="Calibri Light" pitchFamily="34" charset="0"/>
              </a:rPr>
              <a:t>	La </a:t>
            </a:r>
            <a:r>
              <a:rPr lang="es-ES" sz="1400" dirty="0">
                <a:latin typeface="Calibri Light" pitchFamily="34" charset="0"/>
              </a:rPr>
              <a:t>Subdirección General de Integración de los Inmigrantes requerirá al interesado, mediante </a:t>
            </a:r>
            <a:r>
              <a:rPr lang="es-ES" sz="1400" b="1" dirty="0" smtClean="0">
                <a:latin typeface="Calibri Light" pitchFamily="34" charset="0"/>
              </a:rPr>
              <a:t>notificación en </a:t>
            </a:r>
            <a:r>
              <a:rPr lang="es-ES" sz="1400" b="1" dirty="0">
                <a:latin typeface="Calibri Light" pitchFamily="34" charset="0"/>
              </a:rPr>
              <a:t>la </a:t>
            </a:r>
            <a:r>
              <a:rPr lang="es-ES" sz="1400" b="1" dirty="0" smtClean="0">
                <a:latin typeface="Calibri Light" pitchFamily="34" charset="0"/>
              </a:rPr>
              <a:t>Sede </a:t>
            </a:r>
            <a:r>
              <a:rPr lang="es-ES" sz="1400" b="1" dirty="0">
                <a:latin typeface="Calibri Light" pitchFamily="34" charset="0"/>
              </a:rPr>
              <a:t>E</a:t>
            </a:r>
            <a:r>
              <a:rPr lang="es-ES" sz="1400" b="1" dirty="0" smtClean="0">
                <a:latin typeface="Calibri Light" pitchFamily="34" charset="0"/>
              </a:rPr>
              <a:t>lectrónica </a:t>
            </a:r>
            <a:r>
              <a:rPr lang="es-ES" sz="1400" b="1" dirty="0">
                <a:latin typeface="Calibri Light" pitchFamily="34" charset="0"/>
              </a:rPr>
              <a:t>del MEYSS</a:t>
            </a:r>
            <a:r>
              <a:rPr lang="es-ES" sz="1400" dirty="0">
                <a:latin typeface="Calibri Light" pitchFamily="34" charset="0"/>
              </a:rPr>
              <a:t>, para que subsane las faltas u omisiones.</a:t>
            </a:r>
          </a:p>
        </p:txBody>
      </p:sp>
      <p:pic>
        <p:nvPicPr>
          <p:cNvPr id="23557" name="Picture 1" descr="cid:image001.jpg@01CD4A13.FB3570F0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196850" y="130175"/>
            <a:ext cx="3022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lecha derecha 12"/>
          <p:cNvSpPr/>
          <p:nvPr/>
        </p:nvSpPr>
        <p:spPr>
          <a:xfrm>
            <a:off x="574675" y="10158413"/>
            <a:ext cx="454025" cy="373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N</a:t>
            </a:r>
          </a:p>
        </p:txBody>
      </p:sp>
      <p:pic>
        <p:nvPicPr>
          <p:cNvPr id="23562" name="Imagen 3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659312" y="130175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9100" y="1109663"/>
            <a:ext cx="7886700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ANEXOS</a:t>
            </a:r>
            <a:endParaRPr lang="es-ES" sz="36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5DD83F-7A4F-46D0-B30F-699EAE3B9BF1}" type="slidenum">
              <a:rPr lang="es-ES"/>
              <a:pPr>
                <a:defRPr/>
              </a:pPr>
              <a:t>8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sp>
        <p:nvSpPr>
          <p:cNvPr id="25604" name="Rectángulo 15"/>
          <p:cNvSpPr>
            <a:spLocks noChangeArrowheads="1"/>
          </p:cNvSpPr>
          <p:nvPr/>
        </p:nvSpPr>
        <p:spPr bwMode="auto">
          <a:xfrm>
            <a:off x="419100" y="1928813"/>
            <a:ext cx="7877176" cy="401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14313" indent="-214313">
              <a:buFont typeface="Wingdings" pitchFamily="2" charset="2"/>
              <a:buChar char="ü"/>
            </a:pPr>
            <a:r>
              <a:rPr lang="es-ES" sz="1700" b="1" dirty="0">
                <a:latin typeface="Tw Cen MT Condensed"/>
              </a:rPr>
              <a:t>Anexo I</a:t>
            </a:r>
            <a:r>
              <a:rPr lang="es-ES" sz="1700" dirty="0">
                <a:latin typeface="Tw Cen MT Condensed"/>
              </a:rPr>
              <a:t>. Solicitud:</a:t>
            </a:r>
          </a:p>
          <a:p>
            <a:pPr marL="214313" indent="-214313"/>
            <a:endParaRPr lang="es-ES" sz="1700" dirty="0">
              <a:latin typeface="Tw Cen MT Condensed"/>
            </a:endParaRPr>
          </a:p>
          <a:p>
            <a:pPr marL="742950" lvl="1" indent="-285750" algn="just">
              <a:buFont typeface="Arial" charset="0"/>
              <a:buChar char="•"/>
            </a:pPr>
            <a:r>
              <a:rPr lang="es-ES" sz="1700" dirty="0">
                <a:latin typeface="Tw Cen MT Condensed"/>
              </a:rPr>
              <a:t>Correo electrónico </a:t>
            </a:r>
            <a:r>
              <a:rPr lang="es-ES" sz="1700" dirty="0" smtClean="0">
                <a:latin typeface="Tw Cen MT Condensed"/>
              </a:rPr>
              <a:t>a efectos de notificaciones (para </a:t>
            </a:r>
            <a:r>
              <a:rPr lang="es-ES" sz="1700" dirty="0">
                <a:latin typeface="Tw Cen MT Condensed"/>
              </a:rPr>
              <a:t>aviso de </a:t>
            </a:r>
            <a:r>
              <a:rPr lang="es-ES" sz="1700" dirty="0" smtClean="0">
                <a:latin typeface="Tw Cen MT Condensed"/>
              </a:rPr>
              <a:t>cortesía cuando se produzcan). </a:t>
            </a:r>
            <a:endParaRPr lang="es-ES" sz="1700" dirty="0">
              <a:latin typeface="Tw Cen MT Condensed"/>
            </a:endParaRPr>
          </a:p>
          <a:p>
            <a:pPr marL="742950" lvl="1" indent="-285750" algn="just">
              <a:buFont typeface="Arial" charset="0"/>
              <a:buChar char="•"/>
            </a:pPr>
            <a:r>
              <a:rPr lang="es-ES" sz="1700" dirty="0">
                <a:latin typeface="Tw Cen MT Condensed"/>
              </a:rPr>
              <a:t>El contenido del apartado 3 (cuantía solicitada) debe coincidir con </a:t>
            </a:r>
            <a:r>
              <a:rPr lang="es-ES" sz="1700" dirty="0" smtClean="0">
                <a:latin typeface="Tw Cen MT Condensed"/>
              </a:rPr>
              <a:t>lo indicado en los apartados correspondientes del Anexo </a:t>
            </a:r>
            <a:r>
              <a:rPr lang="es-ES" sz="1700" dirty="0">
                <a:latin typeface="Tw Cen MT Condensed"/>
              </a:rPr>
              <a:t>III.</a:t>
            </a:r>
          </a:p>
          <a:p>
            <a:pPr marL="742950" lvl="1" indent="-285750" algn="just"/>
            <a:endParaRPr lang="es-ES" sz="1700" b="1" dirty="0">
              <a:latin typeface="Tw Cen MT Condensed"/>
            </a:endParaRPr>
          </a:p>
          <a:p>
            <a:pPr marL="214313" indent="-214313" algn="just">
              <a:buFont typeface="Wingdings" pitchFamily="2" charset="2"/>
              <a:buChar char="ü"/>
            </a:pPr>
            <a:r>
              <a:rPr lang="es-ES" sz="1700" b="1" dirty="0">
                <a:latin typeface="Tw Cen MT Condensed"/>
              </a:rPr>
              <a:t>Anexo II</a:t>
            </a:r>
            <a:r>
              <a:rPr lang="es-ES" sz="1700" dirty="0">
                <a:latin typeface="Tw Cen MT Condensed"/>
              </a:rPr>
              <a:t>. </a:t>
            </a:r>
            <a:r>
              <a:rPr lang="es-ES" sz="1700" dirty="0" smtClean="0">
                <a:latin typeface="Tw Cen MT Condensed"/>
              </a:rPr>
              <a:t>Entidad:</a:t>
            </a:r>
          </a:p>
          <a:p>
            <a:pPr algn="just"/>
            <a:endParaRPr lang="es-ES" sz="1700" dirty="0">
              <a:latin typeface="Tw Cen MT Condensed"/>
            </a:endParaRPr>
          </a:p>
          <a:p>
            <a:pPr lvl="1" algn="just"/>
            <a:r>
              <a:rPr lang="es-ES" sz="1700" dirty="0" smtClean="0">
                <a:latin typeface="Tw Cen MT Condensed"/>
              </a:rPr>
              <a:t>Documentación acreditativa de: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700" dirty="0" smtClean="0">
                <a:latin typeface="Tw Cen MT Condensed"/>
              </a:rPr>
              <a:t>Sistemas </a:t>
            </a:r>
            <a:r>
              <a:rPr lang="es-ES" sz="1700" dirty="0">
                <a:latin typeface="Tw Cen MT Condensed"/>
              </a:rPr>
              <a:t>de evaluación y de calidad</a:t>
            </a:r>
            <a:r>
              <a:rPr lang="es-ES" sz="1700" dirty="0" smtClean="0">
                <a:latin typeface="Tw Cen MT Condensed"/>
              </a:rPr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700" dirty="0" smtClean="0">
                <a:latin typeface="Tw Cen MT Condensed"/>
              </a:rPr>
              <a:t>Programa de voluntariado.</a:t>
            </a:r>
            <a:endParaRPr lang="es-ES" sz="1700" dirty="0">
              <a:latin typeface="Tw Cen MT Condensed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700" dirty="0" smtClean="0">
                <a:latin typeface="Tw Cen MT Condensed"/>
              </a:rPr>
              <a:t>Auditoría externa (la </a:t>
            </a:r>
            <a:r>
              <a:rPr lang="es-ES" sz="1700" dirty="0">
                <a:latin typeface="Tw Cen MT Condensed"/>
              </a:rPr>
              <a:t>más reciente de los dos últimos </a:t>
            </a:r>
            <a:r>
              <a:rPr lang="es-ES" sz="1700" dirty="0" smtClean="0">
                <a:latin typeface="Tw Cen MT Condensed"/>
              </a:rPr>
              <a:t>ejercicios).</a:t>
            </a:r>
          </a:p>
          <a:p>
            <a:pPr marL="742950" lvl="1" indent="-285750"/>
            <a:r>
              <a:rPr lang="es-ES" sz="1700" dirty="0">
                <a:latin typeface="Tw Cen MT Condensed"/>
              </a:rPr>
              <a:t>	</a:t>
            </a:r>
          </a:p>
          <a:p>
            <a:pPr marL="742950" lvl="1" indent="-285750"/>
            <a:endParaRPr lang="es-ES" sz="1700" dirty="0">
              <a:latin typeface="Tw Cen MT Condensed"/>
            </a:endParaRPr>
          </a:p>
        </p:txBody>
      </p:sp>
      <p:pic>
        <p:nvPicPr>
          <p:cNvPr id="25605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69863" y="166688"/>
            <a:ext cx="3022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Imagen 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5" y="166687"/>
            <a:ext cx="419417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48F8AD-1711-4D79-A85E-002EC174FA04}" type="slidenum">
              <a:rPr lang="es-ES"/>
              <a:pPr>
                <a:defRPr/>
              </a:pPr>
              <a:t>9</a:t>
            </a:fld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896938" y="1128713"/>
            <a:ext cx="7289800" cy="59055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ANEXOS</a:t>
            </a:r>
            <a:endParaRPr lang="es-ES" sz="3600" b="1" dirty="0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61913" y="2571750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sp>
        <p:nvSpPr>
          <p:cNvPr id="27652" name="Rectángulo 15"/>
          <p:cNvSpPr>
            <a:spLocks noChangeArrowheads="1"/>
          </p:cNvSpPr>
          <p:nvPr/>
        </p:nvSpPr>
        <p:spPr bwMode="auto">
          <a:xfrm>
            <a:off x="373063" y="1597025"/>
            <a:ext cx="8634412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 sz="1700" dirty="0">
              <a:latin typeface="Tw Cen MT Condensed"/>
            </a:endParaRPr>
          </a:p>
          <a:p>
            <a:pPr algn="just">
              <a:buFont typeface="Wingdings" pitchFamily="2" charset="2"/>
              <a:buChar char="ü"/>
            </a:pPr>
            <a:r>
              <a:rPr lang="es-ES" sz="1700" b="1" dirty="0">
                <a:latin typeface="Tw Cen MT Condensed"/>
              </a:rPr>
              <a:t>Anexo III</a:t>
            </a:r>
            <a:r>
              <a:rPr lang="es-ES" sz="1700" dirty="0">
                <a:latin typeface="Tw Cen MT Condensed"/>
              </a:rPr>
              <a:t>. Proyecto:</a:t>
            </a:r>
          </a:p>
          <a:p>
            <a:pPr marL="628650" lvl="1" indent="-285750" algn="just">
              <a:buFont typeface="Wingdings" panose="05000000000000000000" pitchFamily="2" charset="2"/>
              <a:buChar char="§"/>
            </a:pPr>
            <a:r>
              <a:rPr lang="es-ES" sz="1700" dirty="0">
                <a:latin typeface="Tw Cen MT Condensed"/>
              </a:rPr>
              <a:t>Un proyecto por cada Prioridad, salvo en caso de Prioridad III (uno por cada tipo).</a:t>
            </a:r>
          </a:p>
          <a:p>
            <a:pPr marL="628650" lvl="1" indent="-285750" algn="just">
              <a:buFont typeface="Wingdings" panose="05000000000000000000" pitchFamily="2" charset="2"/>
              <a:buChar char="§"/>
            </a:pPr>
            <a:r>
              <a:rPr lang="es-ES" sz="1700" dirty="0" smtClean="0">
                <a:latin typeface="Tw Cen MT Condensed"/>
              </a:rPr>
              <a:t>En </a:t>
            </a:r>
            <a:r>
              <a:rPr lang="es-ES" sz="1700" dirty="0">
                <a:latin typeface="Tw Cen MT Condensed"/>
              </a:rPr>
              <a:t>el presupuesto:</a:t>
            </a:r>
          </a:p>
          <a:p>
            <a:pPr marL="1085850" lvl="2" indent="-285750" algn="just">
              <a:buFont typeface="Arial" panose="020B0604020202020204" pitchFamily="34" charset="0"/>
              <a:buChar char="•"/>
            </a:pPr>
            <a:r>
              <a:rPr lang="es-ES" sz="1700" dirty="0">
                <a:latin typeface="Tw Cen MT Condensed"/>
              </a:rPr>
              <a:t>Cada </a:t>
            </a:r>
            <a:r>
              <a:rPr lang="es-ES" sz="1700" dirty="0" smtClean="0">
                <a:latin typeface="Tw Cen MT Condensed"/>
              </a:rPr>
              <a:t>Prioridad tiene su propio </a:t>
            </a:r>
            <a:r>
              <a:rPr lang="es-ES" sz="1700" dirty="0">
                <a:latin typeface="Tw Cen MT Condensed"/>
              </a:rPr>
              <a:t>modelo de presupuesto.</a:t>
            </a:r>
          </a:p>
          <a:p>
            <a:pPr marL="1085850" lvl="2" indent="-285750" algn="just">
              <a:buFont typeface="Arial" panose="020B0604020202020204" pitchFamily="34" charset="0"/>
              <a:buChar char="•"/>
            </a:pPr>
            <a:r>
              <a:rPr lang="es-ES" sz="1700" dirty="0">
                <a:latin typeface="Tw Cen MT Condensed"/>
              </a:rPr>
              <a:t>El presupuesto total del proyecto está formado por la cuantía solicitada, </a:t>
            </a:r>
            <a:r>
              <a:rPr lang="es-ES" sz="1700" dirty="0" smtClean="0">
                <a:latin typeface="Tw Cen MT Condensed"/>
              </a:rPr>
              <a:t>la financiación </a:t>
            </a:r>
            <a:r>
              <a:rPr lang="es-ES" sz="1700" dirty="0">
                <a:latin typeface="Tw Cen MT Condensed"/>
              </a:rPr>
              <a:t>propia y otras fuentes de </a:t>
            </a:r>
            <a:r>
              <a:rPr lang="es-ES" sz="1700" dirty="0" smtClean="0">
                <a:latin typeface="Tw Cen MT Condensed"/>
              </a:rPr>
              <a:t>financiación.</a:t>
            </a:r>
          </a:p>
          <a:p>
            <a:pPr marL="800100" lvl="2" algn="just"/>
            <a:r>
              <a:rPr lang="es-ES" sz="1600" i="1" dirty="0" smtClean="0">
                <a:latin typeface="Tw Cen MT Condensed"/>
              </a:rPr>
              <a:t>Las </a:t>
            </a:r>
            <a:r>
              <a:rPr lang="es-ES" sz="1600" i="1" dirty="0">
                <a:latin typeface="Tw Cen MT Condensed"/>
              </a:rPr>
              <a:t>otras fuentes de financiación que figuren en el presupuesto tienen que estar </a:t>
            </a:r>
            <a:r>
              <a:rPr lang="es-ES" sz="1600" i="1" u="sng" dirty="0">
                <a:latin typeface="Tw Cen MT Condensed"/>
              </a:rPr>
              <a:t>concedidas</a:t>
            </a:r>
            <a:r>
              <a:rPr lang="es-ES" sz="1600" i="1" dirty="0">
                <a:latin typeface="Tw Cen MT Condensed"/>
              </a:rPr>
              <a:t> a fecha de la presentación de la </a:t>
            </a:r>
            <a:r>
              <a:rPr lang="es-ES" sz="1600" i="1" dirty="0" smtClean="0">
                <a:latin typeface="Tw Cen MT Condensed"/>
              </a:rPr>
              <a:t>solicitud (de </a:t>
            </a:r>
            <a:r>
              <a:rPr lang="es-ES" sz="1600" i="1" dirty="0">
                <a:latin typeface="Tw Cen MT Condensed"/>
              </a:rPr>
              <a:t>acuerdo con art. 30 LGS cuando </a:t>
            </a:r>
            <a:r>
              <a:rPr lang="es-ES" sz="1600" i="1" dirty="0" smtClean="0">
                <a:latin typeface="Tw Cen MT Condensed"/>
              </a:rPr>
              <a:t>la </a:t>
            </a:r>
            <a:r>
              <a:rPr lang="es-ES" sz="1600" i="1" dirty="0">
                <a:latin typeface="Tw Cen MT Condensed"/>
              </a:rPr>
              <a:t>cuenta justificativa debe </a:t>
            </a:r>
            <a:r>
              <a:rPr lang="es-ES" sz="1600" i="1" dirty="0" smtClean="0">
                <a:latin typeface="Tw Cen MT Condensed"/>
              </a:rPr>
              <a:t>incluir </a:t>
            </a:r>
            <a:r>
              <a:rPr lang="es-ES" sz="1600" i="1" dirty="0">
                <a:latin typeface="Tw Cen MT Condensed"/>
              </a:rPr>
              <a:t>la aplicación de esos fondos a las actividades </a:t>
            </a:r>
            <a:r>
              <a:rPr lang="es-ES" sz="1600" i="1" dirty="0" smtClean="0">
                <a:latin typeface="Tw Cen MT Condensed"/>
              </a:rPr>
              <a:t>subvencionadas).</a:t>
            </a:r>
            <a:endParaRPr lang="es-ES" sz="1600" i="1" dirty="0">
              <a:latin typeface="Tw Cen MT Condensed"/>
            </a:endParaRPr>
          </a:p>
          <a:p>
            <a:pPr marL="800100" lvl="2" algn="just"/>
            <a:r>
              <a:rPr lang="es-ES" sz="1600" i="1" dirty="0" smtClean="0">
                <a:latin typeface="Tw Cen MT Condensed"/>
              </a:rPr>
              <a:t>En </a:t>
            </a:r>
            <a:r>
              <a:rPr lang="es-ES" sz="1600" i="1" dirty="0">
                <a:latin typeface="Tw Cen MT Condensed"/>
              </a:rPr>
              <a:t>su caso, o</a:t>
            </a:r>
            <a:r>
              <a:rPr lang="es-ES" sz="1600" i="1" dirty="0" smtClean="0">
                <a:latin typeface="Tw Cen MT Condensed"/>
              </a:rPr>
              <a:t>tras fuentes </a:t>
            </a:r>
            <a:r>
              <a:rPr lang="es-ES" sz="1600" i="1" u="sng" dirty="0">
                <a:latin typeface="Tw Cen MT Condensed"/>
              </a:rPr>
              <a:t>previstas</a:t>
            </a:r>
            <a:r>
              <a:rPr lang="es-ES" sz="1600" i="1" dirty="0" smtClean="0">
                <a:latin typeface="Tw Cen MT Condensed"/>
              </a:rPr>
              <a:t> </a:t>
            </a:r>
            <a:r>
              <a:rPr lang="es-ES" sz="1600" i="1" dirty="0">
                <a:latin typeface="Tw Cen MT Condensed"/>
              </a:rPr>
              <a:t>de financiación </a:t>
            </a:r>
            <a:r>
              <a:rPr lang="es-ES" sz="1600" i="1" dirty="0" smtClean="0">
                <a:latin typeface="Tw Cen MT Condensed"/>
              </a:rPr>
              <a:t>se incluirán en </a:t>
            </a:r>
            <a:r>
              <a:rPr lang="es-ES" sz="1600" i="1" dirty="0">
                <a:latin typeface="Tw Cen MT Condensed"/>
              </a:rPr>
              <a:t>los apartados </a:t>
            </a:r>
            <a:r>
              <a:rPr lang="es-ES" sz="1600" i="1" dirty="0" smtClean="0">
                <a:latin typeface="Tw Cen MT Condensed"/>
              </a:rPr>
              <a:t>11.2 </a:t>
            </a:r>
            <a:r>
              <a:rPr lang="es-ES" sz="1600" i="1" dirty="0">
                <a:latin typeface="Tw Cen MT Condensed"/>
              </a:rPr>
              <a:t>y </a:t>
            </a:r>
            <a:r>
              <a:rPr lang="es-ES" sz="1600" i="1" dirty="0" smtClean="0">
                <a:latin typeface="Tw Cen MT Condensed"/>
              </a:rPr>
              <a:t>11.3 </a:t>
            </a:r>
            <a:r>
              <a:rPr lang="es-ES" sz="1600" i="1" dirty="0">
                <a:latin typeface="Tw Cen MT Condensed"/>
              </a:rPr>
              <a:t>del Anexo III.</a:t>
            </a:r>
            <a:endParaRPr lang="es-ES" sz="1600" b="1" dirty="0">
              <a:latin typeface="Calibri Light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ES" b="1" dirty="0">
                <a:latin typeface="Calibri Light" pitchFamily="34" charset="0"/>
              </a:rPr>
              <a:t>Anexo IV</a:t>
            </a:r>
            <a:r>
              <a:rPr lang="es-ES" dirty="0">
                <a:latin typeface="Calibri Light" pitchFamily="34" charset="0"/>
              </a:rPr>
              <a:t>. </a:t>
            </a:r>
            <a:r>
              <a:rPr lang="es-ES" sz="1700" dirty="0">
                <a:latin typeface="Tw Cen MT Condensed"/>
              </a:rPr>
              <a:t>Compromiso de financiación propia. </a:t>
            </a:r>
          </a:p>
          <a:p>
            <a:pPr algn="just">
              <a:buFont typeface="Wingdings" pitchFamily="2" charset="2"/>
              <a:buChar char="ü"/>
            </a:pPr>
            <a:r>
              <a:rPr lang="es-ES" b="1" dirty="0">
                <a:latin typeface="Calibri Light" pitchFamily="34" charset="0"/>
              </a:rPr>
              <a:t>Anexo V</a:t>
            </a:r>
            <a:r>
              <a:rPr lang="es-ES" dirty="0">
                <a:latin typeface="Calibri Light" pitchFamily="34" charset="0"/>
              </a:rPr>
              <a:t>. Cuestionario de valoración de la calidad en la gestión de proyectos similares subvencionados por </a:t>
            </a:r>
            <a:r>
              <a:rPr lang="es-ES" u="sng" dirty="0">
                <a:latin typeface="Calibri Light" pitchFamily="34" charset="0"/>
              </a:rPr>
              <a:t>otros</a:t>
            </a:r>
            <a:r>
              <a:rPr lang="es-ES" dirty="0">
                <a:latin typeface="Calibri Light" pitchFamily="34" charset="0"/>
              </a:rPr>
              <a:t> órganos públicos </a:t>
            </a:r>
            <a:r>
              <a:rPr lang="es-ES" dirty="0" smtClean="0">
                <a:latin typeface="Calibri Light" pitchFamily="34" charset="0"/>
              </a:rPr>
              <a:t>concedentes.</a:t>
            </a:r>
            <a:endParaRPr lang="es-ES" dirty="0">
              <a:latin typeface="Calibri Light" pitchFamily="34" charset="0"/>
            </a:endParaRPr>
          </a:p>
        </p:txBody>
      </p:sp>
      <p:pic>
        <p:nvPicPr>
          <p:cNvPr id="27653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66688" y="141288"/>
            <a:ext cx="303371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Imagen 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29175" y="141288"/>
            <a:ext cx="419417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Viole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2280</Words>
  <Application>Microsoft Office PowerPoint</Application>
  <PresentationFormat>Presentación en pantalla (4:3)</PresentationFormat>
  <Paragraphs>391</Paragraphs>
  <Slides>23</Slides>
  <Notes>21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4" baseType="lpstr">
      <vt:lpstr>Arial</vt:lpstr>
      <vt:lpstr>Calibri</vt:lpstr>
      <vt:lpstr>Calibri Light</vt:lpstr>
      <vt:lpstr>Courier New</vt:lpstr>
      <vt:lpstr>Segoe UI Semilight</vt:lpstr>
      <vt:lpstr>Times New Roman</vt:lpstr>
      <vt:lpstr>Tw Cen MT</vt:lpstr>
      <vt:lpstr>Tw Cen MT Condensed</vt:lpstr>
      <vt:lpstr>Wingdings</vt:lpstr>
      <vt:lpstr>Wingdings 3</vt:lpstr>
      <vt:lpstr>Office Theme</vt:lpstr>
      <vt:lpstr> CONVOCATORIA DE SUBVENCIONES PROTECCIÓN INTERNACIONAL 2018</vt:lpstr>
      <vt:lpstr>RESOLUCIÓN</vt:lpstr>
      <vt:lpstr>PRESUPUESTO</vt:lpstr>
      <vt:lpstr>PRIORIDADES</vt:lpstr>
      <vt:lpstr>PRIORIDADES</vt:lpstr>
      <vt:lpstr>Cofinanciación</vt:lpstr>
      <vt:lpstr>PRESENTACIÓN DE SOLICITUDES</vt:lpstr>
      <vt:lpstr>ANEXOS</vt:lpstr>
      <vt:lpstr>ANEXOS</vt:lpstr>
      <vt:lpstr>PLAZO DE EJECUCIÓN </vt:lpstr>
      <vt:lpstr>FORMA DE PAGO</vt:lpstr>
      <vt:lpstr>JUSTIFICACIÓN</vt:lpstr>
      <vt:lpstr>COSTES INDIRECTOS</vt:lpstr>
      <vt:lpstr>LOGOTIPOS</vt:lpstr>
      <vt:lpstr>ACTUACIONES PRIORIDAD I</vt:lpstr>
      <vt:lpstr>CONSIDERACIONES PRIORIDAD I</vt:lpstr>
      <vt:lpstr>ACTUACIONES PRIORIDAD II</vt:lpstr>
      <vt:lpstr>PRIORIDAD III</vt:lpstr>
      <vt:lpstr>ACTUACIONES PRIORIDAD IV</vt:lpstr>
      <vt:lpstr>ACTUACIONES PRIORIDAD V</vt:lpstr>
      <vt:lpstr>CONSIDERACIONES PRIORIDAD V</vt:lpstr>
      <vt:lpstr>OBLIGACIONES ENTIDADES</vt:lpstr>
      <vt:lpstr>MUCHAS GRACIAS  POR SU ATENCIÓN   buzón para consultas:   subvenciones.asilo@meyss.es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2018-05-10T08:16:48Z</dcterms:created>
  <dcterms:modified xsi:type="dcterms:W3CDTF">2018-05-10T08:16:52Z</dcterms:modified>
</cp:coreProperties>
</file>